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84" y="-6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687BE8-1E7A-452C-95CD-12BD4D214977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D146C-B266-4D9C-8EB8-BB3504E3F8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8142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0D146C-B266-4D9C-8EB8-BB3504E3F8B3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F252122-F943-4C4E-9BA3-C282B269C52A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0650EF-2E18-4E1C-8ED3-76054E2E710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648"/>
            <a:ext cx="57721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755576" y="2132856"/>
            <a:ext cx="7056784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METODICKÝ LIST PRO ZŠ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Pro zpracování vzdělávacích materiálů (VM)v rámci projektu EU peníze školám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Operační program Vzdělávání pro konkurenceschopnost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Projekt: Moderní výuka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Registrační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číslo: CZ.1.07/1.4.00/21.3192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Číslo UM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VY_12_INOVACE_2.2.06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Jméno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autora: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Mgr. Jarmila </a:t>
            </a:r>
            <a:r>
              <a:rPr lang="cs-CZ" sz="1200" b="1" dirty="0" err="1" smtClean="0">
                <a:latin typeface="Times New Roman" pitchFamily="18" charset="0"/>
                <a:cs typeface="Times New Roman" pitchFamily="18" charset="0"/>
              </a:rPr>
              <a:t>Gécová</a:t>
            </a:r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Datum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období,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kdy byl vytvořen: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září 2011</a:t>
            </a: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Název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práce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 Velká a malá čísla v matematice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pro který je VM určen: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, pro který je VM 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určen: osmý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Časová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dotace</a:t>
            </a:r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1 h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Vzdělávací oblast, tematický okruh, téma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 Matematika a její aplikace – Mocniny – Zápis velkých a 			 malých čísel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endParaRPr lang="cs-CZ" sz="12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 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200" b="1" dirty="0">
                <a:latin typeface="Times New Roman" pitchFamily="18" charset="0"/>
                <a:cs typeface="Times New Roman" pitchFamily="18" charset="0"/>
              </a:rPr>
              <a:t>Metodický list, anotace- výstižný popis způsobu použití VM ve výuce</a:t>
            </a:r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Za pomocí prezentace se žáci seznámí se zápisem malých a velkých čísel v matematice, jakož i 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	 s výhodou tohoto zápisu a jeho využitím </a:t>
            </a:r>
          </a:p>
          <a:p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cs-CZ" sz="1200" b="1" dirty="0" smtClean="0">
                <a:latin typeface="Times New Roman" pitchFamily="18" charset="0"/>
                <a:cs typeface="Times New Roman" pitchFamily="18" charset="0"/>
              </a:rPr>
              <a:t>Pomůcky: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</a:rPr>
              <a:t>dataprojektor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</a:rPr>
              <a:t>, sešit, psací potřeby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8907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Velká  a  malá  čísla  v  matematice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Hodně velká nebo velmi malá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čísla 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zapisujeme ve tvaru </a:t>
            </a:r>
          </a:p>
          <a:p>
            <a:pPr algn="ctr">
              <a:buNone/>
            </a:pPr>
            <a:r>
              <a:rPr lang="es-ES" sz="4800" b="1" dirty="0" smtClean="0">
                <a:latin typeface="Times New Roman" pitchFamily="18" charset="0"/>
                <a:cs typeface="Times New Roman" pitchFamily="18" charset="0"/>
              </a:rPr>
              <a:t>a ·10</a:t>
            </a:r>
            <a:r>
              <a:rPr lang="cs-CZ" sz="4800" b="1" baseline="30000" dirty="0" smtClean="0">
                <a:latin typeface="Times New Roman" pitchFamily="18" charset="0"/>
                <a:cs typeface="Times New Roman" pitchFamily="18" charset="0"/>
              </a:rPr>
              <a:t>n</a:t>
            </a:r>
          </a:p>
          <a:p>
            <a:pPr algn="ctr">
              <a:buNone/>
            </a:pPr>
            <a:r>
              <a:rPr lang="es-ES" b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s-ES" dirty="0" smtClean="0">
                <a:latin typeface="Times New Roman" pitchFamily="18" charset="0"/>
                <a:cs typeface="Times New Roman" pitchFamily="18" charset="0"/>
              </a:rPr>
              <a:t> je celé číslo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číslo větší či rovno 1 a menší než 10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( 1</a:t>
            </a:r>
            <a:r>
              <a:rPr lang="cs-CZ" dirty="0" smtClean="0">
                <a:latin typeface="Times New Roman"/>
                <a:cs typeface="Times New Roman"/>
              </a:rPr>
              <a:t>≤ a ˂ 10)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např. 7, 81 . 10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Velká  a  malá  čísla  v  matematice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						exponent</a:t>
            </a:r>
          </a:p>
          <a:p>
            <a:pPr algn="ctr">
              <a:buNone/>
            </a:pPr>
            <a:r>
              <a:rPr lang="es-ES" sz="9600" b="1" dirty="0" smtClean="0">
                <a:latin typeface="Times New Roman" pitchFamily="18" charset="0"/>
                <a:cs typeface="Times New Roman" pitchFamily="18" charset="0"/>
              </a:rPr>
              <a:t>a ·10</a:t>
            </a:r>
            <a:r>
              <a:rPr lang="cs-CZ" sz="9600" b="1" baseline="30000" dirty="0" smtClean="0">
                <a:latin typeface="Times New Roman" pitchFamily="18" charset="0"/>
                <a:cs typeface="Times New Roman" pitchFamily="18" charset="0"/>
              </a:rPr>
              <a:t>n</a:t>
            </a:r>
          </a:p>
          <a:p>
            <a:pPr>
              <a:buNone/>
            </a:pPr>
            <a:r>
              <a:rPr lang="cs-CZ" sz="3600" b="1" dirty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oeficient					základ</a:t>
            </a:r>
            <a:endParaRPr lang="cs-CZ" sz="36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ovací šipka 4"/>
          <p:cNvCxnSpPr/>
          <p:nvPr/>
        </p:nvCxnSpPr>
        <p:spPr>
          <a:xfrm flipH="1">
            <a:off x="2339752" y="4005064"/>
            <a:ext cx="720080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ovací šipka 6"/>
          <p:cNvCxnSpPr/>
          <p:nvPr/>
        </p:nvCxnSpPr>
        <p:spPr>
          <a:xfrm>
            <a:off x="5508104" y="4149080"/>
            <a:ext cx="1152128" cy="43204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 flipV="1">
            <a:off x="6084168" y="2564904"/>
            <a:ext cx="216024" cy="57606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Velká  a  malá  čísla  v  matematice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Základní pravidla: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Koeficient musí být větší nebo roven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menší než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10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 musí být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Exponent určuje, o kolik desetinných míst musíme posunout desetinnou čárku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a)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doleva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jestliže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exponent záporný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b)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doprava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jestliže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exponent kladný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abychom dostali původní (klasické) číslo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Velká  a  malá  čísla  v  matematice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sz="4200" b="1" u="sng" dirty="0" smtClean="0">
                <a:latin typeface="Times New Roman" pitchFamily="18" charset="0"/>
                <a:cs typeface="Times New Roman" pitchFamily="18" charset="0"/>
              </a:rPr>
              <a:t>Přepis čísel z tvaru </a:t>
            </a:r>
            <a:r>
              <a:rPr lang="es-ES" sz="4200" b="1" u="sng" dirty="0" smtClean="0">
                <a:latin typeface="Times New Roman" pitchFamily="18" charset="0"/>
                <a:cs typeface="Times New Roman" pitchFamily="18" charset="0"/>
              </a:rPr>
              <a:t>a ·10</a:t>
            </a:r>
            <a:r>
              <a:rPr lang="cs-CZ" sz="4200" b="1" u="sng" baseline="300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cs-CZ" sz="4200" b="1" u="sng" dirty="0" smtClean="0">
                <a:latin typeface="Times New Roman" pitchFamily="18" charset="0"/>
                <a:cs typeface="Times New Roman" pitchFamily="18" charset="0"/>
              </a:rPr>
              <a:t> do klasického tvaru</a:t>
            </a:r>
            <a:endParaRPr lang="cs-CZ" sz="4200" b="1" u="sng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7,486 . 10</a:t>
            </a: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= 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Exponent je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kladný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– posuň desetinnou čárku o 4 místa 			      	    doprava</a:t>
            </a:r>
          </a:p>
          <a:p>
            <a:pPr algn="ctr"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7,486 . 10</a:t>
            </a: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= 74 860</a:t>
            </a:r>
          </a:p>
          <a:p>
            <a:pPr algn="ctr"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------------------------------------------------------------------</a:t>
            </a:r>
          </a:p>
          <a:p>
            <a:pPr algn="ctr"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5,69. 10</a:t>
            </a: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pPr algn="ctr"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Exponent je </a:t>
            </a:r>
            <a:r>
              <a:rPr lang="cs-CZ" sz="3600" b="1" dirty="0" smtClean="0">
                <a:latin typeface="Times New Roman" pitchFamily="18" charset="0"/>
                <a:cs typeface="Times New Roman" pitchFamily="18" charset="0"/>
              </a:rPr>
              <a:t>kladný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– posuň desetinnou čárku o 2 místa</a:t>
            </a:r>
          </a:p>
          <a:p>
            <a:pPr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				       doprava</a:t>
            </a:r>
          </a:p>
          <a:p>
            <a:pPr algn="ctr">
              <a:buNone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5,69. 10</a:t>
            </a: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= 569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Velká  a  malá  čísla  v  matematice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cs-CZ" sz="3900" b="1" u="sng" dirty="0" smtClean="0">
                <a:latin typeface="Times New Roman" pitchFamily="18" charset="0"/>
                <a:cs typeface="Times New Roman" pitchFamily="18" charset="0"/>
              </a:rPr>
              <a:t>Přepis čísel z tvaru </a:t>
            </a:r>
            <a:r>
              <a:rPr lang="es-ES" sz="3900" b="1" u="sng" dirty="0" smtClean="0">
                <a:latin typeface="Times New Roman" pitchFamily="18" charset="0"/>
                <a:cs typeface="Times New Roman" pitchFamily="18" charset="0"/>
              </a:rPr>
              <a:t>a ·10</a:t>
            </a:r>
            <a:r>
              <a:rPr lang="cs-CZ" sz="3900" b="1" u="sng" baseline="300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cs-CZ" sz="3900" b="1" u="sng" dirty="0" smtClean="0">
                <a:latin typeface="Times New Roman" pitchFamily="18" charset="0"/>
                <a:cs typeface="Times New Roman" pitchFamily="18" charset="0"/>
              </a:rPr>
              <a:t> do klasického tvaru</a:t>
            </a:r>
          </a:p>
          <a:p>
            <a:pPr>
              <a:buNone/>
            </a:pPr>
            <a:endParaRPr lang="cs-CZ" sz="1100" b="1" u="sng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6,89 . 10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-4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pPr>
              <a:buNone/>
            </a:pP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Exponent je </a:t>
            </a:r>
            <a:r>
              <a:rPr lang="cs-CZ" sz="3300" b="1" dirty="0" smtClean="0">
                <a:latin typeface="Times New Roman" pitchFamily="18" charset="0"/>
                <a:cs typeface="Times New Roman" pitchFamily="18" charset="0"/>
              </a:rPr>
              <a:t>záporný</a:t>
            </a: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 – posuň desetinnou čárku o 4 místa 			      	      doleva</a:t>
            </a:r>
          </a:p>
          <a:p>
            <a:pPr algn="ctr">
              <a:buNone/>
            </a:pP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6,89 . 10</a:t>
            </a:r>
            <a:r>
              <a:rPr lang="cs-CZ" sz="3300" baseline="30000" dirty="0" smtClean="0">
                <a:latin typeface="Times New Roman" pitchFamily="18" charset="0"/>
                <a:cs typeface="Times New Roman" pitchFamily="18" charset="0"/>
              </a:rPr>
              <a:t>-4</a:t>
            </a: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 = 0, 000 689</a:t>
            </a:r>
          </a:p>
          <a:p>
            <a:pPr>
              <a:buNone/>
            </a:pP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---------------------------------------------------------------------</a:t>
            </a:r>
          </a:p>
          <a:p>
            <a:pPr algn="ctr">
              <a:buNone/>
            </a:pP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5,63 . 10</a:t>
            </a:r>
            <a:r>
              <a:rPr lang="cs-CZ" sz="3300" baseline="30000" dirty="0" smtClean="0"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pPr>
              <a:buNone/>
            </a:pP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Exponent je</a:t>
            </a:r>
            <a:r>
              <a:rPr lang="cs-CZ" sz="3300" b="1" dirty="0" smtClean="0">
                <a:latin typeface="Times New Roman" pitchFamily="18" charset="0"/>
                <a:cs typeface="Times New Roman" pitchFamily="18" charset="0"/>
              </a:rPr>
              <a:t> záporný </a:t>
            </a: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– posuň desetinnou čárku o 4 místa 			      	      doleva</a:t>
            </a:r>
          </a:p>
          <a:p>
            <a:pPr algn="ctr">
              <a:buNone/>
            </a:pP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5,63 . 10</a:t>
            </a:r>
            <a:r>
              <a:rPr lang="cs-CZ" sz="3300" baseline="30000" dirty="0" smtClean="0"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cs-CZ" sz="3300" dirty="0" smtClean="0">
                <a:latin typeface="Times New Roman" pitchFamily="18" charset="0"/>
                <a:cs typeface="Times New Roman" pitchFamily="18" charset="0"/>
              </a:rPr>
              <a:t> = 0,056 3</a:t>
            </a: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Velká  a  malá  čísla  v  matematice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339208" cy="47244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8,7 . 10</a:t>
            </a:r>
            <a:r>
              <a:rPr lang="cs-CZ" sz="44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2,45 . 10</a:t>
            </a:r>
            <a:r>
              <a:rPr lang="cs-CZ" sz="4400" baseline="30000" dirty="0" smtClean="0">
                <a:latin typeface="Times New Roman" pitchFamily="18" charset="0"/>
                <a:cs typeface="Times New Roman" pitchFamily="18" charset="0"/>
              </a:rPr>
              <a:t>-3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1,23 . 10</a:t>
            </a:r>
            <a:r>
              <a:rPr lang="cs-CZ" sz="4400" baseline="30000" dirty="0" smtClean="0"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7, 67 . 10</a:t>
            </a:r>
            <a:r>
              <a:rPr lang="cs-CZ" sz="44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 =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87 000</a:t>
            </a:r>
          </a:p>
          <a:p>
            <a:pPr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0, 002 45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0,012 3</a:t>
            </a:r>
          </a:p>
          <a:p>
            <a:pPr>
              <a:buFont typeface="Wingdings" pitchFamily="2" charset="2"/>
              <a:buChar char="Ø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4400" dirty="0" smtClean="0">
                <a:latin typeface="Times New Roman" pitchFamily="18" charset="0"/>
                <a:cs typeface="Times New Roman" pitchFamily="18" charset="0"/>
              </a:rPr>
              <a:t>767</a:t>
            </a:r>
          </a:p>
          <a:p>
            <a:pPr>
              <a:buFont typeface="Wingdings" pitchFamily="2" charset="2"/>
              <a:buChar char="Ø"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Velká  a  malá  čísla  v  matematice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Přepis čísel do tvaru </a:t>
            </a:r>
            <a:r>
              <a:rPr lang="es-ES" b="1" u="sng" dirty="0" smtClean="0">
                <a:latin typeface="Times New Roman" pitchFamily="18" charset="0"/>
                <a:cs typeface="Times New Roman" pitchFamily="18" charset="0"/>
              </a:rPr>
              <a:t>a ·10</a:t>
            </a:r>
            <a:r>
              <a:rPr lang="cs-CZ" b="1" u="sng" baseline="30000" dirty="0" smtClean="0">
                <a:latin typeface="Times New Roman" pitchFamily="18" charset="0"/>
                <a:cs typeface="Times New Roman" pitchFamily="18" charset="0"/>
              </a:rPr>
              <a:t>n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Jestliže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původní číslo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menší než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my ho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zvětšujeme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posouváme desetinnou čárku doprava,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musíme ho zpětně zmenšit –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exponent bude záporný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 072 65 =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Posun o dvě desetinná místa doprava – exponent musí být 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- 2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0, 072 65 = 7, 265 . 10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-2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Velká  a  malá  čísla  v  matematice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Přepis čísel do tvaru </a:t>
            </a:r>
            <a:r>
              <a:rPr lang="es-ES" b="1" u="sng" dirty="0" smtClean="0">
                <a:latin typeface="Times New Roman" pitchFamily="18" charset="0"/>
                <a:cs typeface="Times New Roman" pitchFamily="18" charset="0"/>
              </a:rPr>
              <a:t>a ·10</a:t>
            </a:r>
            <a:r>
              <a:rPr lang="cs-CZ" b="1" u="sng" baseline="30000" dirty="0" smtClean="0">
                <a:latin typeface="Times New Roman" pitchFamily="18" charset="0"/>
                <a:cs typeface="Times New Roman" pitchFamily="18" charset="0"/>
              </a:rPr>
              <a:t>n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Jestliže 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původní číslo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větší než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my ho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zmenšujeme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posouváme desetinnou čárku doleva,</a:t>
            </a:r>
          </a:p>
          <a:p>
            <a:pPr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musíme ho zpětně zvětšit –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exponent bude kladný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372 61 = 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Posun o čtyři desetinná místa doleva – exponent musí být  </a:t>
            </a:r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  <a:p>
            <a:pPr algn="ctr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372 61 = 3, 726 1. 10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dirty="0" smtClean="0">
                <a:solidFill>
                  <a:srgbClr val="FF0000"/>
                </a:solidFill>
              </a:rPr>
              <a:t>Velká  a  malá  čísla  v  matematice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76 876 =</a:t>
            </a:r>
          </a:p>
          <a:p>
            <a:pPr>
              <a:buFont typeface="Wingdings" pitchFamily="2" charset="2"/>
              <a:buChar char="Ø"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0,007 78 =</a:t>
            </a:r>
          </a:p>
          <a:p>
            <a:pPr>
              <a:buFont typeface="Wingdings" pitchFamily="2" charset="2"/>
              <a:buChar char="Ø"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546, 7 = </a:t>
            </a:r>
          </a:p>
          <a:p>
            <a:pPr>
              <a:buFont typeface="Wingdings" pitchFamily="2" charset="2"/>
              <a:buChar char="Ø"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45, 61 =</a:t>
            </a:r>
          </a:p>
          <a:p>
            <a:pPr>
              <a:buFont typeface="Wingdings" pitchFamily="2" charset="2"/>
              <a:buChar char="Ø"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0, 056 =</a:t>
            </a:r>
          </a:p>
          <a:p>
            <a:pPr>
              <a:buFont typeface="Wingdings" pitchFamily="2" charset="2"/>
              <a:buChar char="Ø"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0, 000 078 5 =</a:t>
            </a:r>
          </a:p>
          <a:p>
            <a:pPr>
              <a:buFont typeface="Wingdings" pitchFamily="2" charset="2"/>
              <a:buChar char="Ø"/>
            </a:pP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4008" y="1484784"/>
            <a:ext cx="4343400" cy="511256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7, 687 6 . 10</a:t>
            </a: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cs-CZ" sz="11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7,78 . 10</a:t>
            </a: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-3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5, 467 . 10</a:t>
            </a: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4, 561 . 10</a:t>
            </a: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 typeface="Wingdings" pitchFamily="2" charset="2"/>
              <a:buChar char="Ø"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5,6 . 10</a:t>
            </a: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-2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>
              <a:buFont typeface="Wingdings" pitchFamily="2" charset="2"/>
              <a:buChar char="Ø"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7,85 . 10</a:t>
            </a:r>
            <a:r>
              <a:rPr lang="cs-CZ" sz="3600" baseline="30000" dirty="0" smtClean="0">
                <a:latin typeface="Times New Roman" pitchFamily="18" charset="0"/>
                <a:cs typeface="Times New Roman" pitchFamily="18" charset="0"/>
              </a:rPr>
              <a:t>-5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cs-CZ" baseline="30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6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</TotalTime>
  <Words>309</Words>
  <Application>Microsoft Office PowerPoint</Application>
  <PresentationFormat>Předvádění na obrazovce (4:3)</PresentationFormat>
  <Paragraphs>129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Snímek 1</vt:lpstr>
      <vt:lpstr>Velká  a  malá  čísla  v  matematice</vt:lpstr>
      <vt:lpstr>Velká  a  malá  čísla  v  matematice</vt:lpstr>
      <vt:lpstr>Velká  a  malá  čísla  v  matematice</vt:lpstr>
      <vt:lpstr>Velká  a  malá  čísla  v  matematice</vt:lpstr>
      <vt:lpstr>Velká  a  malá  čísla  v  matematice</vt:lpstr>
      <vt:lpstr>Velká  a  malá  čísla  v  matematice</vt:lpstr>
      <vt:lpstr>Velká  a  malá  čísla  v  matematice</vt:lpstr>
      <vt:lpstr>Velká  a  malá  čísla  v  matematice</vt:lpstr>
      <vt:lpstr>Velká  a  malá  čísla  v  matematice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Dum</cp:lastModifiedBy>
  <cp:revision>25</cp:revision>
  <dcterms:created xsi:type="dcterms:W3CDTF">2011-10-25T02:22:41Z</dcterms:created>
  <dcterms:modified xsi:type="dcterms:W3CDTF">2013-10-05T15:00:11Z</dcterms:modified>
</cp:coreProperties>
</file>