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2" r:id="rId6"/>
    <p:sldId id="263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70000" autoAdjust="0"/>
  </p:normalViewPr>
  <p:slideViewPr>
    <p:cSldViewPr>
      <p:cViewPr>
        <p:scale>
          <a:sx n="81" d="100"/>
          <a:sy n="81" d="100"/>
        </p:scale>
        <p:origin x="-1044" y="2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33B115-CBD1-49C7-B821-8F38CA8433EF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B6643C-3507-4791-9C55-39BF044E2D0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60765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B6643C-3507-4791-9C55-39BF044E2D02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B6643C-3507-4791-9C55-39BF044E2D02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B6643C-3507-4791-9C55-39BF044E2D02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B6643C-3507-4791-9C55-39BF044E2D02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B6643C-3507-4791-9C55-39BF044E2D02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B6643C-3507-4791-9C55-39BF044E2D02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B6643C-3507-4791-9C55-39BF044E2D02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31A17-2998-43DB-A2E1-B71531CEEB7E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679BF-F660-4E36-827A-96465B8F75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31A17-2998-43DB-A2E1-B71531CEEB7E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679BF-F660-4E36-827A-96465B8F75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31A17-2998-43DB-A2E1-B71531CEEB7E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679BF-F660-4E36-827A-96465B8F75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31A17-2998-43DB-A2E1-B71531CEEB7E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679BF-F660-4E36-827A-96465B8F75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31A17-2998-43DB-A2E1-B71531CEEB7E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679BF-F660-4E36-827A-96465B8F75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31A17-2998-43DB-A2E1-B71531CEEB7E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6E679BF-F660-4E36-827A-96465B8F754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31A17-2998-43DB-A2E1-B71531CEEB7E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679BF-F660-4E36-827A-96465B8F75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31A17-2998-43DB-A2E1-B71531CEEB7E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56E679BF-F660-4E36-827A-96465B8F75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B7931A17-2998-43DB-A2E1-B71531CEEB7E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679BF-F660-4E36-827A-96465B8F75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31A17-2998-43DB-A2E1-B71531CEEB7E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679BF-F660-4E36-827A-96465B8F75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31A17-2998-43DB-A2E1-B71531CEEB7E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679BF-F660-4E36-827A-96465B8F75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B7931A17-2998-43DB-A2E1-B71531CEEB7E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56E679BF-F660-4E36-827A-96465B8F754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11560" y="2132856"/>
            <a:ext cx="7704856" cy="42627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 </a:t>
            </a:r>
            <a:r>
              <a:rPr lang="cs-CZ" sz="1100" b="1" dirty="0"/>
              <a:t>METODICKÝ LIST PRO ZŠ</a:t>
            </a:r>
            <a:endParaRPr lang="cs-CZ" sz="1100" dirty="0"/>
          </a:p>
          <a:p>
            <a:r>
              <a:rPr lang="cs-CZ" sz="1100" b="1" dirty="0"/>
              <a:t> Pro zpracování vzdělávacích materiálů (VM)v rámci projektu EU peníze školám</a:t>
            </a:r>
            <a:endParaRPr lang="cs-CZ" sz="1100" dirty="0"/>
          </a:p>
          <a:p>
            <a:r>
              <a:rPr lang="cs-CZ" sz="1100" b="1" dirty="0"/>
              <a:t>     </a:t>
            </a:r>
            <a:r>
              <a:rPr lang="cs-CZ" sz="1100" b="1" dirty="0" smtClean="0"/>
              <a:t>                 </a:t>
            </a:r>
            <a:r>
              <a:rPr lang="cs-CZ" sz="1100" b="1" dirty="0"/>
              <a:t>Operační program Vzdělávání pro konkurenceschopnost</a:t>
            </a:r>
            <a:endParaRPr lang="cs-CZ" sz="1100" dirty="0"/>
          </a:p>
          <a:p>
            <a:r>
              <a:rPr lang="cs-CZ" sz="1100" b="1" dirty="0"/>
              <a:t>  </a:t>
            </a:r>
            <a:endParaRPr lang="cs-CZ" sz="1100" dirty="0"/>
          </a:p>
          <a:p>
            <a:r>
              <a:rPr lang="cs-CZ" sz="1100" b="1" dirty="0"/>
              <a:t>Projekt: Moderní výuka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Registrační </a:t>
            </a:r>
            <a:r>
              <a:rPr lang="cs-CZ" sz="1100" b="1" dirty="0"/>
              <a:t>číslo: CZ.1.07/1.4.00/21.3192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Číslo UM</a:t>
            </a:r>
            <a:r>
              <a:rPr lang="cs-CZ" sz="1100" b="1" dirty="0"/>
              <a:t>: </a:t>
            </a:r>
            <a:r>
              <a:rPr lang="cs-CZ" sz="1100" b="1" dirty="0" smtClean="0"/>
              <a:t>VY_12_INOVACE_2.2.07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Jméno </a:t>
            </a:r>
            <a:r>
              <a:rPr lang="cs-CZ" sz="1100" b="1" dirty="0"/>
              <a:t>autora: </a:t>
            </a:r>
            <a:r>
              <a:rPr lang="cs-CZ" sz="1100" b="1" dirty="0" smtClean="0">
                <a:latin typeface="Times New Roman" pitchFamily="18" charset="0"/>
                <a:cs typeface="Times New Roman" pitchFamily="18" charset="0"/>
              </a:rPr>
              <a:t>Mgr. Jarmila </a:t>
            </a:r>
            <a:r>
              <a:rPr lang="cs-CZ" sz="1100" b="1" dirty="0" err="1" smtClean="0">
                <a:latin typeface="Times New Roman" pitchFamily="18" charset="0"/>
                <a:cs typeface="Times New Roman" pitchFamily="18" charset="0"/>
              </a:rPr>
              <a:t>Gécová</a:t>
            </a:r>
            <a:endParaRPr lang="cs-CZ" sz="1100" b="1" dirty="0" smtClean="0"/>
          </a:p>
          <a:p>
            <a:r>
              <a:rPr lang="cs-CZ" sz="1100" b="1" dirty="0"/>
              <a:t> </a:t>
            </a:r>
            <a:r>
              <a:rPr lang="cs-CZ" sz="1100" b="1" dirty="0" smtClean="0"/>
              <a:t>Datum</a:t>
            </a:r>
            <a:r>
              <a:rPr lang="cs-CZ" sz="1100" b="1" dirty="0"/>
              <a:t>, </a:t>
            </a:r>
            <a:r>
              <a:rPr lang="cs-CZ" sz="1100" b="1" dirty="0" smtClean="0"/>
              <a:t>období, </a:t>
            </a:r>
            <a:r>
              <a:rPr lang="cs-CZ" sz="1100" b="1" dirty="0"/>
              <a:t>kdy byl vytvořen: </a:t>
            </a:r>
            <a:r>
              <a:rPr lang="cs-CZ" sz="1100" b="1" dirty="0" smtClean="0"/>
              <a:t> září 2011</a:t>
            </a:r>
          </a:p>
          <a:p>
            <a:r>
              <a:rPr lang="cs-CZ" sz="1100" b="1" dirty="0"/>
              <a:t> </a:t>
            </a:r>
            <a:r>
              <a:rPr lang="cs-CZ" sz="1100" b="1" dirty="0" smtClean="0"/>
              <a:t>Název </a:t>
            </a:r>
            <a:r>
              <a:rPr lang="cs-CZ" sz="1100" b="1" dirty="0"/>
              <a:t>práce</a:t>
            </a:r>
            <a:r>
              <a:rPr lang="cs-CZ" sz="1100" b="1" dirty="0" smtClean="0"/>
              <a:t>: Obvod a obsah kruhu -  Ludolfovo číslo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Předmět</a:t>
            </a:r>
            <a:r>
              <a:rPr lang="cs-CZ" sz="1100" b="1" dirty="0"/>
              <a:t>, pro který je VM určen: </a:t>
            </a:r>
            <a:r>
              <a:rPr lang="cs-CZ" sz="1100" b="1" dirty="0" smtClean="0"/>
              <a:t> matematika</a:t>
            </a:r>
          </a:p>
          <a:p>
            <a:r>
              <a:rPr lang="cs-CZ" sz="1100" b="1" dirty="0"/>
              <a:t> </a:t>
            </a:r>
            <a:r>
              <a:rPr lang="cs-CZ" sz="1100" b="1" dirty="0" smtClean="0"/>
              <a:t>Ročník</a:t>
            </a:r>
            <a:r>
              <a:rPr lang="cs-CZ" sz="1100" b="1" dirty="0"/>
              <a:t>, pro který je VM </a:t>
            </a:r>
            <a:r>
              <a:rPr lang="cs-CZ" sz="1100" b="1" dirty="0" smtClean="0"/>
              <a:t>určen: osmý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Časová </a:t>
            </a:r>
            <a:r>
              <a:rPr lang="cs-CZ" sz="1100" b="1" dirty="0"/>
              <a:t>dotace</a:t>
            </a:r>
            <a:r>
              <a:rPr lang="cs-CZ" sz="1100" dirty="0"/>
              <a:t>: </a:t>
            </a:r>
            <a:r>
              <a:rPr lang="cs-CZ" sz="1100" b="1" dirty="0"/>
              <a:t>1 </a:t>
            </a:r>
            <a:r>
              <a:rPr lang="cs-CZ" sz="1100" b="1" dirty="0" smtClean="0"/>
              <a:t>h + domácí práce</a:t>
            </a:r>
            <a:endParaRPr lang="cs-CZ" sz="1100" dirty="0"/>
          </a:p>
          <a:p>
            <a:r>
              <a:rPr lang="cs-CZ" sz="1100" b="1" dirty="0"/>
              <a:t>  </a:t>
            </a:r>
            <a:endParaRPr lang="cs-CZ" sz="1100" dirty="0"/>
          </a:p>
          <a:p>
            <a:r>
              <a:rPr lang="cs-CZ" sz="1100" b="1" dirty="0"/>
              <a:t>Vzdělávací oblast, tematický okruh, téma</a:t>
            </a:r>
            <a:r>
              <a:rPr lang="cs-CZ" sz="1100" b="1" dirty="0" smtClean="0"/>
              <a:t>: </a:t>
            </a:r>
            <a:r>
              <a:rPr lang="cs-CZ" sz="1100" b="1" dirty="0" smtClean="0">
                <a:latin typeface="Times New Roman" pitchFamily="18" charset="0"/>
                <a:cs typeface="Times New Roman" pitchFamily="18" charset="0"/>
              </a:rPr>
              <a:t>Matematika a její aplikace –  Kružnice a kruh</a:t>
            </a:r>
            <a:endParaRPr lang="cs-CZ" sz="1100" dirty="0"/>
          </a:p>
          <a:p>
            <a:endParaRPr lang="cs-CZ" sz="1100" b="1" dirty="0" smtClean="0"/>
          </a:p>
          <a:p>
            <a:endParaRPr lang="cs-CZ" sz="1100" b="1" dirty="0"/>
          </a:p>
          <a:p>
            <a:r>
              <a:rPr lang="cs-CZ" sz="1100" b="1" dirty="0"/>
              <a:t>  </a:t>
            </a:r>
            <a:endParaRPr lang="cs-CZ" sz="1100" dirty="0"/>
          </a:p>
          <a:p>
            <a:r>
              <a:rPr lang="cs-CZ" sz="1100" b="1" dirty="0"/>
              <a:t>Metodický list, anotace- výstižný popis způsobu použití VM ve výuce:</a:t>
            </a:r>
            <a:r>
              <a:rPr lang="cs-CZ" sz="1100" dirty="0"/>
              <a:t> </a:t>
            </a:r>
          </a:p>
          <a:p>
            <a:r>
              <a:rPr lang="cs-CZ" sz="1100" b="1" dirty="0" smtClean="0"/>
              <a:t>	</a:t>
            </a:r>
            <a:r>
              <a:rPr lang="cs-CZ" sz="1100" dirty="0" smtClean="0"/>
              <a:t>Za pomocí prezentace se žáci seznámí s Ludolfovým číslem,  dozvědí se možnosti,  jak si jej lépe 	zapamatovat na více desetinných míst a použijí  jej při výpočtech obsahu, obvodu, poloměru či 	průměru kruhu</a:t>
            </a:r>
          </a:p>
          <a:p>
            <a:endParaRPr lang="cs-CZ" sz="1100" b="1" dirty="0" smtClean="0"/>
          </a:p>
          <a:p>
            <a:r>
              <a:rPr lang="cs-CZ" sz="1100" b="1" dirty="0" smtClean="0"/>
              <a:t>Pomůcky: </a:t>
            </a:r>
            <a:r>
              <a:rPr lang="cs-CZ" sz="1100" b="1" dirty="0" err="1" smtClean="0"/>
              <a:t>dataprojektor</a:t>
            </a:r>
            <a:r>
              <a:rPr lang="cs-CZ" sz="1100" b="1" dirty="0" smtClean="0"/>
              <a:t>, kalkulačka, sešit, psací potřeby</a:t>
            </a:r>
            <a:endParaRPr lang="cs-CZ" sz="11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2836" y="538752"/>
            <a:ext cx="6242304" cy="15179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Číslo </a:t>
            </a:r>
            <a:r>
              <a:rPr lang="el-GR" b="1" u="sng" dirty="0" smtClean="0">
                <a:solidFill>
                  <a:srgbClr val="FF0000"/>
                </a:solidFill>
                <a:latin typeface="Times New Roman"/>
                <a:cs typeface="Times New Roman"/>
              </a:rPr>
              <a:t>π</a:t>
            </a:r>
            <a:r>
              <a:rPr lang="cs-CZ" b="1" u="sng" dirty="0" smtClean="0">
                <a:solidFill>
                  <a:srgbClr val="FF0000"/>
                </a:solidFill>
                <a:latin typeface="Times New Roman"/>
                <a:cs typeface="Times New Roman"/>
              </a:rPr>
              <a:t> – Ludolfovo číslo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Udává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lvl="1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poměr obvodu kruhu k jeho průměru</a:t>
            </a:r>
          </a:p>
          <a:p>
            <a:pPr lvl="1"/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poměr obsahu kruhu ke čtverci jeho </a:t>
            </a:r>
          </a:p>
          <a:p>
            <a:pPr marL="448056" lvl="1" indent="0">
              <a:buNone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poloměru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Jedná se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 iracionální číslo (nelze vyjádřit ve tvaru zlomku m/n, tudíž ani konečným způsobem v desítkové soustavě, ani pomocí periody – má za desetinnou čárkou nekonečné množství  desetinných míst)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Číslo </a:t>
            </a:r>
            <a:r>
              <a:rPr lang="el-GR" b="1" u="sng" dirty="0" smtClean="0">
                <a:solidFill>
                  <a:srgbClr val="FF0000"/>
                </a:solidFill>
                <a:latin typeface="Times New Roman"/>
                <a:cs typeface="Times New Roman"/>
              </a:rPr>
              <a:t>π</a:t>
            </a:r>
            <a:r>
              <a:rPr lang="cs-CZ" b="1" u="sng" dirty="0" smtClean="0">
                <a:solidFill>
                  <a:srgbClr val="FF0000"/>
                </a:solidFill>
                <a:latin typeface="Times New Roman"/>
                <a:cs typeface="Times New Roman"/>
              </a:rPr>
              <a:t> – Ludolfovo číslo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112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Svůj název získalo po německém učiteli šermu a matematikovi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Ludolphovi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van  …………….</a:t>
            </a:r>
          </a:p>
          <a:p>
            <a:pPr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(viz tajenka)</a:t>
            </a:r>
          </a:p>
          <a:p>
            <a:pPr>
              <a:buNone/>
            </a:pPr>
            <a:endParaRPr lang="cs-CZ" sz="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Vyřeš zadané příklady (počítej s </a:t>
            </a:r>
            <a:r>
              <a:rPr lang="el-GR" sz="2800" dirty="0" smtClean="0">
                <a:solidFill>
                  <a:srgbClr val="FFFF00"/>
                </a:solidFill>
                <a:latin typeface="Times New Roman"/>
                <a:cs typeface="Times New Roman"/>
              </a:rPr>
              <a:t>π</a:t>
            </a:r>
            <a:r>
              <a:rPr lang="cs-CZ" sz="2800" dirty="0" smtClean="0">
                <a:solidFill>
                  <a:srgbClr val="FFFF00"/>
                </a:solidFill>
                <a:latin typeface="Times New Roman"/>
                <a:cs typeface="Times New Roman"/>
              </a:rPr>
              <a:t> = 3,14</a:t>
            </a:r>
            <a:r>
              <a:rPr lang="cs-CZ" sz="2800" dirty="0" smtClean="0">
                <a:latin typeface="Times New Roman"/>
                <a:cs typeface="Times New Roman"/>
              </a:rPr>
              <a:t>) , pak</a:t>
            </a:r>
          </a:p>
          <a:p>
            <a:pPr>
              <a:buNone/>
            </a:pPr>
            <a:r>
              <a:rPr lang="cs-CZ" sz="2800" dirty="0">
                <a:latin typeface="Times New Roman"/>
                <a:cs typeface="Times New Roman"/>
              </a:rPr>
              <a:t>	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doplň písmena podle tabulky a v daném sloupci najdeš příjmení daného matematika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83568" y="4725144"/>
          <a:ext cx="6848760" cy="1440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56095"/>
                <a:gridCol w="856095"/>
                <a:gridCol w="856095"/>
                <a:gridCol w="856095"/>
                <a:gridCol w="856095"/>
                <a:gridCol w="856095"/>
                <a:gridCol w="856095"/>
                <a:gridCol w="856095"/>
              </a:tblGrid>
              <a:tr h="715114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28,9 cm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43,96 cm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11,3 cm</a:t>
                      </a:r>
                      <a:r>
                        <a:rPr lang="cs-CZ" baseline="30000" dirty="0" smtClean="0"/>
                        <a:t>2</a:t>
                      </a:r>
                      <a:endParaRPr lang="cs-CZ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8,04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cm</a:t>
                      </a:r>
                      <a:r>
                        <a:rPr lang="cs-CZ" baseline="30000" dirty="0" smtClean="0"/>
                        <a:t>2</a:t>
                      </a:r>
                      <a:endParaRPr lang="cs-CZ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 cm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17,5</a:t>
                      </a:r>
                      <a:r>
                        <a:rPr lang="cs-CZ" baseline="0" dirty="0" smtClean="0"/>
                        <a:t> cm</a:t>
                      </a:r>
                      <a:endParaRPr lang="cs-CZ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 cm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706,5 cm</a:t>
                      </a:r>
                      <a:r>
                        <a:rPr lang="cs-CZ" baseline="30000" dirty="0" smtClean="0"/>
                        <a:t>2</a:t>
                      </a:r>
                      <a:endParaRPr lang="cs-CZ" dirty="0" smtClean="0"/>
                    </a:p>
                  </a:txBody>
                  <a:tcPr anchor="ctr"/>
                </a:tc>
              </a:tr>
              <a:tr h="72504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Příklady k řešení</a:t>
            </a:r>
            <a:endParaRPr lang="cs-CZ" b="1" u="sng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06024139"/>
              </p:ext>
            </p:extLst>
          </p:nvPr>
        </p:nvGraphicFramePr>
        <p:xfrm>
          <a:off x="395536" y="1268760"/>
          <a:ext cx="8424935" cy="541660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00600"/>
                <a:gridCol w="1728192"/>
                <a:gridCol w="1296143"/>
              </a:tblGrid>
              <a:tr h="736080"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výsledek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písmeno</a:t>
                      </a:r>
                      <a:endParaRPr lang="cs-CZ" dirty="0"/>
                    </a:p>
                  </a:txBody>
                  <a:tcPr anchor="ctr"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52005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Obvod kruhu s poloměrem 4,6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cm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52005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   Průměr kruhu s obsahem 50,24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cm</a:t>
                      </a:r>
                      <a:r>
                        <a:rPr lang="cs-CZ" sz="2400" baseline="30000" dirty="0" smtClean="0">
                          <a:latin typeface="Times New Roman" pitchFamily="18" charset="0"/>
                          <a:cs typeface="Times New Roman" pitchFamily="18" charset="0"/>
                        </a:rPr>
                        <a:t>2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005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Obsah kruhu s poloměrem 1,6 cm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52005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Obsah kruhu s obvodem  94,2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cm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52005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    Poloměr kruhu s obvodem 50,24 cm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52005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   Poloměr kruhu s obsahem 78,5 cm</a:t>
                      </a:r>
                      <a:r>
                        <a:rPr lang="cs-CZ" sz="2400" baseline="30000" dirty="0" smtClean="0">
                          <a:latin typeface="Times New Roman" pitchFamily="18" charset="0"/>
                          <a:cs typeface="Times New Roman" pitchFamily="18" charset="0"/>
                        </a:rPr>
                        <a:t>2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52005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Obsah kruhu s průměrem 3,8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cm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520058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     Obvod kruhu s obsahem 153,86 cm</a:t>
                      </a:r>
                      <a:r>
                        <a:rPr lang="cs-CZ" sz="2400" baseline="30000" dirty="0" smtClean="0">
                          <a:latin typeface="Times New Roman" pitchFamily="18" charset="0"/>
                          <a:cs typeface="Times New Roman" pitchFamily="18" charset="0"/>
                        </a:rPr>
                        <a:t>2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52005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  Průměr kruhu s obvodem 54,8 cm</a:t>
                      </a: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Jak si zapamatovat číslo </a:t>
            </a:r>
            <a:r>
              <a:rPr lang="el-GR" b="1" u="sng" dirty="0" smtClean="0">
                <a:solidFill>
                  <a:srgbClr val="FFFF00"/>
                </a:solidFill>
                <a:latin typeface="Times New Roman"/>
                <a:cs typeface="Times New Roman"/>
              </a:rPr>
              <a:t>π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Font typeface="Wingdings" pitchFamily="2" charset="2"/>
              <a:buChar char="Ø"/>
            </a:pP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Počet písmen každého slova udává jednotlivé číslice Ludolfova čísla (čísla </a:t>
            </a:r>
            <a:r>
              <a:rPr lang="el-GR" sz="2800" u="sng" dirty="0" smtClean="0">
                <a:solidFill>
                  <a:srgbClr val="FFFF00"/>
                </a:solidFill>
                <a:latin typeface="Times New Roman"/>
                <a:cs typeface="Times New Roman"/>
              </a:rPr>
              <a:t>π</a:t>
            </a:r>
            <a:r>
              <a:rPr lang="cs-CZ" sz="2800" u="sng" dirty="0" smtClean="0">
                <a:latin typeface="Times New Roman"/>
                <a:cs typeface="Times New Roman"/>
              </a:rPr>
              <a:t>)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Lín a kapr u hráze</a:t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prohlídli si rybáře, </a:t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udici měl novou,</a:t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jikrnáči neuplavou. </a:t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4000" dirty="0" smtClean="0">
                <a:latin typeface="Times New Roman"/>
                <a:cs typeface="Times New Roman"/>
              </a:rPr>
              <a:t> </a:t>
            </a:r>
            <a:r>
              <a:rPr lang="el-GR" sz="4000" dirty="0" smtClean="0">
                <a:latin typeface="Times New Roman"/>
                <a:cs typeface="Times New Roman"/>
              </a:rPr>
              <a:t>π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= 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Jak si zapamatovat číslo </a:t>
            </a:r>
            <a:r>
              <a:rPr lang="el-GR" b="1" u="sng" dirty="0" smtClean="0">
                <a:solidFill>
                  <a:srgbClr val="FFFF00"/>
                </a:solidFill>
                <a:latin typeface="Times New Roman"/>
                <a:cs typeface="Times New Roman"/>
              </a:rPr>
              <a:t>π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Dej, ó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Bože, ať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číslo Ludolfovo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já navždy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pomnu, 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>
                <a:latin typeface="Times New Roman" pitchFamily="18" charset="0"/>
                <a:cs typeface="Times New Roman" pitchFamily="18" charset="0"/>
              </a:rPr>
              <a:t>pro větší naplnění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>
                <a:latin typeface="Times New Roman" pitchFamily="18" charset="0"/>
                <a:cs typeface="Times New Roman" pitchFamily="18" charset="0"/>
              </a:rPr>
              <a:t>moudrosti početní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/>
                <a:cs typeface="Times New Roman"/>
              </a:rPr>
              <a:t> </a:t>
            </a:r>
            <a:r>
              <a:rPr lang="el-GR" dirty="0" smtClean="0">
                <a:latin typeface="Times New Roman"/>
                <a:cs typeface="Times New Roman"/>
              </a:rPr>
              <a:t>π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</a:t>
            </a:r>
          </a:p>
          <a:p>
            <a:pPr>
              <a:buNone/>
            </a:pPr>
            <a:r>
              <a:rPr lang="cs-CZ" sz="1100" dirty="0" smtClean="0">
                <a:latin typeface="Times New Roman" pitchFamily="18" charset="0"/>
                <a:cs typeface="Times New Roman" pitchFamily="18" charset="0"/>
              </a:rPr>
              <a:t>-------------------------------------------------------------------------------------------------------------------------------------------------------------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Sám u sebe v hlavě magického </a:t>
            </a:r>
            <a:r>
              <a:rPr lang="cs-CZ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pí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číslic deset mám. 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/>
                <a:cs typeface="Times New Roman"/>
              </a:rPr>
              <a:t> </a:t>
            </a:r>
            <a:r>
              <a:rPr lang="el-GR" dirty="0" smtClean="0">
                <a:latin typeface="Times New Roman"/>
                <a:cs typeface="Times New Roman"/>
              </a:rPr>
              <a:t>π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</a:t>
            </a:r>
          </a:p>
          <a:p>
            <a:pPr>
              <a:buFont typeface="Wingdings" pitchFamily="2" charset="2"/>
              <a:buChar char="Ø"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Jak si zapamatovat číslo </a:t>
            </a:r>
            <a:r>
              <a:rPr lang="el-GR" b="1" u="sng" dirty="0" smtClean="0">
                <a:solidFill>
                  <a:srgbClr val="FFFF00"/>
                </a:solidFill>
                <a:latin typeface="Times New Roman"/>
                <a:cs typeface="Times New Roman"/>
              </a:rPr>
              <a:t>π</a:t>
            </a:r>
            <a:endParaRPr lang="cs-CZ" b="1" u="sng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Mám, ó bože, ó dobrý,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pamatovat </a:t>
            </a:r>
            <a:r>
              <a:rPr lang="cs-CZ" sz="2800">
                <a:latin typeface="Times New Roman" pitchFamily="18" charset="0"/>
                <a:cs typeface="Times New Roman" pitchFamily="18" charset="0"/>
              </a:rPr>
              <a:t>si 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takových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cifer řad!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Velký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slovutný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Archimédés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pomáhej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trápenému, dej mu moc,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nazpaměť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nechť odříká ty slavné sice,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leč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protivné nám,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ach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, číslice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endParaRPr lang="cs-CZ" sz="1800" dirty="0" smtClean="0"/>
          </a:p>
          <a:p>
            <a:pPr>
              <a:buFont typeface="Wingdings" pitchFamily="2" charset="2"/>
              <a:buChar char="Ø"/>
            </a:pPr>
            <a:r>
              <a:rPr lang="cs-CZ" sz="4000" dirty="0" smtClean="0">
                <a:latin typeface="Times New Roman"/>
                <a:cs typeface="Times New Roman"/>
              </a:rPr>
              <a:t> </a:t>
            </a:r>
            <a:r>
              <a:rPr lang="el-GR" sz="4000" dirty="0" smtClean="0">
                <a:latin typeface="Times New Roman"/>
                <a:cs typeface="Times New Roman"/>
              </a:rPr>
              <a:t>π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= ……………………………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121</TotalTime>
  <Words>231</Words>
  <Application>Microsoft Office PowerPoint</Application>
  <PresentationFormat>Předvádění na obrazovce (4:3)</PresentationFormat>
  <Paragraphs>89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Technický</vt:lpstr>
      <vt:lpstr>Prezentace aplikace PowerPoint</vt:lpstr>
      <vt:lpstr>Číslo π – Ludolfovo číslo</vt:lpstr>
      <vt:lpstr>Číslo π – Ludolfovo číslo</vt:lpstr>
      <vt:lpstr>Příklady k řešení</vt:lpstr>
      <vt:lpstr>Jak si zapamatovat číslo π</vt:lpstr>
      <vt:lpstr>Jak si zapamatovat číslo π</vt:lpstr>
      <vt:lpstr>Jak si zapamatovat číslo π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Maruška</dc:creator>
  <cp:lastModifiedBy>Martin Králík</cp:lastModifiedBy>
  <cp:revision>18</cp:revision>
  <dcterms:created xsi:type="dcterms:W3CDTF">2013-04-21T16:12:52Z</dcterms:created>
  <dcterms:modified xsi:type="dcterms:W3CDTF">2013-10-05T15:02:26Z</dcterms:modified>
</cp:coreProperties>
</file>