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56" r:id="rId2"/>
    <p:sldId id="257" r:id="rId3"/>
    <p:sldId id="260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687BE8-1E7A-452C-95CD-12BD4D214977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D146C-B266-4D9C-8EB8-BB3504E3F8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020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611560" y="2132856"/>
            <a:ext cx="734481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VY_12_INOVACE_2.2.08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kdy byl vytvořen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smtClean="0">
                <a:latin typeface="Times New Roman" pitchFamily="18" charset="0"/>
                <a:cs typeface="Times New Roman" pitchFamily="18" charset="0"/>
              </a:rPr>
              <a:t>říjen 2011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Válec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určen: osmý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Matematika a její aplikace – Válec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	Prezentace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pracovním materiálem k procvičení vzorečků pro povrch a objem válce aplikovaných 	na kruhové bazény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Pomůcky: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sešit, kalkulačka, psací potřeby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561" y="614952"/>
            <a:ext cx="6242304" cy="1517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Válec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ctr">
              <a:buNone/>
            </a:pP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Objem vypočítáme, když obsah podstavy (kruhu) vynásobíme výškou válce</a:t>
            </a:r>
          </a:p>
          <a:p>
            <a:pPr algn="ctr">
              <a:buNone/>
            </a:pPr>
            <a:r>
              <a:rPr lang="cs-CZ" sz="51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Objem</a:t>
            </a:r>
          </a:p>
          <a:p>
            <a:pPr algn="ctr">
              <a:buNone/>
            </a:pPr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5100" b="1" dirty="0" smtClean="0">
                <a:latin typeface="Times New Roman" pitchFamily="18" charset="0"/>
                <a:cs typeface="Times New Roman" pitchFamily="18" charset="0"/>
              </a:rPr>
              <a:t>V = </a:t>
            </a:r>
            <a:r>
              <a:rPr lang="el-GR" sz="5100" b="1" dirty="0" smtClean="0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cs-CZ" sz="5100" b="1" dirty="0" smtClean="0">
                <a:latin typeface="Times New Roman" pitchFamily="18" charset="0"/>
                <a:cs typeface="Times New Roman" pitchFamily="18" charset="0"/>
              </a:rPr>
              <a:t> r</a:t>
            </a:r>
            <a:r>
              <a:rPr lang="cs-CZ" sz="5100" b="1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5100" b="1" dirty="0" smtClean="0">
                <a:latin typeface="Times New Roman" pitchFamily="18" charset="0"/>
                <a:cs typeface="Times New Roman" pitchFamily="18" charset="0"/>
              </a:rPr>
              <a:t> v</a:t>
            </a:r>
          </a:p>
          <a:p>
            <a:pPr algn="ctr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Povrch se skládá ze dvou kruhů a jednoho obdélníka, jehož jedna strana je rovna obvodu kruhu a druhá výšce válce</a:t>
            </a:r>
          </a:p>
          <a:p>
            <a:pPr algn="ctr">
              <a:buNone/>
            </a:pPr>
            <a:r>
              <a:rPr lang="cs-CZ" sz="51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</a:p>
          <a:p>
            <a:pPr algn="ctr"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5100" b="1" dirty="0" smtClean="0">
                <a:latin typeface="Times New Roman" pitchFamily="18" charset="0"/>
                <a:cs typeface="Times New Roman" pitchFamily="18" charset="0"/>
              </a:rPr>
              <a:t>S = 2</a:t>
            </a:r>
            <a:r>
              <a:rPr lang="el-GR" sz="5100" b="1" dirty="0" smtClean="0">
                <a:latin typeface="Times New Roman" pitchFamily="18" charset="0"/>
                <a:cs typeface="Times New Roman" pitchFamily="18" charset="0"/>
              </a:rPr>
              <a:t> π</a:t>
            </a:r>
            <a:r>
              <a:rPr lang="cs-CZ" sz="5100" b="1" dirty="0" smtClean="0">
                <a:latin typeface="Times New Roman" pitchFamily="18" charset="0"/>
                <a:cs typeface="Times New Roman" pitchFamily="18" charset="0"/>
              </a:rPr>
              <a:t> r</a:t>
            </a:r>
            <a:r>
              <a:rPr lang="cs-CZ" sz="5100" b="1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5100" b="1" dirty="0" smtClean="0">
                <a:latin typeface="Times New Roman" pitchFamily="18" charset="0"/>
                <a:cs typeface="Times New Roman" pitchFamily="18" charset="0"/>
              </a:rPr>
              <a:t> +  2 </a:t>
            </a:r>
            <a:r>
              <a:rPr lang="el-GR" sz="5100" b="1" dirty="0" smtClean="0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cs-CZ" sz="5100" b="1" dirty="0" smtClean="0">
                <a:latin typeface="Times New Roman" pitchFamily="18" charset="0"/>
                <a:cs typeface="Times New Roman" pitchFamily="18" charset="0"/>
              </a:rPr>
              <a:t> r v</a:t>
            </a:r>
          </a:p>
          <a:p>
            <a:pPr algn="ctr">
              <a:buNone/>
            </a:pPr>
            <a:r>
              <a:rPr lang="cs-CZ" sz="5100" b="1" dirty="0" smtClean="0">
                <a:latin typeface="Times New Roman" pitchFamily="18" charset="0"/>
                <a:cs typeface="Times New Roman" pitchFamily="18" charset="0"/>
              </a:rPr>
              <a:t>	S = 2</a:t>
            </a:r>
            <a:r>
              <a:rPr lang="el-GR" sz="5100" b="1" dirty="0" smtClean="0">
                <a:latin typeface="Times New Roman" pitchFamily="18" charset="0"/>
                <a:cs typeface="Times New Roman" pitchFamily="18" charset="0"/>
              </a:rPr>
              <a:t> π</a:t>
            </a:r>
            <a:r>
              <a:rPr lang="cs-CZ" sz="5100" b="1" dirty="0" smtClean="0">
                <a:latin typeface="Times New Roman" pitchFamily="18" charset="0"/>
                <a:cs typeface="Times New Roman" pitchFamily="18" charset="0"/>
              </a:rPr>
              <a:t> r</a:t>
            </a:r>
            <a:r>
              <a:rPr lang="cs-CZ" sz="5100" b="1" baseline="30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100" b="1" dirty="0" smtClean="0">
                <a:latin typeface="Times New Roman" pitchFamily="18" charset="0"/>
                <a:cs typeface="Times New Roman" pitchFamily="18" charset="0"/>
              </a:rPr>
              <a:t> (r + v 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Příklad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Jednoho dne se rodina Kropáčkových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rozhodla, že si koupí bazén. Na internetu našli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několik typů od firmy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Mountfield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Jedná se o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bazény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Azuro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ale některé z údajů omylem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vymazali. Pomozte jim chybějící údaje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vypočítat.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bazény AZURO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772816"/>
          <a:ext cx="8352928" cy="364540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728192"/>
                <a:gridCol w="1656184"/>
                <a:gridCol w="1656184"/>
                <a:gridCol w="1656184"/>
                <a:gridCol w="1656184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AZURO</a:t>
                      </a:r>
                      <a:endParaRPr lang="cs-CZ" sz="26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 smtClean="0">
                          <a:latin typeface="Times New Roman" pitchFamily="18" charset="0"/>
                          <a:cs typeface="Times New Roman" pitchFamily="18" charset="0"/>
                        </a:rPr>
                        <a:t>Tvar dna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Rozměry </a:t>
                      </a:r>
                      <a:b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(m)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Hloubka </a:t>
                      </a:r>
                      <a:b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(m)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latin typeface="Times New Roman" pitchFamily="18" charset="0"/>
                          <a:cs typeface="Times New Roman" pitchFamily="18" charset="0"/>
                        </a:rPr>
                        <a:t>Přibližný objem </a:t>
                      </a:r>
                      <a:br>
                        <a:rPr lang="cs-CZ" sz="260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2600">
                          <a:latin typeface="Times New Roman" pitchFamily="18" charset="0"/>
                          <a:cs typeface="Times New Roman" pitchFamily="18" charset="0"/>
                        </a:rPr>
                        <a:t>(m</a:t>
                      </a:r>
                      <a:r>
                        <a:rPr lang="cs-CZ" sz="2600" baseline="3000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r>
                        <a:rPr lang="cs-CZ" sz="260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110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400</a:t>
                      </a:r>
                      <a:endParaRPr lang="cs-CZ" sz="26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kruh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Ø 3,6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1,07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401</a:t>
                      </a:r>
                      <a:endParaRPr lang="cs-CZ" sz="26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kruh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Ø 4,6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1,07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11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402</a:t>
                      </a:r>
                      <a:endParaRPr lang="cs-CZ" sz="26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kruh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2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1,2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lang="cs-CZ" sz="110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403</a:t>
                      </a:r>
                      <a:endParaRPr lang="cs-CZ" sz="26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latin typeface="Times New Roman" pitchFamily="18" charset="0"/>
                          <a:cs typeface="Times New Roman" pitchFamily="18" charset="0"/>
                        </a:rPr>
                        <a:t>kruh</a:t>
                      </a:r>
                      <a:endParaRPr lang="cs-CZ" sz="110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Ø 5,5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1,2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28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406</a:t>
                      </a:r>
                      <a:endParaRPr lang="cs-CZ" sz="26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kruh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latin typeface="Times New Roman" pitchFamily="18" charset="0"/>
                          <a:cs typeface="Times New Roman" pitchFamily="18" charset="0"/>
                        </a:rPr>
                        <a:t>Ø 6,4</a:t>
                      </a:r>
                      <a:endParaRPr lang="cs-CZ" sz="110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endParaRPr lang="cs-CZ" sz="11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latin typeface="Times New Roman" pitchFamily="18" charset="0"/>
                          <a:cs typeface="Times New Roman" pitchFamily="18" charset="0"/>
                        </a:rPr>
                        <a:t>39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668344" y="3573017"/>
            <a:ext cx="6480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4005064"/>
            <a:ext cx="10081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Ø </a:t>
            </a:r>
            <a:r>
              <a:rPr lang="cs-CZ" sz="2600" b="1" dirty="0" smtClean="0"/>
              <a:t>4,6</a:t>
            </a:r>
            <a:endParaRPr lang="cs-CZ" sz="2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4941169"/>
            <a:ext cx="93610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1,2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Doplňující 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4595341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Jak velkou plochu by zabíral bazén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Azuro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400?</a:t>
            </a:r>
          </a:p>
          <a:p>
            <a:pPr>
              <a:buFont typeface="Wingdings" pitchFamily="2" charset="2"/>
              <a:buChar char="Ø"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Jaký povrch pláště má bazén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Azuro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406?</a:t>
            </a:r>
          </a:p>
          <a:p>
            <a:pPr>
              <a:buFont typeface="Wingdings" pitchFamily="2" charset="2"/>
              <a:buChar char="Ø"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Jak velkou kruhovou plachtu by si museli Kropáčkovi pořídit na zakrytí bazénu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Azuro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402</a:t>
            </a:r>
            <a:r>
              <a:rPr lang="cs-CZ" sz="3300" smtClean="0">
                <a:latin typeface="Times New Roman" pitchFamily="18" charset="0"/>
                <a:cs typeface="Times New Roman" pitchFamily="18" charset="0"/>
              </a:rPr>
              <a:t>, chtějí–li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, aby její přesah byl 25 cm?</a:t>
            </a:r>
          </a:p>
          <a:p>
            <a:pPr>
              <a:buFont typeface="Wingdings" pitchFamily="2" charset="2"/>
              <a:buChar char="Ø"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Jak velkou plochu budou muset Kropáčkovi natřít, budou–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li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chtít bazén </a:t>
            </a:r>
            <a:r>
              <a:rPr lang="cs-CZ" sz="3300" dirty="0" err="1" smtClean="0">
                <a:latin typeface="Times New Roman" pitchFamily="18" charset="0"/>
                <a:cs typeface="Times New Roman" pitchFamily="18" charset="0"/>
              </a:rPr>
              <a:t>Azuro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403 natírat</a:t>
            </a: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	(zvnějšku i zevnitř + dno)?</a:t>
            </a:r>
            <a:endParaRPr lang="cs-CZ" sz="33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</TotalTime>
  <Words>168</Words>
  <Application>Microsoft Office PowerPoint</Application>
  <PresentationFormat>Předvádění na obrazovce (4:3)</PresentationFormat>
  <Paragraphs>78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Prezentace aplikace PowerPoint</vt:lpstr>
      <vt:lpstr>Válec</vt:lpstr>
      <vt:lpstr>Příklad</vt:lpstr>
      <vt:lpstr>bazény AZURO</vt:lpstr>
      <vt:lpstr>Doplňující  úlohy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Martin Králík</cp:lastModifiedBy>
  <cp:revision>22</cp:revision>
  <dcterms:created xsi:type="dcterms:W3CDTF">2011-10-25T02:22:41Z</dcterms:created>
  <dcterms:modified xsi:type="dcterms:W3CDTF">2013-10-05T15:09:50Z</dcterms:modified>
</cp:coreProperties>
</file>