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4ABF8D-6580-4E47-AFC8-C5BC4E4D5A92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ADE5C6-86EE-4C2D-92A3-49152F76CA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288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ADE5C6-86EE-4C2D-92A3-49152F76CA55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6997875-4430-4839-A1A9-300290F7956B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99DBB2E-6DCF-473A-8064-DD998A264D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5.wmf"/><Relationship Id="rId4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403" y="260648"/>
            <a:ext cx="5772150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1988840"/>
            <a:ext cx="8568951" cy="50405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VY_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12_INOVACE_2.2.09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říjen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Číselné výrazy vyjádřené slovy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25 – 30 minut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-  Výrazy a jejich užití – Číselný  výraz                		        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Metodický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	Prezentace 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pracovním materiálem k zopakování a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procvičování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číselných výrazů a operací s nimi. 	Slovní vyjádření je potřebné nejprve zapsat matematickou formou a následně určit hodnotu získaného 	výrazu.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 a tužka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Početní operace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 sčítanec </a:t>
            </a:r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r>
              <a:rPr lang="cs-CZ" sz="3600" dirty="0" smtClean="0"/>
              <a:t> sčítanec = součet</a:t>
            </a:r>
          </a:p>
          <a:p>
            <a:r>
              <a:rPr lang="cs-CZ" sz="3600" dirty="0" smtClean="0"/>
              <a:t>menšenec </a:t>
            </a:r>
            <a:r>
              <a:rPr lang="cs-CZ" sz="3600" b="1" dirty="0" smtClean="0">
                <a:solidFill>
                  <a:srgbClr val="FF0000"/>
                </a:solidFill>
              </a:rPr>
              <a:t>–</a:t>
            </a:r>
            <a:r>
              <a:rPr lang="cs-CZ" sz="3600" dirty="0" smtClean="0"/>
              <a:t> menšitel = rozdíl</a:t>
            </a:r>
          </a:p>
          <a:p>
            <a:r>
              <a:rPr lang="cs-CZ" sz="3600" dirty="0" smtClean="0"/>
              <a:t>činitel 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  <a:r>
              <a:rPr lang="cs-CZ" sz="3600" dirty="0" smtClean="0"/>
              <a:t> činitel = součin </a:t>
            </a:r>
          </a:p>
          <a:p>
            <a:r>
              <a:rPr lang="cs-CZ" sz="3600" dirty="0" smtClean="0"/>
              <a:t>dělenec </a:t>
            </a:r>
            <a:r>
              <a:rPr lang="cs-CZ" sz="3600" b="1" dirty="0" smtClean="0">
                <a:solidFill>
                  <a:srgbClr val="FF0000"/>
                </a:solidFill>
              </a:rPr>
              <a:t>:</a:t>
            </a:r>
            <a:r>
              <a:rPr lang="cs-CZ" sz="3600" dirty="0" smtClean="0"/>
              <a:t> dělitel = podíl</a:t>
            </a:r>
          </a:p>
          <a:p>
            <a:r>
              <a:rPr lang="cs-CZ" sz="3600" dirty="0" err="1" smtClean="0"/>
              <a:t>mocněnec</a:t>
            </a:r>
            <a:r>
              <a:rPr lang="cs-CZ" sz="3600" baseline="30000" dirty="0" err="1" smtClean="0"/>
              <a:t>mocnitel</a:t>
            </a:r>
            <a:r>
              <a:rPr lang="cs-CZ" sz="3600" dirty="0" smtClean="0"/>
              <a:t> = mocnina</a:t>
            </a:r>
          </a:p>
          <a:p>
            <a:r>
              <a:rPr lang="cs-CZ" sz="3600" dirty="0" smtClean="0"/>
              <a:t>  odmocněnec  = odmocnina</a:t>
            </a:r>
          </a:p>
          <a:p>
            <a:pPr>
              <a:buNone/>
            </a:pPr>
            <a:r>
              <a:rPr lang="cs-CZ" sz="3600" dirty="0" smtClean="0"/>
              <a:t>      odmocnitel</a:t>
            </a:r>
            <a:endParaRPr lang="cs-CZ" sz="36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ovnice" r:id="rId4" imgW="114120" imgH="215640" progId="Equation.3">
                  <p:embed/>
                </p:oleObj>
              </mc:Choice>
              <mc:Fallback>
                <p:oleObj name="Rovnice" r:id="rId4" imgW="114120" imgH="215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755576" y="4725144"/>
            <a:ext cx="72008" cy="43204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827584" y="4581128"/>
            <a:ext cx="72008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99592" y="4581128"/>
            <a:ext cx="252028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899592" y="5085184"/>
            <a:ext cx="21602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83568" y="4725144"/>
            <a:ext cx="720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Doplň  k  </a:t>
            </a:r>
            <a:r>
              <a:rPr lang="cs-CZ" b="1" u="sng" dirty="0" smtClean="0">
                <a:solidFill>
                  <a:srgbClr val="FF0000"/>
                </a:solidFill>
              </a:rPr>
              <a:t>číslu </a:t>
            </a:r>
            <a:r>
              <a:rPr lang="cs-CZ" b="1" u="sng" dirty="0" smtClean="0">
                <a:solidFill>
                  <a:srgbClr val="FF0000"/>
                </a:solidFill>
              </a:rPr>
              <a:t> správné  písmeno</a:t>
            </a:r>
            <a:r>
              <a:rPr lang="cs-CZ" b="1" u="sng" dirty="0" smtClean="0">
                <a:solidFill>
                  <a:srgbClr val="FF0000"/>
                </a:solidFill>
              </a:rPr>
              <a:t>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54888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Podíl</a:t>
            </a:r>
            <a:r>
              <a:rPr lang="cs-CZ" sz="3200" dirty="0" smtClean="0"/>
              <a:t> je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Součin</a:t>
            </a:r>
            <a:r>
              <a:rPr lang="cs-CZ" sz="3200" dirty="0" smtClean="0"/>
              <a:t> je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Rozdíl</a:t>
            </a:r>
            <a:r>
              <a:rPr lang="cs-CZ" sz="3200" dirty="0" smtClean="0"/>
              <a:t> je výsledek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Součet</a:t>
            </a:r>
            <a:r>
              <a:rPr lang="cs-CZ" sz="3200" dirty="0" smtClean="0"/>
              <a:t> je výsledek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269289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sz="3200" dirty="0"/>
              <a:t>o</a:t>
            </a:r>
            <a:r>
              <a:rPr lang="cs-CZ" sz="3200" dirty="0" smtClean="0"/>
              <a:t>dčítání</a:t>
            </a:r>
            <a:endParaRPr lang="cs-CZ" sz="3200" dirty="0" smtClean="0"/>
          </a:p>
          <a:p>
            <a:pPr marL="514350" indent="-514350">
              <a:buFont typeface="+mj-lt"/>
              <a:buAutoNum type="alphaLcPeriod"/>
            </a:pPr>
            <a:r>
              <a:rPr lang="cs-CZ" sz="3200" dirty="0"/>
              <a:t>s</a:t>
            </a:r>
            <a:r>
              <a:rPr lang="cs-CZ" sz="3200" dirty="0" smtClean="0"/>
              <a:t>čítání</a:t>
            </a:r>
            <a:endParaRPr lang="cs-CZ" sz="3200" dirty="0" smtClean="0"/>
          </a:p>
          <a:p>
            <a:pPr marL="514350" indent="-514350">
              <a:buFont typeface="+mj-lt"/>
              <a:buAutoNum type="alphaLcPeriod"/>
            </a:pPr>
            <a:r>
              <a:rPr lang="cs-CZ" sz="3200" dirty="0"/>
              <a:t>n</a:t>
            </a:r>
            <a:r>
              <a:rPr lang="cs-CZ" sz="3200" dirty="0" smtClean="0"/>
              <a:t>ásobení</a:t>
            </a:r>
            <a:endParaRPr lang="cs-CZ" sz="3200" dirty="0" smtClean="0"/>
          </a:p>
          <a:p>
            <a:pPr marL="514350" indent="-514350">
              <a:buFont typeface="+mj-lt"/>
              <a:buAutoNum type="alphaLcPeriod"/>
            </a:pPr>
            <a:r>
              <a:rPr lang="cs-CZ" sz="3200" dirty="0"/>
              <a:t>d</a:t>
            </a:r>
            <a:r>
              <a:rPr lang="cs-CZ" sz="3200" dirty="0" smtClean="0"/>
              <a:t>ělení</a:t>
            </a:r>
            <a:endParaRPr lang="cs-CZ" sz="3200" dirty="0" smtClean="0"/>
          </a:p>
          <a:p>
            <a:pPr marL="514350" indent="-514350">
              <a:buNone/>
            </a:pPr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221088"/>
            <a:ext cx="73448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- ………	2. - .........	3. - .........	4. - ………</a:t>
            </a:r>
          </a:p>
          <a:p>
            <a:pPr marL="514350" indent="-514350"/>
            <a:endParaRPr lang="cs-CZ" sz="1000" dirty="0" smtClean="0"/>
          </a:p>
          <a:p>
            <a:pPr marL="514350" indent="-514350"/>
            <a:r>
              <a:rPr lang="cs-CZ" sz="3200" dirty="0" smtClean="0"/>
              <a:t>1. – </a:t>
            </a:r>
            <a:r>
              <a:rPr lang="cs-CZ" sz="3200" dirty="0" err="1" smtClean="0"/>
              <a:t>d</a:t>
            </a:r>
            <a:r>
              <a:rPr lang="cs-CZ" sz="3200" dirty="0" smtClean="0"/>
              <a:t>.	2. – </a:t>
            </a:r>
            <a:r>
              <a:rPr lang="cs-CZ" sz="3200" dirty="0" err="1" smtClean="0"/>
              <a:t>c</a:t>
            </a:r>
            <a:r>
              <a:rPr lang="cs-CZ" sz="3200" dirty="0" smtClean="0"/>
              <a:t>.	3. – a. 	4. – </a:t>
            </a:r>
            <a:r>
              <a:rPr lang="cs-CZ" sz="3200" dirty="0" err="1" smtClean="0"/>
              <a:t>b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  <p:bldP spid="8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Významy některých pojmů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Zvětšit</a:t>
            </a:r>
            <a:r>
              <a:rPr lang="cs-CZ" dirty="0" smtClean="0"/>
              <a:t> číslo 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„několik“ znamená</a:t>
            </a:r>
          </a:p>
          <a:p>
            <a:pPr>
              <a:buNone/>
            </a:pPr>
            <a:r>
              <a:rPr lang="cs-CZ" dirty="0" smtClean="0"/>
              <a:t>		k danému číslu </a:t>
            </a:r>
            <a:r>
              <a:rPr lang="cs-CZ" b="1" dirty="0" smtClean="0">
                <a:solidFill>
                  <a:schemeClr val="accent4"/>
                </a:solidFill>
              </a:rPr>
              <a:t>přičíst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dirty="0" smtClean="0"/>
              <a:t>„několik“</a:t>
            </a:r>
            <a:r>
              <a:rPr lang="cs-CZ" dirty="0" smtClean="0"/>
              <a:t>	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Zmenšit</a:t>
            </a:r>
            <a:r>
              <a:rPr lang="cs-CZ" dirty="0" smtClean="0"/>
              <a:t> číslo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o</a:t>
            </a:r>
            <a:r>
              <a:rPr lang="cs-CZ" b="1" dirty="0" smtClean="0"/>
              <a:t> </a:t>
            </a:r>
            <a:r>
              <a:rPr lang="cs-CZ" dirty="0" smtClean="0"/>
              <a:t>„několik“ znamená</a:t>
            </a:r>
          </a:p>
          <a:p>
            <a:pPr>
              <a:buNone/>
            </a:pPr>
            <a:r>
              <a:rPr lang="cs-CZ" dirty="0" smtClean="0"/>
              <a:t>		od daného čísla </a:t>
            </a:r>
            <a:r>
              <a:rPr lang="cs-CZ" b="1" dirty="0" smtClean="0">
                <a:solidFill>
                  <a:schemeClr val="accent4"/>
                </a:solidFill>
              </a:rPr>
              <a:t>odečíst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b="1" dirty="0" smtClean="0"/>
              <a:t>„několik“</a:t>
            </a:r>
          </a:p>
          <a:p>
            <a:r>
              <a:rPr lang="cs-CZ" dirty="0" smtClean="0"/>
              <a:t>Číslo </a:t>
            </a:r>
            <a:r>
              <a:rPr lang="cs-CZ" dirty="0" smtClean="0">
                <a:solidFill>
                  <a:srgbClr val="FF0000"/>
                </a:solidFill>
              </a:rPr>
              <a:t>zvětšit </a:t>
            </a:r>
            <a:r>
              <a:rPr lang="cs-CZ" b="1" dirty="0" smtClean="0">
                <a:solidFill>
                  <a:srgbClr val="FF0000"/>
                </a:solidFill>
              </a:rPr>
              <a:t>„několikrát“ </a:t>
            </a:r>
            <a:r>
              <a:rPr lang="cs-CZ" dirty="0" smtClean="0"/>
              <a:t>znamená</a:t>
            </a:r>
          </a:p>
          <a:p>
            <a:pPr>
              <a:buNone/>
            </a:pPr>
            <a:r>
              <a:rPr lang="cs-CZ" dirty="0" smtClean="0"/>
              <a:t>		dané číslo </a:t>
            </a:r>
            <a:r>
              <a:rPr lang="cs-CZ" b="1" dirty="0" smtClean="0">
                <a:solidFill>
                  <a:schemeClr val="accent4"/>
                </a:solidFill>
              </a:rPr>
              <a:t>vynásobit</a:t>
            </a:r>
            <a:r>
              <a:rPr lang="cs-CZ" dirty="0" smtClean="0"/>
              <a:t> </a:t>
            </a:r>
            <a:r>
              <a:rPr lang="cs-CZ" b="1" dirty="0" smtClean="0"/>
              <a:t>„několikrát“</a:t>
            </a:r>
            <a:endParaRPr lang="cs-CZ" b="1" dirty="0"/>
          </a:p>
          <a:p>
            <a:r>
              <a:rPr lang="cs-CZ" dirty="0" smtClean="0"/>
              <a:t>Číslo </a:t>
            </a:r>
            <a:r>
              <a:rPr lang="cs-CZ" dirty="0" smtClean="0">
                <a:solidFill>
                  <a:srgbClr val="FF0000"/>
                </a:solidFill>
              </a:rPr>
              <a:t>zmenšit </a:t>
            </a:r>
            <a:r>
              <a:rPr lang="cs-CZ" b="1" dirty="0" smtClean="0">
                <a:solidFill>
                  <a:srgbClr val="FF0000"/>
                </a:solidFill>
              </a:rPr>
              <a:t>„několikrát“ </a:t>
            </a:r>
            <a:r>
              <a:rPr lang="cs-CZ" dirty="0" smtClean="0"/>
              <a:t>znamená</a:t>
            </a:r>
          </a:p>
          <a:p>
            <a:pPr>
              <a:buNone/>
            </a:pPr>
            <a:r>
              <a:rPr lang="cs-CZ" dirty="0" smtClean="0"/>
              <a:t>		dané číslo </a:t>
            </a:r>
            <a:r>
              <a:rPr lang="cs-CZ" b="1" dirty="0" smtClean="0">
                <a:solidFill>
                  <a:schemeClr val="accent4"/>
                </a:solidFill>
              </a:rPr>
              <a:t>vydělit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b="1" dirty="0" smtClean="0"/>
              <a:t>„několikrát“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Zapiš číselné výrazy 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800" dirty="0" smtClean="0">
                <a:solidFill>
                  <a:srgbClr val="FF0000"/>
                </a:solidFill>
              </a:rPr>
              <a:t>(urči hodnotu získaného číselného výrazu – vypočítej)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651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Od součtu čísel 34 a 28 odečti jejich rozdíl</a:t>
            </a:r>
          </a:p>
          <a:p>
            <a:r>
              <a:rPr lang="cs-CZ" sz="2400" dirty="0" smtClean="0"/>
              <a:t>Číslo 47 zvětšené o 16 zmenši 9 krát</a:t>
            </a:r>
          </a:p>
          <a:p>
            <a:r>
              <a:rPr lang="cs-CZ" sz="2400" dirty="0" smtClean="0"/>
              <a:t>Rozdíl čísel 34 a – 18 zvětši </a:t>
            </a:r>
          </a:p>
          <a:p>
            <a:pPr>
              <a:buNone/>
            </a:pPr>
            <a:r>
              <a:rPr lang="cs-CZ" sz="2400" dirty="0" smtClean="0"/>
              <a:t>	4 krát</a:t>
            </a:r>
          </a:p>
          <a:p>
            <a:r>
              <a:rPr lang="cs-CZ" sz="2400" dirty="0" smtClean="0"/>
              <a:t>Součin druhé mocnina čísla 5 a podílu čísel 0,81 a 0,9</a:t>
            </a:r>
          </a:p>
          <a:p>
            <a:r>
              <a:rPr lang="cs-CZ" sz="2400" dirty="0" smtClean="0"/>
              <a:t>Součet druhé odmocniny z čísla 3,24 a součinu zlomků čtyři devítiny a devět desetin</a:t>
            </a:r>
          </a:p>
          <a:p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(34 + 28) – (34 – 28) =</a:t>
            </a:r>
          </a:p>
          <a:p>
            <a:pPr>
              <a:buNone/>
            </a:pPr>
            <a:r>
              <a:rPr lang="cs-CZ" sz="2400" dirty="0" smtClean="0"/>
              <a:t>		= 62 – 6 = 56</a:t>
            </a:r>
          </a:p>
          <a:p>
            <a:r>
              <a:rPr lang="cs-CZ" sz="2400" dirty="0" smtClean="0"/>
              <a:t>(47 + 16) : 9 =</a:t>
            </a:r>
          </a:p>
          <a:p>
            <a:pPr>
              <a:buNone/>
            </a:pPr>
            <a:r>
              <a:rPr lang="cs-CZ" sz="2400" dirty="0" smtClean="0"/>
              <a:t>		= 63 : 9 = 7</a:t>
            </a:r>
          </a:p>
          <a:p>
            <a:r>
              <a:rPr lang="cs-CZ" sz="2400" dirty="0" smtClean="0"/>
              <a:t>(34 – (- 18)) . 4 =</a:t>
            </a:r>
          </a:p>
          <a:p>
            <a:pPr>
              <a:buNone/>
            </a:pPr>
            <a:r>
              <a:rPr lang="cs-CZ" sz="2400" dirty="0" smtClean="0"/>
              <a:t>		= 52 . 4 = 208</a:t>
            </a:r>
          </a:p>
          <a:p>
            <a:r>
              <a:rPr lang="cs-CZ" sz="2400" dirty="0" smtClean="0"/>
              <a:t>5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. (0,81 : 0,9) =</a:t>
            </a:r>
          </a:p>
          <a:p>
            <a:pPr>
              <a:buNone/>
            </a:pPr>
            <a:r>
              <a:rPr lang="cs-CZ" sz="2400" dirty="0" smtClean="0"/>
              <a:t>		= 25 . 0,9 = 22,5</a:t>
            </a:r>
          </a:p>
          <a:p>
            <a:r>
              <a:rPr lang="cs-CZ" sz="2400" dirty="0" smtClean="0"/>
              <a:t>3,24   +       .        =</a:t>
            </a:r>
          </a:p>
          <a:p>
            <a:pPr>
              <a:buNone/>
            </a:pPr>
            <a:r>
              <a:rPr lang="cs-CZ" sz="2400" dirty="0" smtClean="0"/>
              <a:t>		= 1,8 + 0,4 = 2,2</a:t>
            </a:r>
            <a:endParaRPr lang="cs-CZ" sz="16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932040" y="5157192"/>
            <a:ext cx="72008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5004048" y="5157192"/>
            <a:ext cx="72008" cy="28803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076056" y="5157192"/>
            <a:ext cx="5760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732240" y="5013176"/>
          <a:ext cx="574675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2" name="Rovnice" r:id="rId4" imgW="203040" imgH="393480" progId="Equation.3">
                  <p:embed/>
                </p:oleObj>
              </mc:Choice>
              <mc:Fallback>
                <p:oleObj name="Rovnice" r:id="rId4" imgW="20304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2240" y="5013176"/>
                        <a:ext cx="574675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11" name="Object 3"/>
          <p:cNvGraphicFramePr>
            <a:graphicFrameLocks noChangeAspect="1"/>
          </p:cNvGraphicFramePr>
          <p:nvPr/>
        </p:nvGraphicFramePr>
        <p:xfrm>
          <a:off x="6156176" y="5013176"/>
          <a:ext cx="430213" cy="647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3" name="Rovnice" r:id="rId6" imgW="152280" imgH="393480" progId="Equation.3">
                  <p:embed/>
                </p:oleObj>
              </mc:Choice>
              <mc:Fallback>
                <p:oleObj name="Rovnice" r:id="rId6" imgW="152280" imgH="393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6176" y="5013176"/>
                        <a:ext cx="430213" cy="647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172</TotalTime>
  <Words>122</Words>
  <Application>Microsoft Office PowerPoint</Application>
  <PresentationFormat>Předvádění na obrazovce (4:3)</PresentationFormat>
  <Paragraphs>71</Paragraphs>
  <Slides>5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Cesta</vt:lpstr>
      <vt:lpstr>Rovnice</vt:lpstr>
      <vt:lpstr>Prezentace aplikace PowerPoint</vt:lpstr>
      <vt:lpstr>Početní operace</vt:lpstr>
      <vt:lpstr>Doplň  k  číslu  správné  písmeno:</vt:lpstr>
      <vt:lpstr>Významy některých pojmů</vt:lpstr>
      <vt:lpstr>Zapiš číselné výrazy  (urči hodnotu získaného číselného výrazu – vypočítej)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Jarmila</cp:lastModifiedBy>
  <cp:revision>22</cp:revision>
  <dcterms:created xsi:type="dcterms:W3CDTF">2013-03-16T17:15:18Z</dcterms:created>
  <dcterms:modified xsi:type="dcterms:W3CDTF">2013-10-05T08:20:16Z</dcterms:modified>
</cp:coreProperties>
</file>