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AC04"/>
    <a:srgbClr val="9A163F"/>
    <a:srgbClr val="25159B"/>
    <a:srgbClr val="03034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02F5-007F-4E0B-BF39-28FFF51386F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0A6E-9D62-4AC3-9FB8-E286AAF642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02F5-007F-4E0B-BF39-28FFF51386F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0A6E-9D62-4AC3-9FB8-E286AAF642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02F5-007F-4E0B-BF39-28FFF51386F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0A6E-9D62-4AC3-9FB8-E286AAF642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02F5-007F-4E0B-BF39-28FFF51386F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0A6E-9D62-4AC3-9FB8-E286AAF642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02F5-007F-4E0B-BF39-28FFF51386F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0A6E-9D62-4AC3-9FB8-E286AAF642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02F5-007F-4E0B-BF39-28FFF51386F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0A6E-9D62-4AC3-9FB8-E286AAF642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02F5-007F-4E0B-BF39-28FFF51386F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0A6E-9D62-4AC3-9FB8-E286AAF642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02F5-007F-4E0B-BF39-28FFF51386F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0A6E-9D62-4AC3-9FB8-E286AAF642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02F5-007F-4E0B-BF39-28FFF51386F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0A6E-9D62-4AC3-9FB8-E286AAF642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02F5-007F-4E0B-BF39-28FFF51386F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0A6E-9D62-4AC3-9FB8-E286AAF642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02F5-007F-4E0B-BF39-28FFF51386F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0A6E-9D62-4AC3-9FB8-E286AAF642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AC04">
            <a:alpha val="9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002F5-007F-4E0B-BF39-28FFF51386F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50A6E-9D62-4AC3-9FB8-E286AAF642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hyperlink" Target="http://elizabehtin.files.wordpress.com/2011/06/3434519-antoine-de-saint-exupery-maly-princ.jpg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Logo pitomi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0"/>
            <a:ext cx="6604000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Nadpis 11"/>
          <p:cNvSpPr>
            <a:spLocks noGrp="1"/>
          </p:cNvSpPr>
          <p:nvPr>
            <p:ph type="title"/>
          </p:nvPr>
        </p:nvSpPr>
        <p:spPr>
          <a:xfrm>
            <a:off x="395288" y="0"/>
            <a:ext cx="8353425" cy="6858000"/>
          </a:xfrm>
        </p:spPr>
        <p:txBody>
          <a:bodyPr>
            <a:normAutofit fontScale="90000"/>
          </a:bodyPr>
          <a:lstStyle/>
          <a:p>
            <a:pPr algn="l"/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                                             </a:t>
            </a: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Projekt: Moderní výuka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Registrační číslo: CZ.1.07/1.4.00/21.3192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Číslo DUM: VY_32 _INOVACE_ 11.1.04	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Jméno autora: Mgr. Romana Krulišová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Datum, období, kdy byl vytvořen:  2. srpna 2012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Název práce:  </a:t>
            </a:r>
            <a:r>
              <a:rPr lang="cs-CZ" sz="1200" b="1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Antoine</a:t>
            </a: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 de </a:t>
            </a:r>
            <a:r>
              <a:rPr lang="cs-CZ" sz="1200" b="1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Saint</a:t>
            </a: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  </a:t>
            </a:r>
            <a:r>
              <a:rPr lang="cs-CZ" sz="1200" b="1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Exupéry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Předmět, pro který je VM určen:  Český jazyk – literární výchova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Ročník, pro který je VM určen:  9. ročník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Časová dotace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:  45 min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Vzdělávací oblast, tematický okruh, téma:  Literární výchova, portréty autorů, </a:t>
            </a:r>
            <a:r>
              <a:rPr lang="cs-CZ" sz="1200" b="1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Antoine</a:t>
            </a: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 de </a:t>
            </a:r>
            <a:r>
              <a:rPr lang="cs-CZ" sz="1200" b="1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Saint</a:t>
            </a: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 </a:t>
            </a:r>
            <a:r>
              <a:rPr lang="cs-CZ" sz="1200" b="1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Exupéry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Metodický list, anotace - výstižný popis způsobu použití VM ve výuce: 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Prostřednictvím prezentace si žáci zopakují a upevní znalosti a informace, které získali o autorovi v průběhu literární výchovy na 2. stupni ZŠ 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Pomůcky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: datový projektor, plátno, počítač, psací potřeby 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 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> </a:t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endParaRPr lang="cs-CZ" sz="1200" dirty="0" smtClean="0">
              <a:latin typeface="Arial" charset="0"/>
              <a:cs typeface="Arial" charset="0"/>
            </a:endParaRPr>
          </a:p>
        </p:txBody>
      </p:sp>
      <p:sp>
        <p:nvSpPr>
          <p:cNvPr id="13316" name="Obdélník 3"/>
          <p:cNvSpPr>
            <a:spLocks noChangeArrowheads="1"/>
          </p:cNvSpPr>
          <p:nvPr/>
        </p:nvSpPr>
        <p:spPr bwMode="auto">
          <a:xfrm>
            <a:off x="0" y="1628775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200" b="1">
                <a:solidFill>
                  <a:schemeClr val="bg1"/>
                </a:solidFill>
                <a:cs typeface="Arial" charset="0"/>
              </a:rPr>
              <a:t>METODICKÝ LIST PRO ZŠ</a:t>
            </a:r>
            <a:r>
              <a:rPr lang="cs-CZ" sz="1200">
                <a:solidFill>
                  <a:schemeClr val="bg1"/>
                </a:solidFill>
                <a:cs typeface="Arial" charset="0"/>
              </a:rPr>
              <a:t/>
            </a:r>
            <a:br>
              <a:rPr lang="cs-CZ" sz="1200">
                <a:solidFill>
                  <a:schemeClr val="bg1"/>
                </a:solidFill>
                <a:cs typeface="Arial" charset="0"/>
              </a:rPr>
            </a:br>
            <a:r>
              <a:rPr lang="cs-CZ" sz="1200" b="1">
                <a:solidFill>
                  <a:schemeClr val="bg1"/>
                </a:solidFill>
                <a:cs typeface="Arial" charset="0"/>
              </a:rPr>
              <a:t> Pro zpracování vzdělávacích materiálů (VM)v rámci projektu EU peníze školám</a:t>
            </a:r>
            <a:r>
              <a:rPr lang="cs-CZ" sz="1200">
                <a:solidFill>
                  <a:schemeClr val="bg1"/>
                </a:solidFill>
                <a:cs typeface="Arial" charset="0"/>
              </a:rPr>
              <a:t/>
            </a:r>
            <a:br>
              <a:rPr lang="cs-CZ" sz="1200">
                <a:solidFill>
                  <a:schemeClr val="bg1"/>
                </a:solidFill>
                <a:cs typeface="Arial" charset="0"/>
              </a:rPr>
            </a:br>
            <a:r>
              <a:rPr lang="cs-CZ" sz="1200" b="1">
                <a:solidFill>
                  <a:schemeClr val="bg1"/>
                </a:solidFill>
                <a:cs typeface="Arial" charset="0"/>
              </a:rPr>
              <a:t>                        Operační program Vzdělávání pro konkurenceschopnost</a:t>
            </a:r>
            <a:endParaRPr lang="cs-CZ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908720"/>
            <a:ext cx="7772400" cy="1368152"/>
          </a:xfrm>
        </p:spPr>
        <p:txBody>
          <a:bodyPr>
            <a:noAutofit/>
          </a:bodyPr>
          <a:lstStyle/>
          <a:p>
            <a:r>
              <a:rPr lang="cs-CZ" sz="9600" dirty="0" smtClean="0">
                <a:solidFill>
                  <a:schemeClr val="bg1"/>
                </a:solidFill>
                <a:latin typeface="Algerian" pitchFamily="82" charset="0"/>
              </a:rPr>
              <a:t>ANTOINE</a:t>
            </a:r>
            <a:r>
              <a:rPr lang="cs-CZ" sz="9600" dirty="0" smtClean="0">
                <a:latin typeface="Algerian" pitchFamily="82" charset="0"/>
              </a:rPr>
              <a:t> </a:t>
            </a:r>
            <a:r>
              <a:rPr lang="cs-CZ" sz="9600" dirty="0" smtClean="0">
                <a:solidFill>
                  <a:schemeClr val="bg1"/>
                </a:solidFill>
                <a:latin typeface="Algerian" pitchFamily="82" charset="0"/>
              </a:rPr>
              <a:t>DE</a:t>
            </a:r>
            <a:endParaRPr lang="cs-CZ" sz="96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293096"/>
            <a:ext cx="6400800" cy="2135088"/>
          </a:xfrm>
        </p:spPr>
        <p:txBody>
          <a:bodyPr>
            <a:normAutofit/>
          </a:bodyPr>
          <a:lstStyle/>
          <a:p>
            <a:r>
              <a:rPr lang="cs-CZ" sz="9600" dirty="0" smtClean="0">
                <a:solidFill>
                  <a:schemeClr val="bg1"/>
                </a:solidFill>
                <a:latin typeface="Algerian" pitchFamily="82" charset="0"/>
              </a:rPr>
              <a:t>EXUPÉRY</a:t>
            </a:r>
            <a:endParaRPr lang="cs-CZ" sz="96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43808" y="2564904"/>
            <a:ext cx="362631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chemeClr val="bg1"/>
                </a:solidFill>
                <a:latin typeface="Algerian" pitchFamily="82" charset="0"/>
              </a:rPr>
              <a:t>SAINT</a:t>
            </a:r>
            <a:endParaRPr lang="cs-CZ" sz="96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TextovéPole 5"/>
          <p:cNvSpPr txBox="1">
            <a:spLocks noChangeArrowheads="1"/>
          </p:cNvSpPr>
          <p:nvPr/>
        </p:nvSpPr>
        <p:spPr bwMode="auto">
          <a:xfrm>
            <a:off x="6156176" y="260648"/>
            <a:ext cx="2665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Calibri" pitchFamily="34" charset="0"/>
              </a:rPr>
              <a:t>VY_32_INOVACE</a:t>
            </a:r>
            <a:r>
              <a:rPr lang="cs-CZ" b="1" dirty="0">
                <a:latin typeface="Calibri" pitchFamily="34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Calibri" pitchFamily="34" charset="0"/>
              </a:rPr>
              <a:t>_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</a:rPr>
              <a:t>11.1.04</a:t>
            </a:r>
            <a:endParaRPr lang="cs-CZ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580112" y="332656"/>
            <a:ext cx="3034680" cy="244827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ANTOINE DE</a:t>
            </a:r>
            <a:b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SAINT</a:t>
            </a:r>
            <a:b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EXUPÉRY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Antoine de Saint-Exupér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597562" cy="612068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39552" y="6453336"/>
            <a:ext cx="39604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</a:rPr>
              <a:t>babelio.com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</a:rPr>
              <a:t>auteur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</a:rPr>
              <a:t>Antoine</a:t>
            </a:r>
            <a:r>
              <a:rPr lang="cs-CZ" sz="1000" dirty="0" smtClean="0">
                <a:solidFill>
                  <a:schemeClr val="bg1"/>
                </a:solidFill>
              </a:rPr>
              <a:t>-de-</a:t>
            </a:r>
            <a:r>
              <a:rPr lang="cs-CZ" sz="1000" dirty="0" err="1" smtClean="0">
                <a:solidFill>
                  <a:schemeClr val="bg1"/>
                </a:solidFill>
              </a:rPr>
              <a:t>Saint</a:t>
            </a:r>
            <a:r>
              <a:rPr lang="cs-CZ" sz="1000" dirty="0" smtClean="0">
                <a:solidFill>
                  <a:schemeClr val="bg1"/>
                </a:solidFill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</a:rPr>
              <a:t>Exupery</a:t>
            </a:r>
            <a:r>
              <a:rPr lang="cs-CZ" sz="1000" dirty="0" smtClean="0">
                <a:solidFill>
                  <a:schemeClr val="bg1"/>
                </a:solidFill>
              </a:rPr>
              <a:t>/26195</a:t>
            </a:r>
            <a:endParaRPr lang="cs-CZ" sz="10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148064" y="3501008"/>
            <a:ext cx="36660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(</a:t>
            </a:r>
            <a:r>
              <a:rPr lang="cs-CZ" sz="3200" dirty="0" smtClean="0">
                <a:solidFill>
                  <a:schemeClr val="bg1"/>
                </a:solidFill>
              </a:rPr>
              <a:t>* 29. června 1900</a:t>
            </a:r>
            <a:br>
              <a:rPr lang="cs-CZ" sz="3200" dirty="0" smtClean="0">
                <a:solidFill>
                  <a:schemeClr val="bg1"/>
                </a:solidFill>
              </a:rPr>
            </a:br>
            <a:r>
              <a:rPr lang="cs-CZ" sz="3200" dirty="0" smtClean="0">
                <a:solidFill>
                  <a:schemeClr val="bg1"/>
                </a:solidFill>
              </a:rPr>
              <a:t>Lyon -</a:t>
            </a:r>
          </a:p>
          <a:p>
            <a:pPr algn="ctr"/>
            <a:r>
              <a:rPr lang="cs-CZ" sz="3200" dirty="0" smtClean="0">
                <a:solidFill>
                  <a:schemeClr val="bg1"/>
                </a:solidFill>
                <a:sym typeface="Wingdings"/>
              </a:rPr>
              <a:t> </a:t>
            </a:r>
            <a:r>
              <a:rPr lang="cs-CZ" sz="3200" dirty="0" smtClean="0">
                <a:solidFill>
                  <a:schemeClr val="bg1"/>
                </a:solidFill>
              </a:rPr>
              <a:t>31. července 1944</a:t>
            </a:r>
            <a:br>
              <a:rPr lang="cs-CZ" sz="3200" dirty="0" smtClean="0">
                <a:solidFill>
                  <a:schemeClr val="bg1"/>
                </a:solidFill>
              </a:rPr>
            </a:br>
            <a:r>
              <a:rPr lang="cs-CZ" sz="3200" dirty="0" smtClean="0">
                <a:solidFill>
                  <a:schemeClr val="bg1"/>
                </a:solidFill>
              </a:rPr>
              <a:t>Středozemní moře)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940152" y="5661248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 smtClean="0">
                <a:solidFill>
                  <a:schemeClr val="bg1"/>
                </a:solidFill>
              </a:rPr>
              <a:t>http://cs.wikipedia.org/wiki/Antoine_de_Saint-Exup%C3%A9ry</a:t>
            </a:r>
            <a:endParaRPr lang="cs-CZ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154559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KDO TO BYL?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611560" y="2708920"/>
            <a:ext cx="7920880" cy="3456384"/>
          </a:xfrm>
        </p:spPr>
        <p:txBody>
          <a:bodyPr>
            <a:norm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 b="1" i="1" dirty="0" smtClean="0">
                <a:solidFill>
                  <a:schemeClr val="bg1"/>
                </a:solidFill>
              </a:rPr>
              <a:t>francouzský spisovatel – prozaik</a:t>
            </a:r>
          </a:p>
          <a:p>
            <a:pPr algn="l">
              <a:buFont typeface="Wingdings" pitchFamily="2" charset="2"/>
              <a:buChar char="Ø"/>
            </a:pPr>
            <a:r>
              <a:rPr lang="cs-CZ" b="1" i="1" dirty="0" smtClean="0">
                <a:solidFill>
                  <a:schemeClr val="bg1"/>
                </a:solidFill>
              </a:rPr>
              <a:t>publicista</a:t>
            </a:r>
          </a:p>
          <a:p>
            <a:pPr algn="l">
              <a:buFont typeface="Wingdings" pitchFamily="2" charset="2"/>
              <a:buChar char="Ø"/>
            </a:pPr>
            <a:r>
              <a:rPr lang="cs-CZ" b="1" i="1" dirty="0" smtClean="0">
                <a:solidFill>
                  <a:schemeClr val="bg1"/>
                </a:solidFill>
              </a:rPr>
              <a:t> letec</a:t>
            </a:r>
          </a:p>
          <a:p>
            <a:pPr algn="l">
              <a:buFont typeface="Wingdings" pitchFamily="2" charset="2"/>
              <a:buChar char="Ø"/>
            </a:pPr>
            <a:r>
              <a:rPr lang="cs-CZ" b="1" i="1" dirty="0" smtClean="0">
                <a:solidFill>
                  <a:schemeClr val="bg1"/>
                </a:solidFill>
              </a:rPr>
              <a:t> často je považován také za filosofa </a:t>
            </a:r>
          </a:p>
          <a:p>
            <a:pPr algn="l"/>
            <a:r>
              <a:rPr lang="cs-CZ" b="1" i="1" dirty="0" smtClean="0">
                <a:solidFill>
                  <a:schemeClr val="bg1"/>
                </a:solidFill>
              </a:rPr>
              <a:t>    a humanistu</a:t>
            </a:r>
          </a:p>
          <a:p>
            <a:pPr algn="l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1484784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solidFill>
                  <a:schemeClr val="bg1"/>
                </a:solidFill>
                <a:latin typeface="Century Schoolbook" pitchFamily="18" charset="0"/>
              </a:rPr>
              <a:t>Celým jménem Antoine-Jean-Babtiste-Marie-Roger de Saint-Exupéry</a:t>
            </a:r>
            <a:endParaRPr lang="cs-CZ" sz="2800" b="1" dirty="0" smtClean="0">
              <a:solidFill>
                <a:schemeClr val="bg1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154559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ŽIVOT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467544" y="1745432"/>
            <a:ext cx="8280920" cy="5112568"/>
          </a:xfrm>
        </p:spPr>
        <p:txBody>
          <a:bodyPr>
            <a:normAutofit fontScale="92500" lnSpcReduction="10000"/>
          </a:bodyPr>
          <a:lstStyle/>
          <a:p>
            <a:pPr algn="l">
              <a:buFont typeface="Wingdings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pocházel z aristokratické rodiny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studoval ve Švýcarsku a v Paříži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od mládí se zajímal o letectví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jako pilot podnikl četné cesty po celém světě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konal přednášková turné, psal reportáže</a:t>
            </a:r>
          </a:p>
          <a:p>
            <a:pPr algn="l">
              <a:buFont typeface="Wingdings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za 2. světové války, do které se </a:t>
            </a:r>
            <a:r>
              <a:rPr lang="cs-CZ" dirty="0" err="1" smtClean="0">
                <a:solidFill>
                  <a:schemeClr val="bg1"/>
                </a:solidFill>
              </a:rPr>
              <a:t>Antoine</a:t>
            </a:r>
            <a:r>
              <a:rPr lang="cs-CZ" dirty="0" smtClean="0">
                <a:solidFill>
                  <a:schemeClr val="bg1"/>
                </a:solidFill>
              </a:rPr>
              <a:t> de </a:t>
            </a:r>
            <a:r>
              <a:rPr lang="cs-CZ" dirty="0" err="1" smtClean="0">
                <a:solidFill>
                  <a:schemeClr val="bg1"/>
                </a:solidFill>
              </a:rPr>
              <a:t>Saint</a:t>
            </a:r>
            <a:r>
              <a:rPr lang="cs-CZ" dirty="0" smtClean="0">
                <a:solidFill>
                  <a:schemeClr val="bg1"/>
                </a:solidFill>
              </a:rPr>
              <a:t> – 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    </a:t>
            </a:r>
            <a:r>
              <a:rPr lang="cs-CZ" dirty="0" err="1" smtClean="0">
                <a:solidFill>
                  <a:schemeClr val="bg1"/>
                </a:solidFill>
              </a:rPr>
              <a:t>Exupéry</a:t>
            </a:r>
            <a:r>
              <a:rPr lang="cs-CZ" dirty="0" smtClean="0">
                <a:solidFill>
                  <a:schemeClr val="bg1"/>
                </a:solidFill>
              </a:rPr>
              <a:t> sám přihlásil, zahynul při průzkumném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    letu, pravděpodobně nad Středozemním mořem, 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    nedaleko Korsiky</a:t>
            </a:r>
            <a:br>
              <a:rPr lang="cs-CZ" dirty="0" smtClean="0">
                <a:solidFill>
                  <a:schemeClr val="bg1"/>
                </a:solidFill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724128" y="6165304"/>
            <a:ext cx="293221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http://www.spisovatele.</a:t>
            </a:r>
            <a:r>
              <a:rPr lang="cs-CZ" sz="1000" dirty="0" err="1" smtClean="0">
                <a:solidFill>
                  <a:schemeClr val="bg1"/>
                </a:solidFill>
              </a:rPr>
              <a:t>cz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</a:rPr>
              <a:t>antoine</a:t>
            </a:r>
            <a:r>
              <a:rPr lang="cs-CZ" sz="1000" dirty="0" smtClean="0">
                <a:solidFill>
                  <a:schemeClr val="bg1"/>
                </a:solidFill>
              </a:rPr>
              <a:t>-de-</a:t>
            </a:r>
            <a:r>
              <a:rPr lang="cs-CZ" sz="1000" dirty="0" err="1" smtClean="0">
                <a:solidFill>
                  <a:schemeClr val="bg1"/>
                </a:solidFill>
              </a:rPr>
              <a:t>saint</a:t>
            </a:r>
            <a:r>
              <a:rPr lang="cs-CZ" sz="1000" dirty="0" smtClean="0">
                <a:solidFill>
                  <a:schemeClr val="bg1"/>
                </a:solidFill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</a:rPr>
              <a:t>exupery</a:t>
            </a:r>
            <a:endParaRPr lang="cs-CZ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772400" cy="794519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DÍLO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75856" y="1124744"/>
            <a:ext cx="5616624" cy="1368152"/>
          </a:xfrm>
        </p:spPr>
        <p:txBody>
          <a:bodyPr>
            <a:normAutofit fontScale="25000" lnSpcReduction="20000"/>
          </a:bodyPr>
          <a:lstStyle/>
          <a:p>
            <a:pPr algn="l">
              <a:buFont typeface="Wingdings" pitchFamily="2" charset="2"/>
              <a:buChar char="Ø"/>
            </a:pPr>
            <a:r>
              <a:rPr lang="cs-CZ" sz="12800" b="1" dirty="0" smtClean="0">
                <a:solidFill>
                  <a:schemeClr val="bg1"/>
                </a:solidFill>
              </a:rPr>
              <a:t>„Válečný pilot“</a:t>
            </a:r>
            <a:r>
              <a:rPr lang="cs-CZ" sz="12800" dirty="0" smtClean="0">
                <a:solidFill>
                  <a:schemeClr val="bg1"/>
                </a:solidFill>
              </a:rPr>
              <a:t> </a:t>
            </a:r>
            <a:r>
              <a:rPr lang="cs-CZ" sz="11200" dirty="0" smtClean="0">
                <a:solidFill>
                  <a:schemeClr val="bg1"/>
                </a:solidFill>
              </a:rPr>
              <a:t>- 1942,</a:t>
            </a:r>
          </a:p>
          <a:p>
            <a:pPr algn="l"/>
            <a:r>
              <a:rPr lang="cs-CZ" sz="11200" dirty="0" smtClean="0">
                <a:solidFill>
                  <a:schemeClr val="bg1"/>
                </a:solidFill>
              </a:rPr>
              <a:t>    próza vydává svědectví o hrdinství </a:t>
            </a:r>
          </a:p>
          <a:p>
            <a:pPr algn="l"/>
            <a:r>
              <a:rPr lang="cs-CZ" sz="11200" dirty="0" smtClean="0">
                <a:solidFill>
                  <a:schemeClr val="bg1"/>
                </a:solidFill>
              </a:rPr>
              <a:t>    konkrétních příslušníků letky 2/33.</a:t>
            </a:r>
          </a:p>
          <a:p>
            <a:pPr algn="l"/>
            <a:endParaRPr lang="cs-CZ" dirty="0" smtClean="0">
              <a:solidFill>
                <a:schemeClr val="bg1"/>
              </a:solidFill>
            </a:endParaRPr>
          </a:p>
          <a:p>
            <a:pPr algn="l"/>
            <a:endParaRPr lang="cs-CZ" dirty="0" smtClean="0">
              <a:solidFill>
                <a:schemeClr val="bg1"/>
              </a:solidFill>
            </a:endParaRP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/>
            </a:r>
            <a:br>
              <a:rPr lang="cs-CZ" dirty="0" smtClean="0">
                <a:solidFill>
                  <a:schemeClr val="bg1"/>
                </a:solidFill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7412" name="Picture 4" descr="Antoine de Saint Exupéry - Citade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2924944"/>
            <a:ext cx="1788790" cy="2730887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259632" y="3429000"/>
            <a:ext cx="42484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bg1"/>
                </a:solidFill>
              </a:rPr>
              <a:t>„</a:t>
            </a:r>
            <a:r>
              <a:rPr lang="cs-CZ" sz="3200" b="1" dirty="0" err="1" smtClean="0">
                <a:solidFill>
                  <a:schemeClr val="bg1"/>
                </a:solidFill>
              </a:rPr>
              <a:t>Citadella</a:t>
            </a:r>
            <a:r>
              <a:rPr lang="cs-CZ" sz="3200" b="1" dirty="0" smtClean="0">
                <a:solidFill>
                  <a:schemeClr val="bg1"/>
                </a:solidFill>
              </a:rPr>
              <a:t>“</a:t>
            </a:r>
            <a:r>
              <a:rPr lang="cs-CZ" sz="2800" dirty="0" smtClean="0">
                <a:solidFill>
                  <a:schemeClr val="bg1"/>
                </a:solidFill>
              </a:rPr>
              <a:t> - 1948 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   (posmrtně), nedokončená 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   próza, která měla být 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   filozofickým souhrnem 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   jeho názorů a zkušeností.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16216" y="5949280"/>
            <a:ext cx="24847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http://gnosis9.net/obchod/?451,citadela</a:t>
            </a:r>
            <a:endParaRPr lang="cs-CZ" sz="1000" dirty="0">
              <a:solidFill>
                <a:schemeClr val="bg1"/>
              </a:solidFill>
            </a:endParaRPr>
          </a:p>
        </p:txBody>
      </p:sp>
      <p:pic>
        <p:nvPicPr>
          <p:cNvPr id="17414" name="Picture 6" descr="Antoine de Saint Exupéry - Kurýr na ji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04664"/>
            <a:ext cx="1656184" cy="2375537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179512" y="2852936"/>
            <a:ext cx="2627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 smtClean="0">
                <a:solidFill>
                  <a:schemeClr val="bg1"/>
                </a:solidFill>
              </a:rPr>
              <a:t>http://gnosis9.net/obchod/?</a:t>
            </a:r>
            <a:r>
              <a:rPr lang="cs-CZ" sz="1000" dirty="0" err="1" smtClean="0">
                <a:solidFill>
                  <a:schemeClr val="bg1"/>
                </a:solidFill>
              </a:rPr>
              <a:t>antoine</a:t>
            </a:r>
            <a:r>
              <a:rPr lang="cs-CZ" sz="1000" dirty="0" smtClean="0">
                <a:solidFill>
                  <a:schemeClr val="bg1"/>
                </a:solidFill>
              </a:rPr>
              <a:t>-de-</a:t>
            </a:r>
            <a:r>
              <a:rPr lang="cs-CZ" sz="1000" dirty="0" err="1" smtClean="0">
                <a:solidFill>
                  <a:schemeClr val="bg1"/>
                </a:solidFill>
              </a:rPr>
              <a:t>saint</a:t>
            </a:r>
            <a:r>
              <a:rPr lang="cs-CZ" sz="1000" dirty="0" smtClean="0">
                <a:solidFill>
                  <a:schemeClr val="bg1"/>
                </a:solidFill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</a:rPr>
              <a:t>exupery</a:t>
            </a:r>
            <a:r>
              <a:rPr lang="cs-CZ" sz="1000" dirty="0" smtClean="0">
                <a:solidFill>
                  <a:schemeClr val="bg1"/>
                </a:solidFill>
              </a:rPr>
              <a:t>,264</a:t>
            </a:r>
            <a:endParaRPr lang="cs-CZ" sz="1000" dirty="0">
              <a:solidFill>
                <a:schemeClr val="bg1"/>
              </a:solidFill>
            </a:endParaRPr>
          </a:p>
        </p:txBody>
      </p:sp>
      <p:cxnSp>
        <p:nvCxnSpPr>
          <p:cNvPr id="13" name="Přímá spojovací šipka 12"/>
          <p:cNvCxnSpPr/>
          <p:nvPr/>
        </p:nvCxnSpPr>
        <p:spPr>
          <a:xfrm>
            <a:off x="5508104" y="4437112"/>
            <a:ext cx="1008112" cy="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1484784"/>
            <a:ext cx="3888432" cy="3816424"/>
          </a:xfrm>
        </p:spPr>
        <p:txBody>
          <a:bodyPr>
            <a:normAutofit fontScale="90000"/>
          </a:bodyPr>
          <a:lstStyle/>
          <a:p>
            <a:pPr algn="l"/>
            <a:r>
              <a:rPr lang="cs-CZ" sz="3100" b="1" dirty="0" smtClean="0">
                <a:solidFill>
                  <a:schemeClr val="bg1"/>
                </a:solidFill>
              </a:rPr>
              <a:t>„Malý princ“ </a:t>
            </a:r>
            <a:r>
              <a:rPr lang="cs-CZ" sz="2800" dirty="0" smtClean="0">
                <a:solidFill>
                  <a:schemeClr val="bg1"/>
                </a:solidFill>
              </a:rPr>
              <a:t>– 1943 </a:t>
            </a:r>
            <a:br>
              <a:rPr lang="cs-CZ" sz="2800" dirty="0" smtClean="0">
                <a:solidFill>
                  <a:schemeClr val="bg1"/>
                </a:solidFill>
              </a:rPr>
            </a:br>
            <a:r>
              <a:rPr lang="cs-CZ" sz="2800" dirty="0" smtClean="0">
                <a:solidFill>
                  <a:schemeClr val="bg1"/>
                </a:solidFill>
              </a:rPr>
              <a:t>- pohádkové alegorie - </a:t>
            </a:r>
            <a:r>
              <a:rPr lang="cs-CZ" sz="2800" dirty="0" smtClean="0">
                <a:solidFill>
                  <a:schemeClr val="bg1"/>
                </a:solidFill>
              </a:rPr>
              <a:t>pohádka, </a:t>
            </a:r>
            <a:r>
              <a:rPr lang="cs-CZ" sz="2800" dirty="0" smtClean="0">
                <a:solidFill>
                  <a:schemeClr val="bg1"/>
                </a:solidFill>
              </a:rPr>
              <a:t>kterou vypráví pilot ztroskotaného letadla. </a:t>
            </a:r>
            <a:br>
              <a:rPr lang="cs-CZ" sz="2800" dirty="0" smtClean="0">
                <a:solidFill>
                  <a:schemeClr val="bg1"/>
                </a:solidFill>
              </a:rPr>
            </a:br>
            <a:r>
              <a:rPr lang="cs-CZ" sz="2800" dirty="0" smtClean="0">
                <a:solidFill>
                  <a:schemeClr val="bg1"/>
                </a:solidFill>
              </a:rPr>
              <a:t>Je souborem autorových reflexí o nejzávažnějších otázkách přátelství, moudrosti, života a smrti.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5013176"/>
            <a:ext cx="306846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>
                <a:solidFill>
                  <a:schemeClr val="bg1"/>
                </a:solidFill>
              </a:rPr>
              <a:t>http://www.spisovatele.</a:t>
            </a:r>
            <a:r>
              <a:rPr lang="cs-CZ" sz="1050" dirty="0" err="1" smtClean="0">
                <a:solidFill>
                  <a:schemeClr val="bg1"/>
                </a:solidFill>
              </a:rPr>
              <a:t>cz</a:t>
            </a:r>
            <a:r>
              <a:rPr lang="cs-CZ" sz="1050" dirty="0" smtClean="0">
                <a:solidFill>
                  <a:schemeClr val="bg1"/>
                </a:solidFill>
              </a:rPr>
              <a:t>/</a:t>
            </a:r>
            <a:r>
              <a:rPr lang="cs-CZ" sz="1050" dirty="0" err="1" smtClean="0">
                <a:solidFill>
                  <a:schemeClr val="bg1"/>
                </a:solidFill>
              </a:rPr>
              <a:t>antoine</a:t>
            </a:r>
            <a:r>
              <a:rPr lang="cs-CZ" sz="1050" dirty="0" smtClean="0">
                <a:solidFill>
                  <a:schemeClr val="bg1"/>
                </a:solidFill>
              </a:rPr>
              <a:t>-de-</a:t>
            </a:r>
            <a:r>
              <a:rPr lang="cs-CZ" sz="1050" dirty="0" err="1" smtClean="0">
                <a:solidFill>
                  <a:schemeClr val="bg1"/>
                </a:solidFill>
              </a:rPr>
              <a:t>saint</a:t>
            </a:r>
            <a:r>
              <a:rPr lang="cs-CZ" sz="1050" dirty="0" smtClean="0">
                <a:solidFill>
                  <a:schemeClr val="bg1"/>
                </a:solidFill>
              </a:rPr>
              <a:t>-</a:t>
            </a:r>
            <a:r>
              <a:rPr lang="cs-CZ" sz="1050" dirty="0" err="1" smtClean="0">
                <a:solidFill>
                  <a:schemeClr val="bg1"/>
                </a:solidFill>
              </a:rPr>
              <a:t>exupery</a:t>
            </a:r>
            <a:endParaRPr lang="cs-CZ" sz="105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339752" y="404664"/>
            <a:ext cx="45448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NEJZNÁMĚJŠÍ DÍLO</a:t>
            </a:r>
            <a:endParaRPr lang="cs-CZ" sz="3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http://www.vrana.cz/princ/princ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412776"/>
            <a:ext cx="2346467" cy="252028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4139952" y="4077072"/>
            <a:ext cx="26003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http://www.</a:t>
            </a:r>
            <a:r>
              <a:rPr lang="cs-CZ" sz="1100" dirty="0" err="1" smtClean="0">
                <a:solidFill>
                  <a:schemeClr val="bg1"/>
                </a:solidFill>
              </a:rPr>
              <a:t>vrana.cz</a:t>
            </a:r>
            <a:r>
              <a:rPr lang="cs-CZ" sz="1100" dirty="0" smtClean="0">
                <a:solidFill>
                  <a:schemeClr val="bg1"/>
                </a:solidFill>
              </a:rPr>
              <a:t>/princ/</a:t>
            </a:r>
            <a:r>
              <a:rPr lang="cs-CZ" sz="1100" dirty="0" err="1" smtClean="0">
                <a:solidFill>
                  <a:schemeClr val="bg1"/>
                </a:solidFill>
              </a:rPr>
              <a:t>venovani.html</a:t>
            </a:r>
            <a:endParaRPr lang="cs-CZ" sz="1100" dirty="0">
              <a:solidFill>
                <a:schemeClr val="bg1"/>
              </a:solidFill>
            </a:endParaRPr>
          </a:p>
        </p:txBody>
      </p:sp>
      <p:pic>
        <p:nvPicPr>
          <p:cNvPr id="16388" name="Picture 4" descr="Liš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4725144"/>
            <a:ext cx="2551479" cy="151601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5868144" y="6381328"/>
            <a:ext cx="30963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</a:t>
            </a:r>
            <a:r>
              <a:rPr lang="cs-CZ" sz="800" dirty="0" smtClean="0">
                <a:solidFill>
                  <a:schemeClr val="bg1"/>
                </a:solidFill>
              </a:rPr>
              <a:t>foxy-girl.blog.</a:t>
            </a:r>
            <a:r>
              <a:rPr lang="cs-CZ" sz="800" dirty="0" err="1" smtClean="0">
                <a:solidFill>
                  <a:schemeClr val="bg1"/>
                </a:solidFill>
              </a:rPr>
              <a:t>cz</a:t>
            </a:r>
            <a:r>
              <a:rPr lang="cs-CZ" sz="800" dirty="0" smtClean="0">
                <a:solidFill>
                  <a:schemeClr val="bg1"/>
                </a:solidFill>
              </a:rPr>
              <a:t>/0901/</a:t>
            </a:r>
            <a:r>
              <a:rPr lang="cs-CZ" sz="800" dirty="0" err="1" smtClean="0">
                <a:solidFill>
                  <a:schemeClr val="bg1"/>
                </a:solidFill>
              </a:rPr>
              <a:t>antoine</a:t>
            </a:r>
            <a:r>
              <a:rPr lang="cs-CZ" sz="800" dirty="0" smtClean="0">
                <a:solidFill>
                  <a:schemeClr val="bg1"/>
                </a:solidFill>
              </a:rPr>
              <a:t>-de-</a:t>
            </a:r>
            <a:r>
              <a:rPr lang="cs-CZ" sz="800" dirty="0" err="1" smtClean="0">
                <a:solidFill>
                  <a:schemeClr val="bg1"/>
                </a:solidFill>
              </a:rPr>
              <a:t>saint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exupery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maly</a:t>
            </a:r>
            <a:r>
              <a:rPr lang="cs-CZ" sz="800" dirty="0" smtClean="0">
                <a:solidFill>
                  <a:schemeClr val="bg1"/>
                </a:solidFill>
              </a:rPr>
              <a:t>-princ</a:t>
            </a:r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915816" y="5589240"/>
            <a:ext cx="1789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„XXI – Liška“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115616" y="5589240"/>
            <a:ext cx="10161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kapitola</a:t>
            </a:r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16390" name="Picture 6" descr="http://elizabehtin.files.wordpress.com/2011/06/3434519-antoine-de-saint-exupery-maly-princ.jpg?w=300&amp;h=244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908720"/>
            <a:ext cx="2213358" cy="1800199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7020272" y="2852936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/>
                </a:solidFill>
              </a:rPr>
              <a:t>http://elizabehtin.files.wordpress.com/2011/06/3434519-antoine-de-saint-exupery-maly-princ.jpg</a:t>
            </a:r>
            <a:endParaRPr lang="cs-CZ" sz="800" dirty="0">
              <a:solidFill>
                <a:schemeClr val="bg1"/>
              </a:solidFill>
            </a:endParaRPr>
          </a:p>
        </p:txBody>
      </p:sp>
      <p:cxnSp>
        <p:nvCxnSpPr>
          <p:cNvPr id="18" name="Přímá spojovací šipka 17"/>
          <p:cNvCxnSpPr/>
          <p:nvPr/>
        </p:nvCxnSpPr>
        <p:spPr>
          <a:xfrm>
            <a:off x="2195736" y="5805264"/>
            <a:ext cx="648072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>
            <a:off x="4788024" y="5805264"/>
            <a:ext cx="108012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  <p:bldP spid="13" grpId="0"/>
      <p:bldP spid="14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3"/>
          <p:cNvSpPr>
            <a:spLocks noGrp="1"/>
          </p:cNvSpPr>
          <p:nvPr>
            <p:ph type="subTitle" idx="1"/>
          </p:nvPr>
        </p:nvSpPr>
        <p:spPr>
          <a:xfrm>
            <a:off x="323528" y="404664"/>
            <a:ext cx="4824536" cy="5544616"/>
          </a:xfrm>
        </p:spPr>
        <p:txBody>
          <a:bodyPr>
            <a:normAutofit fontScale="70000" lnSpcReduction="20000"/>
          </a:bodyPr>
          <a:lstStyle/>
          <a:p>
            <a:pPr algn="l"/>
            <a:endParaRPr lang="cs-CZ" dirty="0" smtClean="0">
              <a:solidFill>
                <a:schemeClr val="bg1"/>
              </a:solidFill>
            </a:endParaRP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„Není pohádka jako pohádka, není princ jako princ. Tenhle je skutečně jen jeden - Malý princ </a:t>
            </a:r>
            <a:r>
              <a:rPr lang="cs-CZ" dirty="0" err="1" smtClean="0">
                <a:solidFill>
                  <a:schemeClr val="bg1"/>
                </a:solidFill>
              </a:rPr>
              <a:t>Antoina</a:t>
            </a:r>
            <a:r>
              <a:rPr lang="cs-CZ" dirty="0" smtClean="0">
                <a:solidFill>
                  <a:schemeClr val="bg1"/>
                </a:solidFill>
              </a:rPr>
              <a:t> de </a:t>
            </a:r>
            <a:r>
              <a:rPr lang="cs-CZ" dirty="0" err="1" smtClean="0">
                <a:solidFill>
                  <a:schemeClr val="bg1"/>
                </a:solidFill>
              </a:rPr>
              <a:t>Saint</a:t>
            </a:r>
            <a:r>
              <a:rPr lang="cs-CZ" dirty="0" smtClean="0">
                <a:solidFill>
                  <a:schemeClr val="bg1"/>
                </a:solidFill>
              </a:rPr>
              <a:t>-</a:t>
            </a:r>
            <a:r>
              <a:rPr lang="cs-CZ" dirty="0" err="1" smtClean="0">
                <a:solidFill>
                  <a:schemeClr val="bg1"/>
                </a:solidFill>
              </a:rPr>
              <a:t>Exupéryho</a:t>
            </a:r>
            <a:r>
              <a:rPr lang="cs-CZ" dirty="0" smtClean="0">
                <a:solidFill>
                  <a:schemeClr val="bg1"/>
                </a:solidFill>
              </a:rPr>
              <a:t>, jedno z nejslavnějších děl moderní světové literatury. Malý princ, kouzelná pohádková bytost, přichází na naši zemi ze vzdálených vesmírných světů, aby se kdesi v africké poušti setkal s autorem našeho příběhu a zjevil mu tajemství své podivuhodné životní pouti. Ale zjeví mu vlastně daleko víc: tajemství čistého srdce, dobra a krásy. Je to opravdu líbezná knížka, která vám bude jistě právě tak milá a blízká, jako byla všem čtenářským generacím, a k níž se budete i později rádi vracet.“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  						                                     Albatros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63688" y="6165304"/>
            <a:ext cx="19043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</a:rPr>
              <a:t>http://www.</a:t>
            </a:r>
            <a:r>
              <a:rPr lang="cs-CZ" sz="1200" dirty="0" err="1" smtClean="0">
                <a:solidFill>
                  <a:schemeClr val="bg1"/>
                </a:solidFill>
              </a:rPr>
              <a:t>vrana.cz</a:t>
            </a:r>
            <a:r>
              <a:rPr lang="cs-CZ" sz="1200" dirty="0" smtClean="0">
                <a:solidFill>
                  <a:schemeClr val="bg1"/>
                </a:solidFill>
              </a:rPr>
              <a:t>/princ/</a:t>
            </a:r>
            <a:endParaRPr lang="cs-CZ" sz="1200" dirty="0">
              <a:solidFill>
                <a:schemeClr val="bg1"/>
              </a:solidFill>
            </a:endParaRPr>
          </a:p>
        </p:txBody>
      </p:sp>
      <p:pic>
        <p:nvPicPr>
          <p:cNvPr id="20482" name="Picture 2" descr="http://www.vrana.cz/princ/stud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7" y="548681"/>
            <a:ext cx="3240359" cy="5184576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300192" y="5949280"/>
            <a:ext cx="16578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</a:rPr>
              <a:t>vrana.cz</a:t>
            </a:r>
            <a:r>
              <a:rPr lang="cs-CZ" sz="1000" dirty="0" smtClean="0">
                <a:solidFill>
                  <a:schemeClr val="bg1"/>
                </a:solidFill>
              </a:rPr>
              <a:t>/princ</a:t>
            </a:r>
            <a:r>
              <a:rPr lang="cs-CZ" sz="1200" dirty="0" smtClean="0">
                <a:solidFill>
                  <a:schemeClr val="bg1"/>
                </a:solidFill>
              </a:rPr>
              <a:t>/</a:t>
            </a:r>
            <a:endParaRPr lang="cs-CZ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938535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EXUPÉRYHO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CITÁTY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23528" y="1556792"/>
            <a:ext cx="8568952" cy="1656184"/>
          </a:xfrm>
        </p:spPr>
        <p:txBody>
          <a:bodyPr>
            <a:normAutofit lnSpcReduction="10000"/>
          </a:bodyPr>
          <a:lstStyle/>
          <a:p>
            <a:r>
              <a:rPr lang="cs-CZ" i="1" dirty="0" smtClean="0">
                <a:solidFill>
                  <a:schemeClr val="bg1"/>
                </a:solidFill>
              </a:rPr>
              <a:t>„Tady je to mé tajemství, úplně prostinké: správně </a:t>
            </a:r>
          </a:p>
          <a:p>
            <a:r>
              <a:rPr lang="cs-CZ" i="1" dirty="0" smtClean="0">
                <a:solidFill>
                  <a:schemeClr val="bg1"/>
                </a:solidFill>
              </a:rPr>
              <a:t>  vidíme jen srdcem. Co je důležité, je očím </a:t>
            </a:r>
          </a:p>
          <a:p>
            <a:r>
              <a:rPr lang="cs-CZ" i="1" dirty="0" smtClean="0">
                <a:solidFill>
                  <a:schemeClr val="bg1"/>
                </a:solidFill>
              </a:rPr>
              <a:t>  neviditelné.“ </a:t>
            </a:r>
            <a:endParaRPr lang="cs-CZ" dirty="0" smtClean="0">
              <a:solidFill>
                <a:schemeClr val="bg1"/>
              </a:solidFill>
            </a:endParaRPr>
          </a:p>
          <a:p>
            <a:pPr algn="l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3140968"/>
            <a:ext cx="81369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bg1"/>
                </a:solidFill>
                <a:latin typeface="Century Schoolbook" pitchFamily="18" charset="0"/>
              </a:rPr>
              <a:t>„Skutečná láska se nikdy nevyčerpá, a když se </a:t>
            </a:r>
          </a:p>
          <a:p>
            <a:r>
              <a:rPr lang="cs-CZ" sz="2800" i="1" dirty="0" smtClean="0">
                <a:solidFill>
                  <a:schemeClr val="bg1"/>
                </a:solidFill>
                <a:latin typeface="Century Schoolbook" pitchFamily="18" charset="0"/>
              </a:rPr>
              <a:t>  obrátíš k té pravé studni, bude tím štědřejší, </a:t>
            </a:r>
          </a:p>
          <a:p>
            <a:pPr algn="ctr"/>
            <a:r>
              <a:rPr lang="cs-CZ" sz="2800" i="1" dirty="0" smtClean="0">
                <a:solidFill>
                  <a:schemeClr val="bg1"/>
                </a:solidFill>
                <a:latin typeface="Century Schoolbook" pitchFamily="18" charset="0"/>
              </a:rPr>
              <a:t>  čím více z ní budeš pít.“ </a:t>
            </a:r>
            <a:endParaRPr lang="cs-CZ" sz="2800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4797152"/>
            <a:ext cx="8892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i="1" dirty="0" smtClean="0">
                <a:solidFill>
                  <a:schemeClr val="bg1"/>
                </a:solidFill>
                <a:latin typeface="Jokerman" pitchFamily="82" charset="0"/>
              </a:rPr>
              <a:t>„Milovat, jenom milovat, to je slepá ulička</a:t>
            </a:r>
            <a:r>
              <a:rPr lang="cs-CZ" sz="3200" i="1" dirty="0" smtClean="0">
                <a:solidFill>
                  <a:schemeClr val="bg1"/>
                </a:solidFill>
              </a:rPr>
              <a:t>.“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5517232"/>
            <a:ext cx="75953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i="1" dirty="0" smtClean="0">
                <a:solidFill>
                  <a:schemeClr val="bg1"/>
                </a:solidFill>
                <a:latin typeface="Harlow Solid Italic" pitchFamily="82" charset="0"/>
              </a:rPr>
              <a:t>„</a:t>
            </a:r>
            <a:r>
              <a:rPr lang="pt-BR" sz="4800" i="1" dirty="0" smtClean="0">
                <a:solidFill>
                  <a:schemeClr val="bg1"/>
                </a:solidFill>
                <a:latin typeface="Harlow Solid Italic" pitchFamily="82" charset="0"/>
              </a:rPr>
              <a:t>O lásce se </a:t>
            </a:r>
            <a:r>
              <a:rPr lang="pt-BR" sz="5400" i="1" dirty="0" smtClean="0">
                <a:solidFill>
                  <a:schemeClr val="bg1"/>
                </a:solidFill>
                <a:latin typeface="Harlow Solid Italic" pitchFamily="82" charset="0"/>
              </a:rPr>
              <a:t>nemluví</a:t>
            </a:r>
            <a:r>
              <a:rPr lang="pt-BR" sz="4800" i="1" dirty="0" smtClean="0">
                <a:solidFill>
                  <a:schemeClr val="bg1"/>
                </a:solidFill>
                <a:latin typeface="Harlow Solid Italic" pitchFamily="82" charset="0"/>
              </a:rPr>
              <a:t>, láska je.</a:t>
            </a:r>
            <a:r>
              <a:rPr lang="cs-CZ" sz="4800" i="1" dirty="0" smtClean="0">
                <a:solidFill>
                  <a:schemeClr val="bg1"/>
                </a:solidFill>
                <a:latin typeface="Harlow Solid Italic" pitchFamily="82" charset="0"/>
              </a:rPr>
              <a:t>“</a:t>
            </a:r>
            <a:r>
              <a:rPr lang="pt-BR" sz="4800" i="1" dirty="0" smtClean="0">
                <a:solidFill>
                  <a:schemeClr val="bg1"/>
                </a:solidFill>
                <a:latin typeface="Harlow Solid Italic" pitchFamily="82" charset="0"/>
              </a:rPr>
              <a:t> </a:t>
            </a:r>
            <a:endParaRPr lang="cs-CZ" sz="4800" dirty="0">
              <a:solidFill>
                <a:schemeClr val="bg1"/>
              </a:solidFill>
              <a:latin typeface="Harlow Solid Italic" pitchFamily="82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94904" y="6453336"/>
            <a:ext cx="254909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http://ld.johanesville.net/saintexupery/citaty</a:t>
            </a:r>
            <a:endParaRPr lang="cs-CZ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/>
      <p:bldP spid="7" grpId="0"/>
      <p:bldP spid="8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772400" cy="938535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ZDROJE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539552" y="1484784"/>
            <a:ext cx="8136904" cy="4752528"/>
          </a:xfrm>
        </p:spPr>
        <p:txBody>
          <a:bodyPr/>
          <a:lstStyle/>
          <a:p>
            <a:pPr algn="l"/>
            <a:endParaRPr lang="cs-CZ" dirty="0" smtClean="0"/>
          </a:p>
          <a:p>
            <a:pPr algn="l">
              <a:buFont typeface="Wingdings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viz v průběhu prezentace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15616" y="1196752"/>
            <a:ext cx="7128792" cy="432048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cs-CZ" sz="54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KONEC</a:t>
            </a:r>
            <a:endParaRPr lang="cs-CZ" sz="5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</TotalTime>
  <Words>406</Words>
  <Application>Microsoft Office PowerPoint</Application>
  <PresentationFormat>Předvádění na obrazovce (4:3)</PresentationFormat>
  <Paragraphs>70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                                                              Projekt: Moderní výuka   Registrační číslo: CZ.1.07/1.4.00/21.3192   Číslo DUM: VY_32 _INOVACE_ 11.1.04     Jméno autora: Mgr. Romana Krulišová   Datum, období, kdy byl vytvořen:  2. srpna 2012   Název práce:  Antoine de Saint  Exupéry   Předmět, pro který je VM určen:  Český jazyk – literární výchova   Ročník, pro který je VM určen:  9. ročník   Časová dotace:  45 min   Vzdělávací oblast, tematický okruh, téma:  Literární výchova, portréty autorů, Antoine de Saint Exupéry   Metodický list, anotace - výstižný popis způsobu použití VM ve výuce: Prostřednictvím prezentace si žáci zopakují a upevní znalosti a informace, které získali o autorovi v průběhu literární výchovy na 2. stupni ZŠ    Pomůcky: datový projektor, plátno, počítač, psací potřeby         </vt:lpstr>
      <vt:lpstr>ANTOINE DE</vt:lpstr>
      <vt:lpstr>ANTOINE DE SAINT EXUPÉRY</vt:lpstr>
      <vt:lpstr>KDO TO BYL?</vt:lpstr>
      <vt:lpstr>ŽIVOT</vt:lpstr>
      <vt:lpstr>DÍLO</vt:lpstr>
      <vt:lpstr>„Malý princ“ – 1943  - pohádkové alegorie - pohádka, kterou vypráví pilot ztroskotaného letadla.  Je souborem autorových reflexí o nejzávažnějších otázkách přátelství, moudrosti, života a smrti.</vt:lpstr>
      <vt:lpstr>Snímek 8</vt:lpstr>
      <vt:lpstr>EXUPÉRYHO  CITÁTY</vt:lpstr>
      <vt:lpstr>ZDROJE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Antoine de Saint-Exupéry</dc:title>
  <dc:creator>Acer</dc:creator>
  <cp:lastModifiedBy>Acer</cp:lastModifiedBy>
  <cp:revision>33</cp:revision>
  <dcterms:created xsi:type="dcterms:W3CDTF">2012-08-02T16:19:19Z</dcterms:created>
  <dcterms:modified xsi:type="dcterms:W3CDTF">2013-10-05T06:12:07Z</dcterms:modified>
</cp:coreProperties>
</file>