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331ECA-76F3-4942-B384-1DA8DC6455C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386D6-CCA1-42A8-867B-A1F121CA3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cs.wikipedia.org/wiki/Eduard_Bass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br>
              <a:rPr lang="cs-CZ" sz="1200" b="1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Číslo DUM: VY_32 _INOVACE_ 11.1.05	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Datum, období, kdy byl vytvořen:  2. srpna 2012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Název práce:  Eduard Bass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Vzdělávací oblast, tematický okruh, téma:  Literární výchova, portréty autorů, Eduard Bass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 datový projektor, plátno, počítač, psací potřeby 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METODICKÝ LIST PRO ZŠ</a:t>
            </a:r>
            <a:r>
              <a:rPr lang="cs-CZ" sz="120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>
                <a:solidFill>
                  <a:schemeClr val="bg1"/>
                </a:solidFill>
                <a:cs typeface="Arial" charset="0"/>
              </a:rPr>
            </a:br>
            <a:r>
              <a:rPr lang="cs-CZ" sz="1200" b="1" smtClean="0">
                <a:solidFill>
                  <a:schemeClr val="bg1"/>
                </a:solidFill>
                <a:cs typeface="Arial" charset="0"/>
              </a:rPr>
              <a:t> Pro zpracování vzdělávacích materiálů (VM)v rámci projektu EU peníze školám</a:t>
            </a:r>
            <a:r>
              <a:rPr lang="cs-CZ" sz="1200" smtClean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smtClean="0">
                <a:solidFill>
                  <a:schemeClr val="bg1"/>
                </a:solidFill>
                <a:cs typeface="Arial" charset="0"/>
              </a:rPr>
            </a:br>
            <a:r>
              <a:rPr lang="cs-CZ" sz="1200" b="1" smtClean="0">
                <a:solidFill>
                  <a:schemeClr val="bg1"/>
                </a:solidFill>
                <a:cs typeface="Arial" charset="0"/>
              </a:rPr>
              <a:t>                        Operační program Vzdělávání pro konkurenceschopnost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556792"/>
            <a:ext cx="7344816" cy="1584176"/>
          </a:xfrm>
        </p:spPr>
        <p:txBody>
          <a:bodyPr>
            <a:normAutofit fontScale="90000"/>
          </a:bodyPr>
          <a:lstStyle/>
          <a:p>
            <a:r>
              <a:rPr lang="cs-CZ" sz="10700" dirty="0" smtClean="0">
                <a:solidFill>
                  <a:schemeClr val="bg1"/>
                </a:solidFill>
                <a:latin typeface="Algerian" pitchFamily="82" charset="0"/>
              </a:rPr>
              <a:t/>
            </a:r>
            <a:br>
              <a:rPr lang="cs-CZ" sz="10700" dirty="0" smtClean="0">
                <a:solidFill>
                  <a:schemeClr val="bg1"/>
                </a:solidFill>
                <a:latin typeface="Algerian" pitchFamily="82" charset="0"/>
              </a:rPr>
            </a:br>
            <a:r>
              <a:rPr lang="cs-CZ" sz="10700" dirty="0" smtClean="0">
                <a:solidFill>
                  <a:schemeClr val="bg1"/>
                </a:solidFill>
                <a:latin typeface="Algerian" pitchFamily="82" charset="0"/>
              </a:rPr>
              <a:t>EDUARD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BASS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156176" y="764704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VY_32_INOVACE _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11.1.05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32040" y="476672"/>
            <a:ext cx="375476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EDUARD </a:t>
            </a:r>
            <a:b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BASS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kdb.cz/files/images/big/18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4560070" cy="61926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71600" y="6453336"/>
            <a:ext cx="292900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kdb.cz</a:t>
            </a:r>
            <a:r>
              <a:rPr lang="cs-CZ" sz="1000" dirty="0" smtClean="0">
                <a:solidFill>
                  <a:schemeClr val="bg1"/>
                </a:solidFill>
              </a:rPr>
              <a:t>/spisovatel-461-</a:t>
            </a:r>
            <a:r>
              <a:rPr lang="cs-CZ" sz="1000" dirty="0" err="1" smtClean="0">
                <a:solidFill>
                  <a:schemeClr val="bg1"/>
                </a:solidFill>
              </a:rPr>
              <a:t>eduard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bass.html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1844824"/>
            <a:ext cx="37444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(* 31. prosince 1887 /1. ledna 1888 Praha = přesně o půlnoci - </a:t>
            </a:r>
            <a:r>
              <a:rPr lang="cs-CZ" sz="3200" dirty="0" smtClean="0">
                <a:solidFill>
                  <a:schemeClr val="bg1"/>
                </a:solidFill>
                <a:sym typeface="Wingdings"/>
              </a:rPr>
              <a:t> </a:t>
            </a:r>
            <a:r>
              <a:rPr lang="cs-CZ" sz="3200" dirty="0" smtClean="0">
                <a:solidFill>
                  <a:schemeClr val="bg1"/>
                </a:solidFill>
              </a:rPr>
              <a:t>2. října 1946 Praha)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6381328"/>
            <a:ext cx="234711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http://cs.wikipedia.org/wiki/Eduard_Bass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653136"/>
            <a:ext cx="262764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VLASTNÍM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JMÉNEM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EDUARD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SCHMIDT</a:t>
            </a:r>
            <a:endParaRPr lang="cs-CZ" sz="2800" b="1" dirty="0">
              <a:solidFill>
                <a:schemeClr val="bg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9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49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KDO TO BYL?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628800"/>
            <a:ext cx="78488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český spisovatel</a:t>
            </a: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ovinář</a:t>
            </a: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z</a:t>
            </a:r>
            <a:r>
              <a:rPr lang="cs-CZ" sz="3200" dirty="0" smtClean="0">
                <a:solidFill>
                  <a:schemeClr val="bg1"/>
                </a:solidFill>
              </a:rPr>
              <a:t>pěvák</a:t>
            </a: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fejetonista</a:t>
            </a: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h</a:t>
            </a:r>
            <a:r>
              <a:rPr lang="cs-CZ" sz="3200" dirty="0" smtClean="0">
                <a:solidFill>
                  <a:schemeClr val="bg1"/>
                </a:solidFill>
              </a:rPr>
              <a:t>erec</a:t>
            </a: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recitátor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k</a:t>
            </a:r>
            <a:r>
              <a:rPr lang="cs-CZ" sz="3200" dirty="0" smtClean="0">
                <a:solidFill>
                  <a:schemeClr val="bg1"/>
                </a:solidFill>
              </a:rPr>
              <a:t>onferenciér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textař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8184" y="5805264"/>
            <a:ext cx="2252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http://www.spisovatele.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eduard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bass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59492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340768"/>
            <a:ext cx="842493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studoval na staroměstské obchodní akademii, poté techniku v    </a:t>
            </a:r>
          </a:p>
          <a:p>
            <a:r>
              <a:rPr lang="cs-CZ" sz="2400" i="1" dirty="0">
                <a:solidFill>
                  <a:schemeClr val="bg1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    Praze i Curychu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pracoval jako obchodní zástupce otcovy kartáčnické firmy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navštívil Německo, Itálii, Rakousko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zajímal se o nejrůznější formy lidové zábavy – kabarety, </a:t>
            </a:r>
          </a:p>
          <a:p>
            <a:r>
              <a:rPr lang="cs-CZ" sz="2400" i="1" dirty="0">
                <a:solidFill>
                  <a:schemeClr val="bg1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    šantány…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různé své profese </a:t>
            </a:r>
            <a:r>
              <a:rPr lang="cs-CZ" sz="2400" i="1" dirty="0" smtClean="0">
                <a:solidFill>
                  <a:schemeClr val="bg1"/>
                </a:solidFill>
              </a:rPr>
              <a:t>- recitátor</a:t>
            </a:r>
            <a:r>
              <a:rPr lang="cs-CZ" sz="2400" i="1" dirty="0" smtClean="0">
                <a:solidFill>
                  <a:schemeClr val="bg1"/>
                </a:solidFill>
              </a:rPr>
              <a:t>, herec, zpěvák, písničkář, autor 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     a překladatel kupletů </a:t>
            </a:r>
            <a:r>
              <a:rPr lang="cs-CZ" sz="2400" i="1" dirty="0" smtClean="0">
                <a:solidFill>
                  <a:schemeClr val="bg1"/>
                </a:solidFill>
              </a:rPr>
              <a:t>(</a:t>
            </a:r>
            <a:r>
              <a:rPr lang="cs-CZ" sz="2400" i="1" dirty="0" smtClean="0">
                <a:solidFill>
                  <a:schemeClr val="bg1"/>
                </a:solidFill>
              </a:rPr>
              <a:t>jednoduchá </a:t>
            </a:r>
            <a:r>
              <a:rPr lang="cs-CZ" sz="2400" i="1" dirty="0" smtClean="0">
                <a:solidFill>
                  <a:schemeClr val="bg1"/>
                </a:solidFill>
              </a:rPr>
              <a:t>píseň žertovného </a:t>
            </a:r>
            <a:r>
              <a:rPr lang="cs-CZ" sz="2400" i="1" dirty="0" smtClean="0">
                <a:solidFill>
                  <a:schemeClr val="bg1"/>
                </a:solidFill>
              </a:rPr>
              <a:t>obsahu)</a:t>
            </a:r>
            <a:endParaRPr lang="cs-CZ" sz="2400" i="1" dirty="0" smtClean="0">
              <a:solidFill>
                <a:schemeClr val="bg1"/>
              </a:solidFill>
            </a:endParaRPr>
          </a:p>
          <a:p>
            <a:r>
              <a:rPr lang="cs-CZ" sz="2400" i="1" dirty="0" smtClean="0">
                <a:solidFill>
                  <a:schemeClr val="bg1"/>
                </a:solidFill>
              </a:rPr>
              <a:t>     </a:t>
            </a:r>
            <a:r>
              <a:rPr lang="cs-CZ" sz="2400" i="1" dirty="0" smtClean="0">
                <a:solidFill>
                  <a:schemeClr val="bg1"/>
                </a:solidFill>
              </a:rPr>
              <a:t>a </a:t>
            </a:r>
            <a:r>
              <a:rPr lang="cs-CZ" sz="2400" i="1" dirty="0" smtClean="0">
                <a:solidFill>
                  <a:schemeClr val="bg1"/>
                </a:solidFill>
              </a:rPr>
              <a:t>šansonů přispěly k jeho výborné literární a divadelní úrovni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počátkem 1. SV zkrachovala otcova firma</a:t>
            </a:r>
          </a:p>
          <a:p>
            <a:pPr>
              <a:buFont typeface="Wingdings" pitchFamily="2" charset="2"/>
              <a:buChar char="Ø"/>
            </a:pPr>
            <a:endParaRPr lang="cs-CZ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i="1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196752"/>
            <a:ext cx="820891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oženil se s nadanou sochařkou Táňou </a:t>
            </a:r>
            <a:r>
              <a:rPr lang="cs-CZ" sz="2400" i="1" dirty="0" err="1" smtClean="0">
                <a:solidFill>
                  <a:schemeClr val="bg1"/>
                </a:solidFill>
              </a:rPr>
              <a:t>Krykovou</a:t>
            </a:r>
            <a:endParaRPr lang="cs-CZ" sz="2400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stal se ředitelem kabaretu Rokoko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psal do novin, časopisů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jako redaktor posléze psal fejetony, soudničky, působil jako </a:t>
            </a:r>
          </a:p>
          <a:p>
            <a:r>
              <a:rPr lang="cs-CZ" sz="2400" i="1" dirty="0">
                <a:solidFill>
                  <a:schemeClr val="bg1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   kulturní zpravodaj, divadelní kritik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setkal se s Karlem Poláčkem, bratry Čapkovými, Rudolfem </a:t>
            </a:r>
          </a:p>
          <a:p>
            <a:r>
              <a:rPr lang="cs-CZ" sz="2400" i="1" dirty="0">
                <a:solidFill>
                  <a:schemeClr val="bg1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   </a:t>
            </a:r>
            <a:r>
              <a:rPr lang="cs-CZ" sz="2400" i="1" dirty="0" err="1" smtClean="0">
                <a:solidFill>
                  <a:schemeClr val="bg1"/>
                </a:solidFill>
              </a:rPr>
              <a:t>Těsnohlídkem</a:t>
            </a:r>
            <a:r>
              <a:rPr lang="cs-CZ" sz="2400" i="1" dirty="0" smtClean="0">
                <a:solidFill>
                  <a:schemeClr val="bg1"/>
                </a:solidFill>
              </a:rPr>
              <a:t>, Ondřejem </a:t>
            </a:r>
            <a:r>
              <a:rPr lang="cs-CZ" sz="2400" i="1" dirty="0" err="1" smtClean="0">
                <a:solidFill>
                  <a:schemeClr val="bg1"/>
                </a:solidFill>
              </a:rPr>
              <a:t>Sekorou</a:t>
            </a:r>
            <a:r>
              <a:rPr lang="cs-CZ" sz="2400" i="1" dirty="0" smtClean="0">
                <a:solidFill>
                  <a:schemeClr val="bg1"/>
                </a:solidFill>
              </a:rPr>
              <a:t>…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díky intenzivní lásce k cirkusu napsal cirkusovou kroniku</a:t>
            </a:r>
          </a:p>
          <a:p>
            <a:pPr>
              <a:buFont typeface="Wingdings" pitchFamily="2" charset="2"/>
              <a:buChar char="Ø"/>
            </a:pPr>
            <a:r>
              <a:rPr lang="cs-CZ" sz="2400" i="1" dirty="0" smtClean="0">
                <a:solidFill>
                  <a:schemeClr val="bg1"/>
                </a:solidFill>
              </a:rPr>
              <a:t> na sklonku 2. SV zemřela jeho žena a zanedlouho na to umírá 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     i on na srdeční mrtvici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49936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erlin Sans FB Demi" pitchFamily="34" charset="0"/>
              </a:rPr>
              <a:t>„</a:t>
            </a:r>
            <a:r>
              <a:rPr lang="cs-CZ" sz="3200" b="1" dirty="0" err="1" smtClean="0">
                <a:latin typeface="Berlin Sans FB Demi" pitchFamily="34" charset="0"/>
              </a:rPr>
              <a:t>Klapzubova</a:t>
            </a:r>
            <a:r>
              <a:rPr lang="cs-CZ" sz="3200" b="1" dirty="0" smtClean="0">
                <a:latin typeface="Berlin Sans FB Demi" pitchFamily="34" charset="0"/>
              </a:rPr>
              <a:t> jedenáctka“ </a:t>
            </a:r>
            <a:endParaRPr lang="cs-CZ" sz="3200" dirty="0">
              <a:latin typeface="Berlin Sans FB Dem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204864"/>
            <a:ext cx="4554623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</a:rPr>
              <a:t>„</a:t>
            </a:r>
            <a:r>
              <a:rPr lang="cs-CZ" sz="2000" b="1" dirty="0" err="1" smtClean="0">
                <a:solidFill>
                  <a:schemeClr val="bg1"/>
                </a:solidFill>
                <a:latin typeface="Lucida Calligraphy" pitchFamily="66" charset="0"/>
              </a:rPr>
              <a:t>Klapzubova</a:t>
            </a: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</a:rPr>
              <a:t> jedenáctka“</a:t>
            </a: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je kniha od </a:t>
            </a:r>
            <a:r>
              <a:rPr lang="cs-CZ" sz="1600" dirty="0" smtClean="0">
                <a:solidFill>
                  <a:schemeClr val="bg1"/>
                </a:solidFill>
                <a:hlinkClick r:id="rId2" action="ppaction://hlinkfile" tooltip="Eduard Bass"/>
              </a:rPr>
              <a:t>Eduarda Basse</a:t>
            </a:r>
            <a:r>
              <a:rPr lang="cs-CZ" sz="1600" dirty="0" smtClean="0">
                <a:solidFill>
                  <a:schemeClr val="bg1"/>
                </a:solidFill>
              </a:rPr>
              <a:t>. Hlavní postavy jsou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členové </a:t>
            </a:r>
            <a:r>
              <a:rPr lang="cs-CZ" sz="1600" b="1" dirty="0" smtClean="0">
                <a:solidFill>
                  <a:schemeClr val="bg1"/>
                </a:solidFill>
              </a:rPr>
              <a:t>rodiny </a:t>
            </a:r>
            <a:r>
              <a:rPr lang="cs-CZ" sz="1600" b="1" dirty="0" err="1" smtClean="0">
                <a:solidFill>
                  <a:schemeClr val="bg1"/>
                </a:solidFill>
              </a:rPr>
              <a:t>Klapzubovic</a:t>
            </a:r>
            <a:r>
              <a:rPr lang="cs-CZ" sz="1600" dirty="0" smtClean="0">
                <a:solidFill>
                  <a:schemeClr val="bg1"/>
                </a:solidFill>
              </a:rPr>
              <a:t> z </a:t>
            </a:r>
            <a:r>
              <a:rPr lang="cs-CZ" sz="1600" b="1" dirty="0" smtClean="0">
                <a:solidFill>
                  <a:schemeClr val="bg1"/>
                </a:solidFill>
              </a:rPr>
              <a:t>Dolních Bukviček u </a:t>
            </a:r>
          </a:p>
          <a:p>
            <a:r>
              <a:rPr lang="cs-CZ" sz="1600" b="1" dirty="0">
                <a:solidFill>
                  <a:schemeClr val="bg1"/>
                </a:solidFill>
              </a:rPr>
              <a:t> </a:t>
            </a:r>
            <a:r>
              <a:rPr lang="cs-CZ" sz="1600" b="1" dirty="0" smtClean="0">
                <a:solidFill>
                  <a:schemeClr val="bg1"/>
                </a:solidFill>
              </a:rPr>
              <a:t>    Kouřimě</a:t>
            </a:r>
            <a:r>
              <a:rPr lang="cs-CZ" sz="1600" dirty="0" smtClean="0">
                <a:solidFill>
                  <a:schemeClr val="bg1"/>
                </a:solidFill>
              </a:rPr>
              <a:t>: máma </a:t>
            </a:r>
            <a:r>
              <a:rPr lang="cs-CZ" sz="1600" dirty="0" err="1" smtClean="0">
                <a:solidFill>
                  <a:schemeClr val="bg1"/>
                </a:solidFill>
              </a:rPr>
              <a:t>Klapzubová</a:t>
            </a:r>
            <a:r>
              <a:rPr lang="cs-CZ" sz="1600" dirty="0" smtClean="0">
                <a:solidFill>
                  <a:schemeClr val="bg1"/>
                </a:solidFill>
              </a:rPr>
              <a:t> (zvaná </a:t>
            </a:r>
            <a:r>
              <a:rPr lang="cs-CZ" sz="1600" dirty="0" err="1" smtClean="0">
                <a:solidFill>
                  <a:schemeClr val="bg1"/>
                </a:solidFill>
              </a:rPr>
              <a:t>Klapzubka</a:t>
            </a:r>
            <a:r>
              <a:rPr lang="cs-CZ" sz="1600" dirty="0" smtClean="0">
                <a:solidFill>
                  <a:schemeClr val="bg1"/>
                </a:solidFill>
              </a:rPr>
              <a:t>),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táta </a:t>
            </a:r>
            <a:r>
              <a:rPr lang="cs-CZ" sz="1600" dirty="0" err="1" smtClean="0">
                <a:solidFill>
                  <a:schemeClr val="bg1"/>
                </a:solidFill>
              </a:rPr>
              <a:t>Klapzuba</a:t>
            </a:r>
            <a:r>
              <a:rPr lang="cs-CZ" sz="1600" dirty="0" smtClean="0">
                <a:solidFill>
                  <a:schemeClr val="bg1"/>
                </a:solidFill>
              </a:rPr>
              <a:t>, který dobře zná své syny, odvrací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od nich překážky a nečestné praktiky, dále jejich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jedenáct synů: </a:t>
            </a:r>
            <a:r>
              <a:rPr lang="cs-CZ" sz="1600" i="1" dirty="0" smtClean="0">
                <a:solidFill>
                  <a:schemeClr val="bg1"/>
                </a:solidFill>
              </a:rPr>
              <a:t>Honza</a:t>
            </a:r>
            <a:r>
              <a:rPr lang="cs-CZ" sz="1600" dirty="0" smtClean="0">
                <a:solidFill>
                  <a:schemeClr val="bg1"/>
                </a:solidFill>
              </a:rPr>
              <a:t> (brankář, kapitán), </a:t>
            </a:r>
            <a:r>
              <a:rPr lang="cs-CZ" sz="1600" i="1" dirty="0" smtClean="0">
                <a:solidFill>
                  <a:schemeClr val="bg1"/>
                </a:solidFill>
              </a:rPr>
              <a:t>Josífek</a:t>
            </a:r>
            <a:r>
              <a:rPr lang="cs-CZ" sz="1600" dirty="0" smtClean="0">
                <a:solidFill>
                  <a:schemeClr val="bg1"/>
                </a:solidFill>
              </a:rPr>
              <a:t> a </a:t>
            </a:r>
          </a:p>
          <a:p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smtClean="0">
                <a:solidFill>
                  <a:schemeClr val="bg1"/>
                </a:solidFill>
              </a:rPr>
              <a:t>    Tonda</a:t>
            </a:r>
            <a:r>
              <a:rPr lang="cs-CZ" sz="1600" dirty="0" smtClean="0">
                <a:solidFill>
                  <a:schemeClr val="bg1"/>
                </a:solidFill>
              </a:rPr>
              <a:t> (spojka), </a:t>
            </a:r>
            <a:r>
              <a:rPr lang="cs-CZ" sz="1600" i="1" dirty="0" smtClean="0">
                <a:solidFill>
                  <a:schemeClr val="bg1"/>
                </a:solidFill>
              </a:rPr>
              <a:t>Karlík</a:t>
            </a:r>
            <a:r>
              <a:rPr lang="cs-CZ" sz="1600" dirty="0" smtClean="0">
                <a:solidFill>
                  <a:schemeClr val="bg1"/>
                </a:solidFill>
              </a:rPr>
              <a:t> (střed zálohy), </a:t>
            </a:r>
            <a:r>
              <a:rPr lang="cs-CZ" sz="1600" i="1" dirty="0" err="1" smtClean="0">
                <a:solidFill>
                  <a:schemeClr val="bg1"/>
                </a:solidFill>
              </a:rPr>
              <a:t>Frantík</a:t>
            </a:r>
            <a:r>
              <a:rPr lang="cs-CZ" sz="1600" dirty="0" smtClean="0">
                <a:solidFill>
                  <a:schemeClr val="bg1"/>
                </a:solidFill>
              </a:rPr>
              <a:t> a </a:t>
            </a:r>
            <a:r>
              <a:rPr lang="cs-CZ" sz="1600" i="1" dirty="0" smtClean="0">
                <a:solidFill>
                  <a:schemeClr val="bg1"/>
                </a:solidFill>
              </a:rPr>
              <a:t>Jura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(křídla), </a:t>
            </a:r>
            <a:r>
              <a:rPr lang="cs-CZ" sz="1600" i="1" dirty="0" smtClean="0">
                <a:solidFill>
                  <a:schemeClr val="bg1"/>
                </a:solidFill>
              </a:rPr>
              <a:t>Slávek</a:t>
            </a:r>
            <a:r>
              <a:rPr lang="cs-CZ" sz="1600" dirty="0" smtClean="0">
                <a:solidFill>
                  <a:schemeClr val="bg1"/>
                </a:solidFill>
              </a:rPr>
              <a:t> (obrana</a:t>
            </a:r>
            <a:r>
              <a:rPr lang="cs-CZ" sz="1600" dirty="0" smtClean="0">
                <a:solidFill>
                  <a:schemeClr val="bg1"/>
                </a:solidFill>
              </a:rPr>
              <a:t>),... tvořící </a:t>
            </a:r>
            <a:r>
              <a:rPr lang="cs-CZ" sz="1600" dirty="0" smtClean="0">
                <a:solidFill>
                  <a:schemeClr val="bg1"/>
                </a:solidFill>
              </a:rPr>
              <a:t>statečný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fotbalový tým </a:t>
            </a:r>
            <a:r>
              <a:rPr lang="cs-CZ" sz="1600" b="1" dirty="0" smtClean="0">
                <a:solidFill>
                  <a:schemeClr val="bg1"/>
                </a:solidFill>
              </a:rPr>
              <a:t>S. K. </a:t>
            </a:r>
          </a:p>
          <a:p>
            <a:endParaRPr lang="cs-CZ" sz="1600" b="1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b="1" dirty="0" smtClean="0">
                <a:solidFill>
                  <a:schemeClr val="bg1"/>
                </a:solidFill>
              </a:rPr>
              <a:t>KLAPZUBOVA JEDENÁCTKA</a:t>
            </a:r>
            <a:r>
              <a:rPr lang="cs-CZ" sz="1600" dirty="0" smtClean="0">
                <a:solidFill>
                  <a:schemeClr val="bg1"/>
                </a:solidFill>
              </a:rPr>
              <a:t>, kteří drželi vždy při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sobě a navzájem se nezradili, a které nikdy   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nezmohla pýcha, i když byli slavní po celém světě.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501008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Jazyk je spisovný, částečně zastaralý, občas je užit slang. Kniha je psána v </a:t>
            </a:r>
            <a:r>
              <a:rPr lang="cs-CZ" dirty="0" err="1" smtClean="0">
                <a:solidFill>
                  <a:schemeClr val="bg1"/>
                </a:solidFill>
              </a:rPr>
              <a:t>er</a:t>
            </a:r>
            <a:r>
              <a:rPr lang="cs-CZ" dirty="0" smtClean="0">
                <a:solidFill>
                  <a:schemeClr val="bg1"/>
                </a:solidFill>
              </a:rPr>
              <a:t>-formě.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616530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/>
                </a:solidFill>
              </a:rPr>
              <a:t>http://cs.wikipedia.org/wiki/Klapzubova_jeden%C3%A1ctka_(kniha)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17410" name="Picture 2" descr="http://elidor.cz/literatura/autori/Bass_Eduard/dilo/Klapzub11/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620688"/>
            <a:ext cx="2480414" cy="173990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24128" y="242088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/>
                </a:solidFill>
              </a:rPr>
              <a:t>http://elidor.cz/literatura/autori/Bass_Eduard/dilo/Klapzub11/klapzubova_11.htm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17412" name="Picture 4" descr="http://www.kbxmedia.cz/data/fotky/173x102x1/519f2d1a0631763d4cf05919985ac3daf3661382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725144"/>
            <a:ext cx="2198360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6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59833" y="1124744"/>
            <a:ext cx="38164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Tato románová kronika je dokonalou znalostí cirkusového prostředí, je ale také oslavou českého člověka, jeho píle, tvůrčích schopností a podnikavosti ve světě, čímž v podstatě Bass vyjadřuje důvěru v budoucnost národa, protože dílo vzniklo za okupace v roce 1941.</a:t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O Bassově talentu svědčí nejen znalost </a:t>
            </a:r>
            <a:r>
              <a:rPr lang="cs-CZ" sz="1600" dirty="0" smtClean="0">
                <a:solidFill>
                  <a:schemeClr val="bg1"/>
                </a:solidFill>
              </a:rPr>
              <a:t>cirkusu, </a:t>
            </a:r>
            <a:r>
              <a:rPr lang="cs-CZ" sz="1600" dirty="0" smtClean="0">
                <a:solidFill>
                  <a:schemeClr val="bg1"/>
                </a:solidFill>
              </a:rPr>
              <a:t>ale i charakterizační umění a bohatství jazyka. Román obsahuje přes 8000 různých slov s mnoha výrazy cirkusového slangu. 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0466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„Cirkus </a:t>
            </a:r>
            <a:r>
              <a:rPr lang="cs-CZ" sz="3600" dirty="0" err="1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Humberto</a:t>
            </a:r>
            <a:r>
              <a:rPr lang="cs-CZ" sz="36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“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3789040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cesky</a:t>
            </a:r>
            <a:r>
              <a:rPr lang="cs-CZ" sz="800" dirty="0" smtClean="0">
                <a:solidFill>
                  <a:schemeClr val="bg1"/>
                </a:solidFill>
              </a:rPr>
              <a:t>-jazyk.</a:t>
            </a:r>
            <a:r>
              <a:rPr lang="cs-CZ" sz="800" dirty="0" err="1" smtClean="0">
                <a:solidFill>
                  <a:schemeClr val="bg1"/>
                </a:solidFill>
              </a:rPr>
              <a:t>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ctenarsky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denik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eduard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bass</a:t>
            </a:r>
            <a:r>
              <a:rPr lang="cs-CZ" sz="800" dirty="0" smtClean="0">
                <a:solidFill>
                  <a:schemeClr val="bg1"/>
                </a:solidFill>
              </a:rPr>
              <a:t>/cirkus-</a:t>
            </a:r>
            <a:r>
              <a:rPr lang="cs-CZ" sz="800" dirty="0" err="1" smtClean="0">
                <a:solidFill>
                  <a:schemeClr val="bg1"/>
                </a:solidFill>
              </a:rPr>
              <a:t>humberto.html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1506" name="Picture 2" descr="http://img8.ceskatelevize.cz/program/porady/898863/foto09/288310910150010_cyklus_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149080"/>
            <a:ext cx="2492692" cy="207382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331640" y="6309320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ceskatelevize.cz</a:t>
            </a:r>
            <a:r>
              <a:rPr lang="cs-CZ" sz="800" dirty="0" smtClean="0">
                <a:solidFill>
                  <a:schemeClr val="bg1"/>
                </a:solidFill>
              </a:rPr>
              <a:t>/porady/898863-cirkus-</a:t>
            </a:r>
            <a:r>
              <a:rPr lang="cs-CZ" sz="800" dirty="0" err="1" smtClean="0">
                <a:solidFill>
                  <a:schemeClr val="bg1"/>
                </a:solidFill>
              </a:rPr>
              <a:t>humberto</a:t>
            </a:r>
            <a:r>
              <a:rPr lang="cs-CZ" sz="800" dirty="0" smtClean="0">
                <a:solidFill>
                  <a:schemeClr val="bg1"/>
                </a:solidFill>
              </a:rPr>
              <a:t>/288310910150010-</a:t>
            </a:r>
            <a:r>
              <a:rPr lang="cs-CZ" sz="800" dirty="0" err="1" smtClean="0">
                <a:solidFill>
                  <a:schemeClr val="bg1"/>
                </a:solidFill>
              </a:rPr>
              <a:t>variete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1508" name="Picture 4" descr="http://img7.ceskatelevize.cz/program/porady/898863/foto09/288310910150006_cyklus_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60648"/>
            <a:ext cx="2158963" cy="147260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948264" y="198884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ceskatelevize.cz</a:t>
            </a:r>
            <a:r>
              <a:rPr lang="cs-CZ" sz="800" dirty="0" smtClean="0">
                <a:solidFill>
                  <a:schemeClr val="bg1"/>
                </a:solidFill>
              </a:rPr>
              <a:t>/porady/898863-cirkus-</a:t>
            </a:r>
            <a:r>
              <a:rPr lang="cs-CZ" sz="800" dirty="0" err="1" smtClean="0">
                <a:solidFill>
                  <a:schemeClr val="bg1"/>
                </a:solidFill>
              </a:rPr>
              <a:t>humberto</a:t>
            </a:r>
            <a:r>
              <a:rPr lang="cs-CZ" sz="800" dirty="0" smtClean="0">
                <a:solidFill>
                  <a:schemeClr val="bg1"/>
                </a:solidFill>
              </a:rPr>
              <a:t>/288310910150006-natrvalo/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1510" name="Picture 6" descr="http://img7.ceskatelevize.cz/program/porady/898863/foto09/288310910150010_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437112"/>
            <a:ext cx="2819468" cy="186084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452320" y="494116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ceskatelevize.cz</a:t>
            </a:r>
            <a:r>
              <a:rPr lang="cs-CZ" sz="800" dirty="0" smtClean="0">
                <a:solidFill>
                  <a:schemeClr val="bg1"/>
                </a:solidFill>
              </a:rPr>
              <a:t>/porady/898863-cirkus-</a:t>
            </a:r>
            <a:r>
              <a:rPr lang="cs-CZ" sz="800" dirty="0" err="1" smtClean="0">
                <a:solidFill>
                  <a:schemeClr val="bg1"/>
                </a:solidFill>
              </a:rPr>
              <a:t>humberto</a:t>
            </a:r>
            <a:r>
              <a:rPr lang="cs-CZ" sz="800" dirty="0" smtClean="0">
                <a:solidFill>
                  <a:schemeClr val="bg1"/>
                </a:solidFill>
              </a:rPr>
              <a:t>/288310910150010-</a:t>
            </a:r>
            <a:r>
              <a:rPr lang="cs-CZ" sz="800" dirty="0" err="1" smtClean="0">
                <a:solidFill>
                  <a:schemeClr val="bg1"/>
                </a:solidFill>
              </a:rPr>
              <a:t>variete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1512" name="Picture 8" descr="http://cdn.cztorrent.net/image/original/O6ggK8ZKa2Xp5DTj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827584" y="1052736"/>
            <a:ext cx="1562573" cy="223224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83568" y="3429000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http://tracker.cztorrent.net/torrent/cirkus-humberto-1988-dvd-1-13/135851/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10" grpId="0"/>
      <p:bldP spid="12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„Lidé z maringotek“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340768"/>
            <a:ext cx="554461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Lidé z maringotek jsou povídkovým souborem zasazeným do jednoho z nejoblíbenějších Bassových prostředí - do cirkusové manéže, jak už ostatně sám název napovídá. Paradoxní je, že ač Bass velice rád psal o lidech spjatých s cirkusem či kabaretem, sám neměl s kočovným životem žádné zkušenosti. Všechny povídky si tedy buď vymyslel nebo dovedl k dokonalosti příběhy již dříve někde zpracované.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4077072"/>
            <a:ext cx="354776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cesky</a:t>
            </a:r>
            <a:r>
              <a:rPr lang="cs-CZ" sz="800" dirty="0" smtClean="0">
                <a:solidFill>
                  <a:schemeClr val="bg1"/>
                </a:solidFill>
              </a:rPr>
              <a:t>-jazyk.</a:t>
            </a:r>
            <a:r>
              <a:rPr lang="cs-CZ" sz="800" dirty="0" err="1" smtClean="0">
                <a:solidFill>
                  <a:schemeClr val="bg1"/>
                </a:solidFill>
              </a:rPr>
              <a:t>cz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ctenarsky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denik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eduard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bass</a:t>
            </a:r>
            <a:r>
              <a:rPr lang="cs-CZ" sz="800" dirty="0" smtClean="0">
                <a:solidFill>
                  <a:schemeClr val="bg1"/>
                </a:solidFill>
              </a:rPr>
              <a:t>/lide-z-maringotek.</a:t>
            </a:r>
            <a:r>
              <a:rPr lang="cs-CZ" sz="800" dirty="0" err="1" smtClean="0">
                <a:solidFill>
                  <a:schemeClr val="bg1"/>
                </a:solidFill>
              </a:rPr>
              <a:t>html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2532" name="Picture 4" descr="http://www.databazeknih.cz/images/19_/194/lide-z-maringotek-899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08720"/>
            <a:ext cx="1335248" cy="20162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3284984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databazeknih.cz</a:t>
            </a:r>
            <a:r>
              <a:rPr lang="cs-CZ" sz="800" dirty="0" smtClean="0">
                <a:solidFill>
                  <a:schemeClr val="bg1"/>
                </a:solidFill>
              </a:rPr>
              <a:t>/knihy/lide-z-maringotek-89953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2534" name="Picture 6" descr="http://www.iantikvariat.cz/novenahledy/nahledy/1181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149080"/>
            <a:ext cx="1152128" cy="171010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63888" y="58772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http://foow.org/cz/de/2807/eduard+bass+lid%C3%A9+z+maringotek.php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2536" name="Picture 8" descr="http://www.ptakoviny-eshop.cz/fotky/maxi/pansky-kostym-klaun-barevny-s-motylkem_3568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005064"/>
            <a:ext cx="2016224" cy="237626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79512" y="4941168"/>
            <a:ext cx="899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ptakoviny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eshop.cz</a:t>
            </a:r>
            <a:r>
              <a:rPr lang="cs-CZ" sz="800" dirty="0" smtClean="0">
                <a:solidFill>
                  <a:schemeClr val="bg1"/>
                </a:solidFill>
              </a:rPr>
              <a:t>/pansky-</a:t>
            </a:r>
            <a:r>
              <a:rPr lang="cs-CZ" sz="800" dirty="0" err="1" smtClean="0">
                <a:solidFill>
                  <a:schemeClr val="bg1"/>
                </a:solidFill>
              </a:rPr>
              <a:t>kostym</a:t>
            </a:r>
            <a:r>
              <a:rPr lang="cs-CZ" sz="800" dirty="0" smtClean="0">
                <a:solidFill>
                  <a:schemeClr val="bg1"/>
                </a:solidFill>
              </a:rPr>
              <a:t>-klaun-barevny-s-</a:t>
            </a:r>
            <a:r>
              <a:rPr lang="cs-CZ" sz="800" dirty="0" err="1" smtClean="0">
                <a:solidFill>
                  <a:schemeClr val="bg1"/>
                </a:solidFill>
              </a:rPr>
              <a:t>motylkem</a:t>
            </a:r>
            <a:r>
              <a:rPr lang="cs-CZ" sz="800" dirty="0" smtClean="0">
                <a:solidFill>
                  <a:schemeClr val="bg1"/>
                </a:solidFill>
              </a:rPr>
              <a:t>-x13568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2538" name="Picture 10" descr="http://www.detskeomalovanky.cz/wp-content/klaun_hlava2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4365104"/>
            <a:ext cx="2520280" cy="223224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92080" y="49411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detskeomalovanky.cz</a:t>
            </a:r>
            <a:r>
              <a:rPr lang="cs-CZ" sz="800" dirty="0" smtClean="0">
                <a:solidFill>
                  <a:schemeClr val="bg1"/>
                </a:solidFill>
              </a:rPr>
              <a:t>/157/hlava-klauna-2/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0" grpId="0"/>
      <p:bldP spid="1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BASSOVY  CITÁTY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20891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Franklin Gothic Heavy" pitchFamily="34" charset="0"/>
              </a:rPr>
              <a:t>„</a:t>
            </a:r>
            <a:r>
              <a:rPr lang="cs-CZ" sz="2800" dirty="0" smtClean="0">
                <a:solidFill>
                  <a:schemeClr val="bg1"/>
                </a:solidFill>
                <a:latin typeface="Franklin Gothic Heavy" pitchFamily="34" charset="0"/>
              </a:rPr>
              <a:t>Ať </a:t>
            </a:r>
            <a:r>
              <a:rPr lang="cs-CZ" sz="2800" dirty="0">
                <a:solidFill>
                  <a:schemeClr val="bg1"/>
                </a:solidFill>
                <a:latin typeface="Franklin Gothic Heavy" pitchFamily="34" charset="0"/>
              </a:rPr>
              <a:t>už říkají cokoli, ve skutečnosti mají žáci i učitelé školu rádi: jsou tam přestávky</a:t>
            </a:r>
            <a:r>
              <a:rPr lang="cs-CZ" sz="2800" dirty="0" smtClean="0">
                <a:solidFill>
                  <a:schemeClr val="bg1"/>
                </a:solidFill>
                <a:latin typeface="Franklin Gothic Heavy" pitchFamily="34" charset="0"/>
              </a:rPr>
              <a:t>.“ </a:t>
            </a:r>
            <a:endParaRPr lang="cs-CZ" sz="2800" dirty="0">
              <a:solidFill>
                <a:schemeClr val="bg1"/>
              </a:solidFill>
              <a:latin typeface="Franklin Gothic Heavy" pitchFamily="34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789040"/>
            <a:ext cx="76328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„Nejlepší </a:t>
            </a:r>
            <a:r>
              <a:rPr lang="cs-CZ" sz="2400" b="1" i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obchod, jejž může mladý člověk </a:t>
            </a:r>
            <a:r>
              <a:rPr lang="cs-CZ" sz="2400" b="1" i="1" dirty="0" err="1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provésti</a:t>
            </a:r>
            <a:r>
              <a:rPr lang="cs-CZ" sz="2400" b="1" i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endParaRPr lang="cs-CZ" sz="2400" b="1" i="1" dirty="0" smtClean="0">
              <a:solidFill>
                <a:schemeClr val="bg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jest </a:t>
            </a:r>
            <a:r>
              <a:rPr lang="cs-CZ" sz="2400" b="1" i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dobře se oženit</a:t>
            </a:r>
            <a:r>
              <a:rPr lang="cs-CZ" sz="2400" b="1" i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.“ </a:t>
            </a:r>
            <a:endParaRPr lang="cs-CZ" sz="2400" b="1" dirty="0">
              <a:solidFill>
                <a:schemeClr val="bg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924944"/>
            <a:ext cx="834786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  <a:latin typeface="Copperplate Gothic Bold" pitchFamily="34" charset="0"/>
              </a:rPr>
              <a:t>„Srdce </a:t>
            </a:r>
            <a:r>
              <a:rPr lang="cs-CZ" sz="2400" i="1" dirty="0">
                <a:solidFill>
                  <a:schemeClr val="bg1"/>
                </a:solidFill>
                <a:latin typeface="Copperplate Gothic Bold" pitchFamily="34" charset="0"/>
              </a:rPr>
              <a:t>praská velikášstvím, nikoliv velikostí</a:t>
            </a:r>
            <a:r>
              <a:rPr lang="cs-CZ" sz="2400" i="1" dirty="0" smtClean="0">
                <a:solidFill>
                  <a:schemeClr val="bg1"/>
                </a:solidFill>
                <a:latin typeface="Copperplate Gothic Bold" pitchFamily="34" charset="0"/>
              </a:rPr>
              <a:t>.“ </a:t>
            </a:r>
            <a:endParaRPr lang="cs-CZ" sz="2400" dirty="0">
              <a:solidFill>
                <a:schemeClr val="bg1"/>
              </a:solidFill>
              <a:latin typeface="Copperplate Gothic Bold" pitchFamily="34" charset="0"/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301208"/>
            <a:ext cx="803457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Dotum" pitchFamily="34" charset="-127"/>
                <a:ea typeface="Dotum" pitchFamily="34" charset="-127"/>
              </a:rPr>
              <a:t>„Nešťastná </a:t>
            </a:r>
            <a:r>
              <a:rPr lang="cs-CZ" sz="2000" b="1" dirty="0">
                <a:solidFill>
                  <a:schemeClr val="bg1"/>
                </a:solidFill>
                <a:latin typeface="Dotum" pitchFamily="34" charset="-127"/>
                <a:ea typeface="Dotum" pitchFamily="34" charset="-127"/>
              </a:rPr>
              <a:t>láska není to nejhorší. To pravé neštěstí je </a:t>
            </a:r>
            <a:r>
              <a:rPr lang="cs-CZ" sz="2000" b="1" dirty="0" smtClean="0">
                <a:solidFill>
                  <a:schemeClr val="bg1"/>
                </a:solidFill>
                <a:latin typeface="Dotum" pitchFamily="34" charset="-127"/>
                <a:ea typeface="Dotum" pitchFamily="34" charset="-127"/>
              </a:rPr>
              <a:t>nemilovat“.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6093296"/>
            <a:ext cx="2105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http://ld.johanesville.net/bass/citaty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76328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1"/>
                </a:solidFill>
              </a:rPr>
              <a:t>viz v průběhu prezentace</a:t>
            </a:r>
          </a:p>
          <a:p>
            <a:endParaRPr lang="cs-CZ" sz="3600" b="1" dirty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556792"/>
            <a:ext cx="74888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20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KONEC</a:t>
            </a:r>
            <a:endParaRPr lang="cs-CZ" sz="20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600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                                                         Projekt: Moderní výuka   Registrační číslo: CZ.1.07/1.4.00/21.3192   Číslo DUM: VY_32 _INOVACE_ 11.1.05     Jméno autora: Mgr. Romana Krulišová   Datum, období, kdy byl vytvořen:  2. srpna 2012   Název práce:  Eduard Bass   Předmět, pro který je VM určen:  Český jazyk – literární výchova   Ročník, pro který je VM určen:  9. ročník   Časová dotace:  45 min   Vzdělávací oblast, tematický okruh, téma:  Literární výchova, portréty autorů, Eduard Bass   Metodický list, anotace - výstižný popis způsobu použití VM ve výuce: Prostřednictvím prezentace si žáci zopakují a upevní znalosti a informace, které získali o autorovi v průběhu literární výchovy na 2. stupni ZŠ    Pomůcky:  datový projektor, plátno, počítač, psací potřeby            </vt:lpstr>
      <vt:lpstr> EDUARD </vt:lpstr>
      <vt:lpstr>EDUARD  BASS</vt:lpstr>
      <vt:lpstr> KDO TO BYL? </vt:lpstr>
      <vt:lpstr>ŽIVOT</vt:lpstr>
      <vt:lpstr>Snímek 6</vt:lpstr>
      <vt:lpstr>DÍLO</vt:lpstr>
      <vt:lpstr>Snímek 8</vt:lpstr>
      <vt:lpstr>„Lidé z maringotek“</vt:lpstr>
      <vt:lpstr>BASSOVY  CITÁTY</vt:lpstr>
      <vt:lpstr>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EDUARD</dc:title>
  <dc:creator>Acer</dc:creator>
  <cp:lastModifiedBy>Acer</cp:lastModifiedBy>
  <cp:revision>38</cp:revision>
  <dcterms:created xsi:type="dcterms:W3CDTF">2012-08-07T17:58:10Z</dcterms:created>
  <dcterms:modified xsi:type="dcterms:W3CDTF">2013-10-05T06:22:56Z</dcterms:modified>
</cp:coreProperties>
</file>