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9F0999-B78A-4FAD-8736-ECCAB868D734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2844CA6E-566B-44A3-9387-D876B4F3FB0E}">
      <dgm:prSet phldrT="[Text]"/>
      <dgm:spPr/>
      <dgm:t>
        <a:bodyPr/>
        <a:lstStyle/>
        <a:p>
          <a:r>
            <a:rPr lang="cs-CZ" dirty="0" smtClean="0">
              <a:latin typeface="Times New Roman" pitchFamily="18" charset="0"/>
              <a:cs typeface="Times New Roman" pitchFamily="18" charset="0"/>
            </a:rPr>
            <a:t>s = v . t</a:t>
          </a:r>
          <a:endParaRPr lang="cs-CZ" dirty="0">
            <a:latin typeface="Times New Roman" pitchFamily="18" charset="0"/>
            <a:cs typeface="Times New Roman" pitchFamily="18" charset="0"/>
          </a:endParaRPr>
        </a:p>
      </dgm:t>
    </dgm:pt>
    <dgm:pt modelId="{2C902E64-922C-435D-973D-BE49DADD08B8}" type="parTrans" cxnId="{361C2FE4-29DA-48AE-9D17-F7D55930D1FA}">
      <dgm:prSet/>
      <dgm:spPr/>
      <dgm:t>
        <a:bodyPr/>
        <a:lstStyle/>
        <a:p>
          <a:endParaRPr lang="cs-CZ"/>
        </a:p>
      </dgm:t>
    </dgm:pt>
    <dgm:pt modelId="{6825A692-3E40-47EC-BBCE-D016590D9FDB}" type="sibTrans" cxnId="{361C2FE4-29DA-48AE-9D17-F7D55930D1FA}">
      <dgm:prSet/>
      <dgm:spPr/>
      <dgm:t>
        <a:bodyPr/>
        <a:lstStyle/>
        <a:p>
          <a:endParaRPr lang="cs-CZ"/>
        </a:p>
      </dgm:t>
    </dgm:pt>
    <dgm:pt modelId="{78295B2F-CA5E-47CE-835B-DFB1449F5F43}">
      <dgm:prSet phldrT="[Text]"/>
      <dgm:spPr/>
      <dgm:t>
        <a:bodyPr/>
        <a:lstStyle/>
        <a:p>
          <a:r>
            <a:rPr lang="cs-CZ" dirty="0" smtClean="0">
              <a:latin typeface="Times New Roman" pitchFamily="18" charset="0"/>
              <a:cs typeface="Times New Roman" pitchFamily="18" charset="0"/>
            </a:rPr>
            <a:t>v = s : t</a:t>
          </a:r>
          <a:endParaRPr lang="cs-CZ" dirty="0">
            <a:latin typeface="Times New Roman" pitchFamily="18" charset="0"/>
            <a:cs typeface="Times New Roman" pitchFamily="18" charset="0"/>
          </a:endParaRPr>
        </a:p>
      </dgm:t>
    </dgm:pt>
    <dgm:pt modelId="{33329CAB-AC41-4F00-A714-AFEDFF2C4976}" type="parTrans" cxnId="{B0F3087E-4E5A-4233-AF64-28DD452A5267}">
      <dgm:prSet/>
      <dgm:spPr/>
      <dgm:t>
        <a:bodyPr/>
        <a:lstStyle/>
        <a:p>
          <a:endParaRPr lang="cs-CZ"/>
        </a:p>
      </dgm:t>
    </dgm:pt>
    <dgm:pt modelId="{9DBE7C27-6EB6-4A6D-9845-81F7AD6E1B46}" type="sibTrans" cxnId="{B0F3087E-4E5A-4233-AF64-28DD452A5267}">
      <dgm:prSet/>
      <dgm:spPr/>
      <dgm:t>
        <a:bodyPr/>
        <a:lstStyle/>
        <a:p>
          <a:endParaRPr lang="cs-CZ"/>
        </a:p>
      </dgm:t>
    </dgm:pt>
    <dgm:pt modelId="{27EE6B87-5E19-45D9-B188-87D49363F636}">
      <dgm:prSet phldrT="[Text]"/>
      <dgm:spPr/>
      <dgm:t>
        <a:bodyPr/>
        <a:lstStyle/>
        <a:p>
          <a:r>
            <a:rPr lang="cs-CZ" dirty="0" smtClean="0">
              <a:latin typeface="Times New Roman" pitchFamily="18" charset="0"/>
              <a:cs typeface="Times New Roman" pitchFamily="18" charset="0"/>
            </a:rPr>
            <a:t>t = s : v</a:t>
          </a:r>
          <a:endParaRPr lang="cs-CZ" dirty="0">
            <a:latin typeface="Times New Roman" pitchFamily="18" charset="0"/>
            <a:cs typeface="Times New Roman" pitchFamily="18" charset="0"/>
          </a:endParaRPr>
        </a:p>
      </dgm:t>
    </dgm:pt>
    <dgm:pt modelId="{58557F83-9FFC-4A15-8CC2-973F6E81A6F4}" type="parTrans" cxnId="{6EEC30FA-DCB8-4025-BC78-4DEC0E4C0BF2}">
      <dgm:prSet/>
      <dgm:spPr/>
      <dgm:t>
        <a:bodyPr/>
        <a:lstStyle/>
        <a:p>
          <a:endParaRPr lang="cs-CZ"/>
        </a:p>
      </dgm:t>
    </dgm:pt>
    <dgm:pt modelId="{F9ED456C-013B-45D3-9238-7928FE7F3254}" type="sibTrans" cxnId="{6EEC30FA-DCB8-4025-BC78-4DEC0E4C0BF2}">
      <dgm:prSet/>
      <dgm:spPr/>
      <dgm:t>
        <a:bodyPr/>
        <a:lstStyle/>
        <a:p>
          <a:endParaRPr lang="cs-CZ"/>
        </a:p>
      </dgm:t>
    </dgm:pt>
    <dgm:pt modelId="{AC20CA4D-698E-4658-A928-CA6DDDB7D4FC}" type="pres">
      <dgm:prSet presAssocID="{AB9F0999-B78A-4FAD-8736-ECCAB868D734}" presName="compositeShape" presStyleCnt="0">
        <dgm:presLayoutVars>
          <dgm:dir/>
          <dgm:resizeHandles/>
        </dgm:presLayoutVars>
      </dgm:prSet>
      <dgm:spPr/>
    </dgm:pt>
    <dgm:pt modelId="{13DF8489-3DEB-491E-A83A-FF07B7EA7690}" type="pres">
      <dgm:prSet presAssocID="{AB9F0999-B78A-4FAD-8736-ECCAB868D734}" presName="pyramid" presStyleLbl="node1" presStyleIdx="0" presStyleCnt="1" custScaleX="95343" custScaleY="97400" custLinFactNeighborX="-26489" custLinFactNeighborY="-2833"/>
      <dgm:spPr/>
    </dgm:pt>
    <dgm:pt modelId="{AEBD3575-6417-41E9-B593-D86558738D9A}" type="pres">
      <dgm:prSet presAssocID="{AB9F0999-B78A-4FAD-8736-ECCAB868D734}" presName="theList" presStyleCnt="0"/>
      <dgm:spPr/>
    </dgm:pt>
    <dgm:pt modelId="{12C316E1-6F62-414B-B3F7-D42640BB5BF1}" type="pres">
      <dgm:prSet presAssocID="{2844CA6E-566B-44A3-9387-D876B4F3FB0E}" presName="aNode" presStyleLbl="fgAcc1" presStyleIdx="0" presStyleCnt="3" custLinFactY="-2842" custLinFactNeighborX="4321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A70C38-D2BA-4D41-AE67-23727A245C43}" type="pres">
      <dgm:prSet presAssocID="{2844CA6E-566B-44A3-9387-D876B4F3FB0E}" presName="aSpace" presStyleCnt="0"/>
      <dgm:spPr/>
    </dgm:pt>
    <dgm:pt modelId="{55E0784D-E56E-43C0-8FE5-38CD9F651BC6}" type="pres">
      <dgm:prSet presAssocID="{78295B2F-CA5E-47CE-835B-DFB1449F5F43}" presName="aNode" presStyleLbl="fgAcc1" presStyleIdx="1" presStyleCnt="3" custLinFactNeighborX="45150" custLinFactNeighborY="-355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95FC6E-8E7B-4993-97AF-0468BC35B683}" type="pres">
      <dgm:prSet presAssocID="{78295B2F-CA5E-47CE-835B-DFB1449F5F43}" presName="aSpace" presStyleCnt="0"/>
      <dgm:spPr/>
    </dgm:pt>
    <dgm:pt modelId="{85DCA0FB-183D-4E92-AC54-5560BF02DA67}" type="pres">
      <dgm:prSet presAssocID="{27EE6B87-5E19-45D9-B188-87D49363F636}" presName="aNode" presStyleLbl="fgAcc1" presStyleIdx="2" presStyleCnt="3" custLinFactNeighborX="48111" custLinFactNeighborY="6669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DF63D6-2DA0-427E-B2E7-1F7FCAD8984A}" type="pres">
      <dgm:prSet presAssocID="{27EE6B87-5E19-45D9-B188-87D49363F636}" presName="aSpace" presStyleCnt="0"/>
      <dgm:spPr/>
    </dgm:pt>
  </dgm:ptLst>
  <dgm:cxnLst>
    <dgm:cxn modelId="{361C2FE4-29DA-48AE-9D17-F7D55930D1FA}" srcId="{AB9F0999-B78A-4FAD-8736-ECCAB868D734}" destId="{2844CA6E-566B-44A3-9387-D876B4F3FB0E}" srcOrd="0" destOrd="0" parTransId="{2C902E64-922C-435D-973D-BE49DADD08B8}" sibTransId="{6825A692-3E40-47EC-BBCE-D016590D9FDB}"/>
    <dgm:cxn modelId="{6EEC30FA-DCB8-4025-BC78-4DEC0E4C0BF2}" srcId="{AB9F0999-B78A-4FAD-8736-ECCAB868D734}" destId="{27EE6B87-5E19-45D9-B188-87D49363F636}" srcOrd="2" destOrd="0" parTransId="{58557F83-9FFC-4A15-8CC2-973F6E81A6F4}" sibTransId="{F9ED456C-013B-45D3-9238-7928FE7F3254}"/>
    <dgm:cxn modelId="{60EA7E9F-9D33-41D5-8628-90B76B706CCB}" type="presOf" srcId="{AB9F0999-B78A-4FAD-8736-ECCAB868D734}" destId="{AC20CA4D-698E-4658-A928-CA6DDDB7D4FC}" srcOrd="0" destOrd="0" presId="urn:microsoft.com/office/officeart/2005/8/layout/pyramid2"/>
    <dgm:cxn modelId="{4B7B8AE0-A7AC-4B75-91F3-104D546F9488}" type="presOf" srcId="{2844CA6E-566B-44A3-9387-D876B4F3FB0E}" destId="{12C316E1-6F62-414B-B3F7-D42640BB5BF1}" srcOrd="0" destOrd="0" presId="urn:microsoft.com/office/officeart/2005/8/layout/pyramid2"/>
    <dgm:cxn modelId="{B0F3087E-4E5A-4233-AF64-28DD452A5267}" srcId="{AB9F0999-B78A-4FAD-8736-ECCAB868D734}" destId="{78295B2F-CA5E-47CE-835B-DFB1449F5F43}" srcOrd="1" destOrd="0" parTransId="{33329CAB-AC41-4F00-A714-AFEDFF2C4976}" sibTransId="{9DBE7C27-6EB6-4A6D-9845-81F7AD6E1B46}"/>
    <dgm:cxn modelId="{D1AFE529-A97E-468D-A0BB-0076700C332C}" type="presOf" srcId="{78295B2F-CA5E-47CE-835B-DFB1449F5F43}" destId="{55E0784D-E56E-43C0-8FE5-38CD9F651BC6}" srcOrd="0" destOrd="0" presId="urn:microsoft.com/office/officeart/2005/8/layout/pyramid2"/>
    <dgm:cxn modelId="{3C7F9194-5D25-4D74-8C66-9C1238D879AD}" type="presOf" srcId="{27EE6B87-5E19-45D9-B188-87D49363F636}" destId="{85DCA0FB-183D-4E92-AC54-5560BF02DA67}" srcOrd="0" destOrd="0" presId="urn:microsoft.com/office/officeart/2005/8/layout/pyramid2"/>
    <dgm:cxn modelId="{5949E619-688C-4A8F-9DF3-B552C839C435}" type="presParOf" srcId="{AC20CA4D-698E-4658-A928-CA6DDDB7D4FC}" destId="{13DF8489-3DEB-491E-A83A-FF07B7EA7690}" srcOrd="0" destOrd="0" presId="urn:microsoft.com/office/officeart/2005/8/layout/pyramid2"/>
    <dgm:cxn modelId="{6C0BA4CD-6021-4586-8902-D694C20D5FE0}" type="presParOf" srcId="{AC20CA4D-698E-4658-A928-CA6DDDB7D4FC}" destId="{AEBD3575-6417-41E9-B593-D86558738D9A}" srcOrd="1" destOrd="0" presId="urn:microsoft.com/office/officeart/2005/8/layout/pyramid2"/>
    <dgm:cxn modelId="{046068DA-BC66-4A8F-8FD8-69EBD0242864}" type="presParOf" srcId="{AEBD3575-6417-41E9-B593-D86558738D9A}" destId="{12C316E1-6F62-414B-B3F7-D42640BB5BF1}" srcOrd="0" destOrd="0" presId="urn:microsoft.com/office/officeart/2005/8/layout/pyramid2"/>
    <dgm:cxn modelId="{11F3310A-93F1-4236-8F98-D59D9BA698FF}" type="presParOf" srcId="{AEBD3575-6417-41E9-B593-D86558738D9A}" destId="{37A70C38-D2BA-4D41-AE67-23727A245C43}" srcOrd="1" destOrd="0" presId="urn:microsoft.com/office/officeart/2005/8/layout/pyramid2"/>
    <dgm:cxn modelId="{720F67D2-FDB8-42DC-AB57-E544A4A8A422}" type="presParOf" srcId="{AEBD3575-6417-41E9-B593-D86558738D9A}" destId="{55E0784D-E56E-43C0-8FE5-38CD9F651BC6}" srcOrd="2" destOrd="0" presId="urn:microsoft.com/office/officeart/2005/8/layout/pyramid2"/>
    <dgm:cxn modelId="{3E881489-23B9-4FBF-B1B4-28978CF38257}" type="presParOf" srcId="{AEBD3575-6417-41E9-B593-D86558738D9A}" destId="{2195FC6E-8E7B-4993-97AF-0468BC35B683}" srcOrd="3" destOrd="0" presId="urn:microsoft.com/office/officeart/2005/8/layout/pyramid2"/>
    <dgm:cxn modelId="{3FA6B5B3-AF35-468D-B664-0F8D0FE7805F}" type="presParOf" srcId="{AEBD3575-6417-41E9-B593-D86558738D9A}" destId="{85DCA0FB-183D-4E92-AC54-5560BF02DA67}" srcOrd="4" destOrd="0" presId="urn:microsoft.com/office/officeart/2005/8/layout/pyramid2"/>
    <dgm:cxn modelId="{4070418A-0064-4E95-93FA-0F2F1B87E106}" type="presParOf" srcId="{AEBD3575-6417-41E9-B593-D86558738D9A}" destId="{D2DF63D6-2DA0-427E-B2E7-1F7FCAD8984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DF8489-3DEB-491E-A83A-FF07B7EA7690}">
      <dsp:nvSpPr>
        <dsp:cNvPr id="0" name=""/>
        <dsp:cNvSpPr/>
      </dsp:nvSpPr>
      <dsp:spPr>
        <a:xfrm>
          <a:off x="594783" y="0"/>
          <a:ext cx="4315187" cy="440828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C316E1-6F62-414B-B3F7-D42640BB5BF1}">
      <dsp:nvSpPr>
        <dsp:cNvPr id="0" name=""/>
        <dsp:cNvSpPr/>
      </dsp:nvSpPr>
      <dsp:spPr>
        <a:xfrm>
          <a:off x="5222620" y="290656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kern="1200" dirty="0" smtClean="0">
              <a:latin typeface="Times New Roman" pitchFamily="18" charset="0"/>
              <a:cs typeface="Times New Roman" pitchFamily="18" charset="0"/>
            </a:rPr>
            <a:t>s = v . t</a:t>
          </a:r>
          <a:endParaRPr lang="cs-CZ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4920" y="342956"/>
        <a:ext cx="2837275" cy="966780"/>
      </dsp:txXfrm>
    </dsp:sp>
    <dsp:sp modelId="{55E0784D-E56E-43C0-8FE5-38CD9F651BC6}">
      <dsp:nvSpPr>
        <dsp:cNvPr id="0" name=""/>
        <dsp:cNvSpPr/>
      </dsp:nvSpPr>
      <dsp:spPr>
        <a:xfrm>
          <a:off x="5279516" y="1612776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kern="1200" dirty="0" smtClean="0">
              <a:latin typeface="Times New Roman" pitchFamily="18" charset="0"/>
              <a:cs typeface="Times New Roman" pitchFamily="18" charset="0"/>
            </a:rPr>
            <a:t>v = s : t</a:t>
          </a:r>
          <a:endParaRPr lang="cs-CZ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31816" y="1665076"/>
        <a:ext cx="2837275" cy="966780"/>
      </dsp:txXfrm>
    </dsp:sp>
    <dsp:sp modelId="{85DCA0FB-183D-4E92-AC54-5560BF02DA67}">
      <dsp:nvSpPr>
        <dsp:cNvPr id="0" name=""/>
        <dsp:cNvSpPr/>
      </dsp:nvSpPr>
      <dsp:spPr>
        <a:xfrm>
          <a:off x="5366624" y="2954957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kern="1200" dirty="0" smtClean="0">
              <a:latin typeface="Times New Roman" pitchFamily="18" charset="0"/>
              <a:cs typeface="Times New Roman" pitchFamily="18" charset="0"/>
            </a:rPr>
            <a:t>t = s : v</a:t>
          </a:r>
          <a:endParaRPr lang="cs-CZ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18924" y="3007257"/>
        <a:ext cx="2837275" cy="966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18EE3-903B-4B55-A04D-4B3DD94C016D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51BD42-CB52-4160-B5D2-325D6CF267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640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1BD42-CB52-4160-B5D2-325D6CF2676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58833-4FF0-4078-B605-3248835FCB51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252272-3786-4ABA-AC12-317F155F69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1520" y="1916832"/>
            <a:ext cx="87129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/>
              <a:t>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METODICKÝ LIST PRO ZŠ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           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Operační program Vzdělávání pro konkurenceschopnost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Projekt: Moderní výuka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Registrační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číslo: CZ.1.07/1.4.00/21.3192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Číslo UM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: VY_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12_INOVACE_2.2.15</a:t>
            </a:r>
            <a:endParaRPr lang="cs-CZ" sz="1400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Jméno autora:  Mgr. Jarmila </a:t>
            </a:r>
            <a:r>
              <a:rPr lang="cs-CZ" sz="1400" b="1" dirty="0" err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Gécová</a:t>
            </a:r>
            <a:endParaRPr lang="cs-CZ" sz="14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Datum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,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období,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kdy byl vytvořen</a:t>
            </a:r>
            <a:r>
              <a:rPr lang="cs-CZ" sz="1400" b="1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: září 2011</a:t>
            </a:r>
            <a:endParaRPr lang="cs-CZ" sz="1400" b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Název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práce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: Slovní úlohy řešené rovnicemi – úlohy o pohybu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Předmět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, pro který je VM určen: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matematika</a:t>
            </a: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Ročník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, pro který je VM 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určen: osmý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Časová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dotace</a:t>
            </a:r>
            <a:r>
              <a:rPr lang="cs-CZ" sz="1400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: </a:t>
            </a:r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1 h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Vzdělávací oblast, tematický okruh, téma</a:t>
            </a:r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: Matematika a její aplikace – Lineární rovnice – Slovní úlohy řešené 			            rovnicemi - Úlohy o pohybu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400" dirty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</a:p>
          <a:p>
            <a:r>
              <a:rPr lang="cs-CZ" sz="1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	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Za pomocí prezentace se žáci seznámí s postupem při řešení slovních úloh o pohybu a získané vědomosti 	uplatní na konkrétních příkladech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r>
              <a:rPr lang="cs-CZ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Pomůcky: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400" b="1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48" y="398928"/>
            <a:ext cx="6242304" cy="1517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u="sng" dirty="0" smtClean="0">
                <a:solidFill>
                  <a:srgbClr val="FF0000"/>
                </a:solidFill>
              </a:rPr>
              <a:t>Slovní úlohy řešené rovnicemi</a:t>
            </a:r>
            <a:endParaRPr lang="cs-CZ" sz="44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4300" b="1" u="sng" dirty="0" smtClean="0">
                <a:latin typeface="Times New Roman" pitchFamily="18" charset="0"/>
                <a:cs typeface="Times New Roman" pitchFamily="18" charset="0"/>
              </a:rPr>
              <a:t>Postup při řešení: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1.) Přečíst si pozorně (s porozuměním) text úlohy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2.) Vypsat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důležité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údaje a zvolit neznámou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3.) Sestavit rovnici – vyjádřit podmínky úlohy dvěma výrazy, jejichž hodnoty se rovnají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4.) Vyřešit rovnici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5.) Udělat zkoušku – ověřit, zda řešení rovnice odpovídá podmínkám v zadání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6.) Napsat odpověď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b="1" u="sng" dirty="0" smtClean="0">
                <a:solidFill>
                  <a:srgbClr val="FF0000"/>
                </a:solidFill>
              </a:rPr>
              <a:t>Úlohy o pohybu</a:t>
            </a:r>
            <a:endParaRPr lang="cs-CZ" sz="6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3000" dirty="0" smtClean="0"/>
              <a:t>Veličiny charakterizující pohyb a jejich jednotky:</a:t>
            </a:r>
          </a:p>
          <a:p>
            <a:endParaRPr lang="cs-CZ" dirty="0"/>
          </a:p>
        </p:txBody>
      </p:sp>
      <p:graphicFrame>
        <p:nvGraphicFramePr>
          <p:cNvPr id="4" name="Zástupný symbol pro obsah 5"/>
          <p:cNvGraphicFramePr>
            <a:graphicFrameLocks/>
          </p:cNvGraphicFramePr>
          <p:nvPr/>
        </p:nvGraphicFramePr>
        <p:xfrm>
          <a:off x="251520" y="2276872"/>
          <a:ext cx="8640960" cy="410445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1368152"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rychlost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368152"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dráha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km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368152"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čas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4726013" y="3359817"/>
          <a:ext cx="904849" cy="213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Rovnice" r:id="rId4" imgW="914400" imgH="215640" progId="Equation.3">
                  <p:embed/>
                </p:oleObj>
              </mc:Choice>
              <mc:Fallback>
                <p:oleObj name="Rovnice" r:id="rId4" imgW="914400" imgH="2156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6013" y="3359817"/>
                        <a:ext cx="904849" cy="2136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5292080" y="2276872"/>
          <a:ext cx="902072" cy="1398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Rovnice" r:id="rId6" imgW="253800" imgH="393480" progId="Equation.3">
                  <p:embed/>
                </p:oleObj>
              </mc:Choice>
              <mc:Fallback>
                <p:oleObj name="Rovnice" r:id="rId6" imgW="2538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2276872"/>
                        <a:ext cx="902072" cy="13982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7452320" y="2292874"/>
          <a:ext cx="864096" cy="135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Rovnice" r:id="rId8" imgW="190440" imgH="393480" progId="Equation.3">
                  <p:embed/>
                </p:oleObj>
              </mc:Choice>
              <mc:Fallback>
                <p:oleObj name="Rovnice" r:id="rId8" imgW="19044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52320" y="2292874"/>
                        <a:ext cx="864096" cy="135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800" b="1" u="sng" dirty="0" smtClean="0">
                <a:solidFill>
                  <a:srgbClr val="FF0000"/>
                </a:solidFill>
              </a:rPr>
              <a:t>Úlohy o pohybu - vzorečky</a:t>
            </a:r>
            <a:endParaRPr lang="cs-CZ" sz="4800" dirty="0"/>
          </a:p>
        </p:txBody>
      </p:sp>
      <p:graphicFrame>
        <p:nvGraphicFramePr>
          <p:cNvPr id="4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8" name="Přímá spojovací čára 7"/>
          <p:cNvCxnSpPr/>
          <p:nvPr/>
        </p:nvCxnSpPr>
        <p:spPr>
          <a:xfrm>
            <a:off x="2195736" y="4293096"/>
            <a:ext cx="1800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2987824" y="364502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2555776" y="3140968"/>
            <a:ext cx="1008112" cy="100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s</a:t>
            </a:r>
            <a:endParaRPr lang="cs-CZ" sz="6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4509120"/>
            <a:ext cx="2160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v  .  t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b="1" u="sng" dirty="0" smtClean="0">
                <a:solidFill>
                  <a:srgbClr val="FF0000"/>
                </a:solidFill>
              </a:rPr>
              <a:t>Kdy a kde  se potkají</a:t>
            </a:r>
            <a:endParaRPr lang="cs-CZ" sz="54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16832"/>
            <a:ext cx="8686800" cy="4525963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4100" b="1" u="sng" dirty="0" smtClean="0">
                <a:latin typeface="Times New Roman" pitchFamily="18" charset="0"/>
                <a:cs typeface="Times New Roman" pitchFamily="18" charset="0"/>
              </a:rPr>
              <a:t>Objekty jedou proti sobě:</a:t>
            </a:r>
          </a:p>
          <a:p>
            <a:pPr>
              <a:buNone/>
            </a:pPr>
            <a:r>
              <a:rPr lang="cs-CZ" sz="4100" dirty="0" smtClean="0">
                <a:latin typeface="Times New Roman" pitchFamily="18" charset="0"/>
                <a:cs typeface="Times New Roman" pitchFamily="18" charset="0"/>
              </a:rPr>
              <a:t>	celková vzdálenost (dráha) mezi výchozími body musí být rovna součtu drah, které urazí jednotlivé objekty		</a:t>
            </a:r>
          </a:p>
          <a:p>
            <a:pPr>
              <a:buNone/>
            </a:pPr>
            <a:r>
              <a:rPr lang="cs-CZ" sz="4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5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= s</a:t>
            </a:r>
            <a:r>
              <a:rPr lang="cs-CZ" sz="52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5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s</a:t>
            </a:r>
            <a:r>
              <a:rPr lang="cs-CZ" sz="52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None/>
            </a:pPr>
            <a:endParaRPr lang="cs-CZ" sz="4100" b="1" baseline="-25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100" b="1" u="sng" dirty="0" smtClean="0">
                <a:latin typeface="Times New Roman" pitchFamily="18" charset="0"/>
                <a:cs typeface="Times New Roman" pitchFamily="18" charset="0"/>
              </a:rPr>
              <a:t>Objekty jedou stejným směrem:</a:t>
            </a:r>
          </a:p>
          <a:p>
            <a:pPr>
              <a:buNone/>
            </a:pPr>
            <a:r>
              <a:rPr lang="cs-CZ" sz="4100" dirty="0" smtClean="0">
                <a:latin typeface="Times New Roman" pitchFamily="18" charset="0"/>
                <a:cs typeface="Times New Roman" pitchFamily="18" charset="0"/>
              </a:rPr>
              <a:t>	oba objekty urazí do okamžiku setkání stejnou vzdálenost (dráhu)</a:t>
            </a:r>
          </a:p>
          <a:p>
            <a:pPr>
              <a:buNone/>
            </a:pPr>
            <a:r>
              <a:rPr lang="cs-CZ" sz="4100" dirty="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57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s</a:t>
            </a:r>
            <a:r>
              <a:rPr lang="cs-CZ" sz="57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100" dirty="0" smtClean="0">
                <a:latin typeface="Times New Roman" pitchFamily="18" charset="0"/>
                <a:cs typeface="Times New Roman" pitchFamily="18" charset="0"/>
              </a:rPr>
              <a:t>				</a:t>
            </a:r>
          </a:p>
          <a:p>
            <a:pPr>
              <a:buNone/>
            </a:pPr>
            <a:endParaRPr lang="cs-CZ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b="1" u="sng" dirty="0" smtClean="0">
                <a:solidFill>
                  <a:srgbClr val="FF0000"/>
                </a:solidFill>
              </a:rPr>
              <a:t>Kdy a kde  se potkají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44824"/>
            <a:ext cx="8686800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vyjíždějí současně – do okamžiku setkání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jedou stejný čas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           s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v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t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s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v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. t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jeden vyjíždí později (se zpožděním) – každý z nich jede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jiný čas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čas jízdy toho zpožděného je: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t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zpoždění v hodinách (jede kratší dobu)</a:t>
            </a:r>
          </a:p>
          <a:p>
            <a:pPr>
              <a:buNone/>
            </a:pPr>
            <a:r>
              <a:rPr lang="cs-CZ" dirty="0" smtClean="0"/>
              <a:t>			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v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t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s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v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. (t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zpoždění)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18457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Vzdálenost měst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7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je 126 km. Současně proti sobě vyjedou</a:t>
            </a:r>
          </a:p>
          <a:p>
            <a:pPr>
              <a:buNone/>
            </a:pP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dvě auta – z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průměrnou rychlostí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60 km/h 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a </a:t>
            </a:r>
          </a:p>
          <a:p>
            <a:pPr>
              <a:buNone/>
            </a:pPr>
            <a:r>
              <a:rPr lang="cs-CZ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                z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průměrnou rychlostí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45 km/h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Kdy a kde se potkají ?</a:t>
            </a:r>
          </a:p>
          <a:p>
            <a:pPr marL="457200" indent="-457200">
              <a:buNone/>
            </a:pP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= s</a:t>
            </a:r>
            <a:r>
              <a:rPr lang="cs-CZ" sz="27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s</a:t>
            </a:r>
            <a:r>
              <a:rPr lang="cs-CZ" sz="27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700" b="1" baseline="-25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7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700" dirty="0" smtClean="0">
                <a:latin typeface="Times New Roman"/>
                <a:cs typeface="Times New Roman"/>
              </a:rPr>
              <a:t>		</a:t>
            </a:r>
            <a:r>
              <a:rPr lang="cs-CZ" sz="2700" b="1" dirty="0" smtClean="0">
                <a:solidFill>
                  <a:srgbClr val="0070C0"/>
                </a:solidFill>
                <a:latin typeface="Times New Roman"/>
                <a:cs typeface="Times New Roman"/>
              </a:rPr>
              <a:t>{za 1,2 h 72 km od A </a:t>
            </a:r>
            <a:r>
              <a:rPr lang="cs-CZ" sz="2700" b="1" dirty="0" err="1" smtClean="0">
                <a:solidFill>
                  <a:srgbClr val="0070C0"/>
                </a:solidFill>
                <a:latin typeface="Times New Roman"/>
                <a:cs typeface="Times New Roman"/>
              </a:rPr>
              <a:t>a</a:t>
            </a:r>
            <a:r>
              <a:rPr lang="cs-CZ" sz="2700" b="1" dirty="0" smtClean="0">
                <a:solidFill>
                  <a:srgbClr val="0070C0"/>
                </a:solidFill>
                <a:latin typeface="Times New Roman"/>
                <a:cs typeface="Times New Roman"/>
              </a:rPr>
              <a:t> 54 km od B}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700" dirty="0" smtClean="0">
                <a:latin typeface="Times New Roman"/>
                <a:cs typeface="Times New Roman"/>
              </a:rPr>
              <a:t>Jakou průměrnou rychlostí musí vyjet další auto z </a:t>
            </a:r>
            <a:r>
              <a:rPr lang="cs-CZ" sz="2700" b="1" dirty="0" smtClean="0">
                <a:latin typeface="Times New Roman"/>
                <a:cs typeface="Times New Roman"/>
              </a:rPr>
              <a:t>B</a:t>
            </a:r>
            <a:r>
              <a:rPr lang="cs-CZ" sz="2700" dirty="0" smtClean="0">
                <a:latin typeface="Times New Roman"/>
                <a:cs typeface="Times New Roman"/>
              </a:rPr>
              <a:t> se zpožděním </a:t>
            </a:r>
            <a:r>
              <a:rPr lang="cs-CZ" sz="2700" b="1" dirty="0" smtClean="0">
                <a:latin typeface="Times New Roman"/>
                <a:cs typeface="Times New Roman"/>
              </a:rPr>
              <a:t>24 minut</a:t>
            </a:r>
            <a:r>
              <a:rPr lang="cs-CZ" sz="2700" dirty="0" smtClean="0">
                <a:latin typeface="Times New Roman"/>
                <a:cs typeface="Times New Roman"/>
              </a:rPr>
              <a:t>, aby předchozí auto dohnalo v místě setkání?</a:t>
            </a:r>
          </a:p>
          <a:p>
            <a:pPr marL="457200" indent="-457200">
              <a:buNone/>
            </a:pPr>
            <a:r>
              <a:rPr lang="cs-CZ" sz="2700" dirty="0" smtClean="0">
                <a:latin typeface="Times New Roman"/>
                <a:cs typeface="Times New Roman"/>
              </a:rPr>
              <a:t>	</a:t>
            </a:r>
            <a:r>
              <a:rPr lang="cs-CZ" sz="27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v = s : t</a:t>
            </a:r>
            <a:r>
              <a:rPr lang="cs-CZ" sz="2700" dirty="0" smtClean="0">
                <a:latin typeface="Times New Roman"/>
                <a:cs typeface="Times New Roman"/>
              </a:rPr>
              <a:t>	nebo 	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7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s</a:t>
            </a:r>
            <a:r>
              <a:rPr lang="cs-CZ" sz="27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700" b="1" baseline="-25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700" b="1" baseline="-25000" dirty="0" smtClean="0">
                <a:latin typeface="Times New Roman"/>
                <a:cs typeface="Times New Roman"/>
              </a:rPr>
              <a:t>	</a:t>
            </a:r>
            <a:r>
              <a:rPr lang="cs-CZ" sz="2700" b="1" dirty="0" smtClean="0">
                <a:solidFill>
                  <a:srgbClr val="0070C0"/>
                </a:solidFill>
                <a:latin typeface="Times New Roman"/>
                <a:cs typeface="Times New Roman"/>
              </a:rPr>
              <a:t>{ 67,5 km/h}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700" dirty="0" smtClean="0">
                <a:latin typeface="Times New Roman"/>
                <a:cs typeface="Times New Roman"/>
              </a:rPr>
              <a:t>Za 15 minut po odjezdu auta vyrazí z </a:t>
            </a:r>
            <a:r>
              <a:rPr lang="cs-CZ" sz="2700" b="1" dirty="0" smtClean="0">
                <a:latin typeface="Times New Roman"/>
                <a:cs typeface="Times New Roman"/>
              </a:rPr>
              <a:t>A</a:t>
            </a:r>
            <a:r>
              <a:rPr lang="cs-CZ" sz="2700" dirty="0" smtClean="0">
                <a:latin typeface="Times New Roman"/>
                <a:cs typeface="Times New Roman"/>
              </a:rPr>
              <a:t> motocykl průměrnou rychlostí </a:t>
            </a:r>
            <a:r>
              <a:rPr lang="cs-CZ" sz="2700" b="1" dirty="0" smtClean="0">
                <a:latin typeface="Times New Roman"/>
                <a:cs typeface="Times New Roman"/>
              </a:rPr>
              <a:t>72 km/h</a:t>
            </a:r>
            <a:r>
              <a:rPr lang="cs-CZ" sz="2700" dirty="0" smtClean="0">
                <a:latin typeface="Times New Roman"/>
                <a:cs typeface="Times New Roman"/>
              </a:rPr>
              <a:t>. Dojede auto ještě před tím, než se budou auta míjet? Pokud ano, tak kde?</a:t>
            </a:r>
          </a:p>
          <a:p>
            <a:pPr marL="457200" indent="-457200">
              <a:buNone/>
            </a:pP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= v . t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700" b="1" dirty="0" smtClean="0">
                <a:solidFill>
                  <a:srgbClr val="0070C0"/>
                </a:solidFill>
                <a:latin typeface="Times New Roman"/>
                <a:cs typeface="Times New Roman"/>
              </a:rPr>
              <a:t>{ano, 3,6 km </a:t>
            </a:r>
            <a:r>
              <a:rPr lang="cs-CZ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od místa míjení</a:t>
            </a:r>
            <a:r>
              <a:rPr lang="cs-CZ" sz="2700" b="1" dirty="0" smtClean="0">
                <a:solidFill>
                  <a:srgbClr val="0070C0"/>
                </a:solidFill>
                <a:latin typeface="Times New Roman"/>
                <a:cs typeface="Times New Roman"/>
              </a:rPr>
              <a:t>}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457200" indent="-457200"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UcParenR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186</TotalTime>
  <Words>193</Words>
  <Application>Microsoft Office PowerPoint</Application>
  <PresentationFormat>Předvádění na obrazovce (4:3)</PresentationFormat>
  <Paragraphs>83</Paragraphs>
  <Slides>7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Rovnice</vt:lpstr>
      <vt:lpstr>Prezentace aplikace PowerPoint</vt:lpstr>
      <vt:lpstr>Slovní úlohy řešené rovnicemi</vt:lpstr>
      <vt:lpstr>Úlohy o pohybu</vt:lpstr>
      <vt:lpstr>Úlohy o pohybu - vzorečky</vt:lpstr>
      <vt:lpstr>Kdy a kde  se potkají</vt:lpstr>
      <vt:lpstr>Kdy a kde  se potkají</vt:lpstr>
      <vt:lpstr>Příklad: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Maruška</dc:creator>
  <cp:lastModifiedBy>Martin Králík</cp:lastModifiedBy>
  <cp:revision>24</cp:revision>
  <dcterms:created xsi:type="dcterms:W3CDTF">2013-03-23T15:08:21Z</dcterms:created>
  <dcterms:modified xsi:type="dcterms:W3CDTF">2013-10-05T15:41:34Z</dcterms:modified>
</cp:coreProperties>
</file>