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667" autoAdjust="0"/>
  </p:normalViewPr>
  <p:slideViewPr>
    <p:cSldViewPr>
      <p:cViewPr>
        <p:scale>
          <a:sx n="77" d="100"/>
          <a:sy n="77" d="100"/>
        </p:scale>
        <p:origin x="-116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4" Type="http://schemas.openxmlformats.org/officeDocument/2006/relationships/image" Target="../media/image1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818EE3-903B-4B55-A04D-4B3DD94C016D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51BD42-CB52-4160-B5D2-325D6CF267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7381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58833-4FF0-4078-B605-3248835FCB51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13" Type="http://schemas.openxmlformats.org/officeDocument/2006/relationships/image" Target="../media/image9.wmf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6.wmf"/><Relationship Id="rId12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11" Type="http://schemas.openxmlformats.org/officeDocument/2006/relationships/image" Target="../media/image8.wmf"/><Relationship Id="rId5" Type="http://schemas.openxmlformats.org/officeDocument/2006/relationships/image" Target="../media/image5.wmf"/><Relationship Id="rId15" Type="http://schemas.openxmlformats.org/officeDocument/2006/relationships/image" Target="../media/image10.wmf"/><Relationship Id="rId10" Type="http://schemas.openxmlformats.org/officeDocument/2006/relationships/oleObject" Target="../embeddings/oleObject5.bin"/><Relationship Id="rId4" Type="http://schemas.openxmlformats.org/officeDocument/2006/relationships/oleObject" Target="../embeddings/oleObject2.bin"/><Relationship Id="rId9" Type="http://schemas.openxmlformats.org/officeDocument/2006/relationships/image" Target="../media/image7.wmf"/><Relationship Id="rId14" Type="http://schemas.openxmlformats.org/officeDocument/2006/relationships/oleObject" Target="../embeddings/oleObject7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1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9.bin"/><Relationship Id="rId5" Type="http://schemas.openxmlformats.org/officeDocument/2006/relationships/image" Target="../media/image11.wmf"/><Relationship Id="rId4" Type="http://schemas.openxmlformats.org/officeDocument/2006/relationships/oleObject" Target="../embeddings/oleObject8.bin"/><Relationship Id="rId9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3.bin"/><Relationship Id="rId13" Type="http://schemas.openxmlformats.org/officeDocument/2006/relationships/oleObject" Target="../embeddings/oleObject16.bin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15.wmf"/><Relationship Id="rId12" Type="http://schemas.openxmlformats.org/officeDocument/2006/relationships/image" Target="../media/image1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2.bin"/><Relationship Id="rId11" Type="http://schemas.openxmlformats.org/officeDocument/2006/relationships/oleObject" Target="../embeddings/oleObject15.bin"/><Relationship Id="rId5" Type="http://schemas.openxmlformats.org/officeDocument/2006/relationships/image" Target="../media/image14.wmf"/><Relationship Id="rId10" Type="http://schemas.openxmlformats.org/officeDocument/2006/relationships/image" Target="../media/image16.wmf"/><Relationship Id="rId4" Type="http://schemas.openxmlformats.org/officeDocument/2006/relationships/oleObject" Target="../embeddings/oleObject11.bin"/><Relationship Id="rId9" Type="http://schemas.openxmlformats.org/officeDocument/2006/relationships/oleObject" Target="../embeddings/oleObject14.bin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1916832"/>
            <a:ext cx="871296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/>
              <a:t>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: VY_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12_INOVACE_2.2.16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ea typeface="Verdana" pitchFamily="34" charset="0"/>
                <a:cs typeface="Times New Roman" pitchFamily="18" charset="0"/>
              </a:rPr>
              <a:t>Mgr. Jarmila </a:t>
            </a:r>
            <a:r>
              <a:rPr lang="cs-CZ" sz="1400" b="1" dirty="0" err="1" smtClean="0">
                <a:latin typeface="Times New Roman" pitchFamily="18" charset="0"/>
                <a:ea typeface="Verdana" pitchFamily="34" charset="0"/>
                <a:cs typeface="Times New Roman" pitchFamily="18" charset="0"/>
              </a:rPr>
              <a:t>Gécová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</a:t>
            </a:r>
            <a:r>
              <a:rPr lang="cs-CZ" sz="14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smtClean="0">
                <a:latin typeface="Times New Roman" pitchFamily="18" charset="0"/>
                <a:cs typeface="Times New Roman" pitchFamily="18" charset="0"/>
              </a:rPr>
              <a:t>září 2011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ea typeface="Verdana" pitchFamily="34" charset="0"/>
                <a:cs typeface="Times New Roman" pitchFamily="18" charset="0"/>
              </a:rPr>
              <a:t>Slovní úlohy řešené rovnicemi – Úlohy o společné práci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osmý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ea typeface="Verdana" pitchFamily="34" charset="0"/>
                <a:cs typeface="Times New Roman" pitchFamily="18" charset="0"/>
              </a:rPr>
              <a:t>Matematika a její aplikace – Lineární rovnice – Slovní úlohy řešené 			            rovnicemi - Úlohy o společné práci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Metodický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Za pomocí prezentace se žáci seznámí s postupem při řešení slovních úloh o společné práci a získané 	vědomosti uplatní při výpočtu konkrétních příkladů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Pomůcky: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6852" y="398928"/>
            <a:ext cx="6242304" cy="15179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Slovní úlohy řešené rovnicemi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4300" b="1" u="sng" dirty="0" smtClean="0">
                <a:latin typeface="Times New Roman" pitchFamily="18" charset="0"/>
                <a:cs typeface="Times New Roman" pitchFamily="18" charset="0"/>
              </a:rPr>
              <a:t>Postup při řešení: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1.) Přečíst si pozorně (s porozuměním) text úlohy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2.) Vypsat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důležité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údaje a zvolit neznámou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3.) Sestavit rovnici – vyjádřit podmínky úlohy dvěma výrazy, jejichž hodnoty se rovnají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4.) Vyřešit rovnici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5.) Udělat zkoušku – ověřit, zda řešení rovnice odpovídá podmínkám v zadání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6.) Napsat odpověď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b="1" u="sng" dirty="0" smtClean="0">
                <a:solidFill>
                  <a:srgbClr val="FF0000"/>
                </a:solidFill>
              </a:rPr>
              <a:t>Úlohy o společné práci</a:t>
            </a:r>
            <a:endParaRPr lang="cs-CZ" sz="54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Pracuje–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více lidí (strojů) na společném úkolu, splní tento úkol dříve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Splnění úkolu – celá práce je rovna číslu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Dobu společné práce označujeme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Trvá–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práce jednomu např.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hodin, tak za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hodinu vykoná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1/12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práce a za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hodin společné práce vykoná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x/12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ze společné práce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Takto vyjádříme práci všech zúčastněných a sestavíme rovnici: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Součet toho, co udělá každý jednotlivec za dobu společné práce je rovno celé práci – číslu jedna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739552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Příklad: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potřeba pokosit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 korec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ječmene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(3,5 korce je přibližně 1 ha)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sekáč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 ho pokosil za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 h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Sekáč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 pokosil 2 korce za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16 h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Sekáč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 pokosil 5 korců za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24h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Kdo by měl pokoseno nejdříve?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kolik hodin by pokosili 1 korec ječmene všichni tři sekáči společně?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err="1" smtClean="0">
                <a:solidFill>
                  <a:srgbClr val="FF0000"/>
                </a:solidFill>
              </a:rPr>
              <a:t>MatemAtický</a:t>
            </a:r>
            <a:r>
              <a:rPr lang="cs-CZ" u="sng" dirty="0" smtClean="0">
                <a:solidFill>
                  <a:srgbClr val="FF0000"/>
                </a:solidFill>
              </a:rPr>
              <a:t> zápis úlohy a řešení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Doba pro pokosení 1 korce: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Sekáč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………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6h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Sekáč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….... 2 korce za 16 h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1 korec ……..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(16 : 2) h = 8 h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Sekáč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……. 5 korců za 24h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1 korec ……..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(24 : 5) h = 4   h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Nejdříve by měl pokoseno sekáč C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7668344" y="4437112"/>
          <a:ext cx="288032" cy="6804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ovnice" r:id="rId4" imgW="152280" imgH="393480" progId="Equation.3">
                  <p:embed/>
                </p:oleObj>
              </mc:Choice>
              <mc:Fallback>
                <p:oleObj name="Rovnice" r:id="rId4" imgW="1522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8344" y="4437112"/>
                        <a:ext cx="288032" cy="68046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FF0000"/>
                </a:solidFill>
              </a:rPr>
              <a:t>MatemAtický</a:t>
            </a:r>
            <a:r>
              <a:rPr lang="cs-CZ" u="sng" dirty="0" smtClean="0">
                <a:solidFill>
                  <a:srgbClr val="FF0000"/>
                </a:solidFill>
              </a:rPr>
              <a:t> zápis úlohy a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Práce vykonaná každým sekáčem za hodinu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sekáč A …….     korce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sekáč B …….    korce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sekáč C …….     korce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Společně za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hodin posekají celý korec.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+    +     = 1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dirty="0" smtClean="0">
                <a:solidFill>
                  <a:srgbClr val="0070C0"/>
                </a:solidFill>
                <a:latin typeface="Times New Roman"/>
                <a:cs typeface="Times New Roman"/>
              </a:rPr>
              <a:t>{x = 2 h)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203848" y="2132856"/>
          <a:ext cx="360040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2" name="Rovnice" r:id="rId4" imgW="114120" imgH="228600" progId="Equation.3">
                  <p:embed/>
                </p:oleObj>
              </mc:Choice>
              <mc:Fallback>
                <p:oleObj name="Rovnice" r:id="rId4" imgW="114120" imgH="228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848" y="2132856"/>
                        <a:ext cx="360040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3059832" y="3284984"/>
          <a:ext cx="520700" cy="719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3" name="Rovnice" r:id="rId6" imgW="164880" imgH="228600" progId="Equation.3">
                  <p:embed/>
                </p:oleObj>
              </mc:Choice>
              <mc:Fallback>
                <p:oleObj name="Rovnice" r:id="rId6" imgW="164880" imgH="228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59832" y="3284984"/>
                        <a:ext cx="520700" cy="7191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3131840" y="2708920"/>
          <a:ext cx="36036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Rovnice" r:id="rId8" imgW="114120" imgH="228600" progId="Equation.3">
                  <p:embed/>
                </p:oleObj>
              </mc:Choice>
              <mc:Fallback>
                <p:oleObj name="Rovnice" r:id="rId8" imgW="11412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1840" y="2708920"/>
                        <a:ext cx="360363" cy="719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1475656" y="5013176"/>
          <a:ext cx="400050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5" name="Rovnice" r:id="rId10" imgW="126720" imgH="228600" progId="Equation.3">
                  <p:embed/>
                </p:oleObj>
              </mc:Choice>
              <mc:Fallback>
                <p:oleObj name="Rovnice" r:id="rId10" imgW="12672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5013176"/>
                        <a:ext cx="400050" cy="719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827584" y="5013176"/>
          <a:ext cx="400050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Rovnice" r:id="rId12" imgW="126720" imgH="228600" progId="Equation.3">
                  <p:embed/>
                </p:oleObj>
              </mc:Choice>
              <mc:Fallback>
                <p:oleObj name="Rovnice" r:id="rId12" imgW="126720" imgH="2286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5013176"/>
                        <a:ext cx="400050" cy="719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2051720" y="5013176"/>
          <a:ext cx="520700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7" name="Rovnice" r:id="rId14" imgW="164880" imgH="228600" progId="Equation.3">
                  <p:embed/>
                </p:oleObj>
              </mc:Choice>
              <mc:Fallback>
                <p:oleObj name="Rovnice" r:id="rId14" imgW="164880" imgH="2286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720" y="5013176"/>
                        <a:ext cx="520700" cy="719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Zkouška Pro podmínky v zadání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ekáč A ……. jednu třetinu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ekáč B ……. jednu čtvrtinu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ekáč C ……. pět dvanáctin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Společně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+    +     = ……….. = 1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Zkouška vyšla – Společně by sekáči pokosili 				    jeden korec za 2 hodiny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11560" y="3861048"/>
          <a:ext cx="489198" cy="7204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08" name="Rovnice" r:id="rId4" imgW="114120" imgH="228600" progId="Equation.3">
                  <p:embed/>
                </p:oleObj>
              </mc:Choice>
              <mc:Fallback>
                <p:oleObj name="Rovnice" r:id="rId4" imgW="114120" imgH="228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60" y="3861048"/>
                        <a:ext cx="489198" cy="72049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603" name="Object 3"/>
          <p:cNvGraphicFramePr>
            <a:graphicFrameLocks noChangeAspect="1"/>
          </p:cNvGraphicFramePr>
          <p:nvPr/>
        </p:nvGraphicFramePr>
        <p:xfrm>
          <a:off x="1979713" y="3861048"/>
          <a:ext cx="576064" cy="720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09" name="Rovnice" r:id="rId6" imgW="152280" imgH="228600" progId="Equation.3">
                  <p:embed/>
                </p:oleObj>
              </mc:Choice>
              <mc:Fallback>
                <p:oleObj name="Rovnice" r:id="rId6" imgW="152280" imgH="228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3" y="3861048"/>
                        <a:ext cx="576064" cy="720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604" name="Object 4"/>
          <p:cNvGraphicFramePr>
            <a:graphicFrameLocks noChangeAspect="1"/>
          </p:cNvGraphicFramePr>
          <p:nvPr/>
        </p:nvGraphicFramePr>
        <p:xfrm>
          <a:off x="1331913" y="3860800"/>
          <a:ext cx="431800" cy="720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10" name="Rovnice" r:id="rId8" imgW="126720" imgH="228600" progId="Equation.3">
                  <p:embed/>
                </p:oleObj>
              </mc:Choice>
              <mc:Fallback>
                <p:oleObj name="Rovnice" r:id="rId8" imgW="12672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913" y="3860800"/>
                        <a:ext cx="431800" cy="720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Pracují–</a:t>
            </a:r>
            <a:r>
              <a:rPr lang="cs-CZ" u="sng" dirty="0" err="1" smtClean="0">
                <a:solidFill>
                  <a:srgbClr val="FF0000"/>
                </a:solidFill>
              </a:rPr>
              <a:t>li</a:t>
            </a:r>
            <a:r>
              <a:rPr lang="cs-CZ" u="sng" dirty="0" smtClean="0">
                <a:solidFill>
                  <a:srgbClr val="FF0000"/>
                </a:solidFill>
              </a:rPr>
              <a:t> pouze dva sekáči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jak dlouho by jeden korec společně pokosili?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Sekáč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	</a:t>
            </a:r>
          </a:p>
          <a:p>
            <a:pPr lvl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 +     = 1		</a:t>
            </a:r>
            <a:r>
              <a:rPr lang="cs-CZ" dirty="0" smtClean="0">
                <a:solidFill>
                  <a:srgbClr val="0070C0"/>
                </a:solidFill>
                <a:latin typeface="Times New Roman"/>
                <a:cs typeface="Times New Roman"/>
              </a:rPr>
              <a:t>{3h 26 min}</a:t>
            </a:r>
          </a:p>
          <a:p>
            <a:pPr lvl="1">
              <a:buNone/>
            </a:pPr>
            <a:endParaRPr lang="cs-CZ" sz="10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Sekáč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</a:t>
            </a:r>
          </a:p>
          <a:p>
            <a:pPr lvl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solidFill>
                  <a:srgbClr val="0070C0"/>
                </a:solidFill>
                <a:latin typeface="Times New Roman"/>
                <a:cs typeface="Times New Roman"/>
              </a:rPr>
              <a:t>      </a:t>
            </a:r>
            <a:r>
              <a:rPr lang="cs-CZ" dirty="0" smtClean="0">
                <a:solidFill>
                  <a:schemeClr val="tx1"/>
                </a:solidFill>
                <a:latin typeface="Times New Roman"/>
                <a:cs typeface="Times New Roman"/>
              </a:rPr>
              <a:t>+      = 1	</a:t>
            </a:r>
            <a:r>
              <a:rPr lang="cs-CZ" dirty="0" smtClean="0">
                <a:solidFill>
                  <a:srgbClr val="0070C0"/>
                </a:solidFill>
                <a:latin typeface="Times New Roman"/>
                <a:cs typeface="Times New Roman"/>
              </a:rPr>
              <a:t>{2h 40 min}</a:t>
            </a:r>
          </a:p>
          <a:p>
            <a:pPr lvl="1">
              <a:buNone/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Sekáč B a C</a:t>
            </a:r>
          </a:p>
          <a:p>
            <a:pPr lvl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solidFill>
                  <a:srgbClr val="0070C0"/>
                </a:solidFill>
                <a:latin typeface="Times New Roman"/>
                <a:cs typeface="Times New Roman"/>
              </a:rPr>
              <a:t>      </a:t>
            </a:r>
            <a:r>
              <a:rPr lang="cs-CZ" dirty="0" smtClean="0">
                <a:solidFill>
                  <a:schemeClr val="tx1"/>
                </a:solidFill>
                <a:latin typeface="Times New Roman"/>
                <a:cs typeface="Times New Roman"/>
              </a:rPr>
              <a:t>+      = 1	</a:t>
            </a:r>
            <a:r>
              <a:rPr lang="cs-CZ" dirty="0" smtClean="0">
                <a:solidFill>
                  <a:srgbClr val="0070C0"/>
                </a:solidFill>
                <a:latin typeface="Times New Roman"/>
                <a:cs typeface="Times New Roman"/>
              </a:rPr>
              <a:t>{3 h}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Wingdings" pitchFamily="2" charset="2"/>
              <a:buChar char="Ø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259632" y="2492896"/>
          <a:ext cx="324290" cy="8377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41" name="Rovnice" r:id="rId4" imgW="152280" imgH="393480" progId="Equation.3">
                  <p:embed/>
                </p:oleObj>
              </mc:Choice>
              <mc:Fallback>
                <p:oleObj name="Rovnice" r:id="rId4" imgW="1522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2492896"/>
                        <a:ext cx="324290" cy="83774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627" name="Object 3"/>
          <p:cNvGraphicFramePr>
            <a:graphicFrameLocks noChangeAspect="1"/>
          </p:cNvGraphicFramePr>
          <p:nvPr/>
        </p:nvGraphicFramePr>
        <p:xfrm>
          <a:off x="1979712" y="2492896"/>
          <a:ext cx="325437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42" name="Rovnice" r:id="rId6" imgW="152280" imgH="393480" progId="Equation.3">
                  <p:embed/>
                </p:oleObj>
              </mc:Choice>
              <mc:Fallback>
                <p:oleObj name="Rovnice" r:id="rId6" imgW="1522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2492896"/>
                        <a:ext cx="325437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628" name="Object 4"/>
          <p:cNvGraphicFramePr>
            <a:graphicFrameLocks noChangeAspect="1"/>
          </p:cNvGraphicFramePr>
          <p:nvPr/>
        </p:nvGraphicFramePr>
        <p:xfrm>
          <a:off x="1258888" y="3716338"/>
          <a:ext cx="325437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43" name="Rovnice" r:id="rId8" imgW="152280" imgH="393480" progId="Equation.3">
                  <p:embed/>
                </p:oleObj>
              </mc:Choice>
              <mc:Fallback>
                <p:oleObj name="Rovnice" r:id="rId8" imgW="152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8888" y="3716338"/>
                        <a:ext cx="325437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629" name="Object 5"/>
          <p:cNvGraphicFramePr>
            <a:graphicFrameLocks noChangeAspect="1"/>
          </p:cNvGraphicFramePr>
          <p:nvPr/>
        </p:nvGraphicFramePr>
        <p:xfrm>
          <a:off x="1259632" y="4869160"/>
          <a:ext cx="325437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44" name="Rovnice" r:id="rId9" imgW="152280" imgH="393480" progId="Equation.3">
                  <p:embed/>
                </p:oleObj>
              </mc:Choice>
              <mc:Fallback>
                <p:oleObj name="Rovnice" r:id="rId9" imgW="1522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4869160"/>
                        <a:ext cx="325437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1907704" y="3717032"/>
          <a:ext cx="459922" cy="792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45" name="Rovnice" r:id="rId11" imgW="228600" imgH="393480" progId="Equation.3">
                  <p:embed/>
                </p:oleObj>
              </mc:Choice>
              <mc:Fallback>
                <p:oleObj name="Rovnice" r:id="rId11" imgW="22860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3717032"/>
                        <a:ext cx="459922" cy="792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634" name="Object 10"/>
          <p:cNvGraphicFramePr>
            <a:graphicFrameLocks noChangeAspect="1"/>
          </p:cNvGraphicFramePr>
          <p:nvPr/>
        </p:nvGraphicFramePr>
        <p:xfrm>
          <a:off x="1907704" y="4941168"/>
          <a:ext cx="459630" cy="792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46" name="Rovnice" r:id="rId13" imgW="228600" imgH="393480" progId="Equation.3">
                  <p:embed/>
                </p:oleObj>
              </mc:Choice>
              <mc:Fallback>
                <p:oleObj name="Rovnice" r:id="rId13" imgW="22860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4941168"/>
                        <a:ext cx="459630" cy="792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Zajímavost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Korec (strych, latinsky </a:t>
            </a:r>
            <a:r>
              <a:rPr lang="cs-CZ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iugerum</a:t>
            </a:r>
            <a:r>
              <a:rPr lang="cs-CZ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 starověkém Římě to byl pozemek </a:t>
            </a:r>
            <a:r>
              <a:rPr lang="cs-CZ" sz="28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tvaru obdélníka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 délkou 240 obyčejných stop a šířkou 120 obyčejných stop. Obyčejná stopa je přibližně 31,956 cm.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Jeho výměra se rovnala 28 800 obyčejných čtverečných stop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 naše jednotky po výpočtu dostáváme: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1 korec = 0,294 101 53 ha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3,5 korce = 1 ha</a:t>
            </a: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295</TotalTime>
  <Words>255</Words>
  <Application>Microsoft Office PowerPoint</Application>
  <PresentationFormat>Předvádění na obrazovce (4:3)</PresentationFormat>
  <Paragraphs>93</Paragraphs>
  <Slides>9</Slides>
  <Notes>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Rovnice</vt:lpstr>
      <vt:lpstr>Prezentace aplikace PowerPoint</vt:lpstr>
      <vt:lpstr>Slovní úlohy řešené rovnicemi</vt:lpstr>
      <vt:lpstr>Úlohy o společné práci</vt:lpstr>
      <vt:lpstr>Příklad:</vt:lpstr>
      <vt:lpstr>MatemAtický zápis úlohy a řešení</vt:lpstr>
      <vt:lpstr>MatemAtický zápis úlohy a řešení</vt:lpstr>
      <vt:lpstr>Zkouška Pro podmínky v zadání</vt:lpstr>
      <vt:lpstr>Pracují–li pouze dva sekáči</vt:lpstr>
      <vt:lpstr>Zajímavost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Martin Králík</cp:lastModifiedBy>
  <cp:revision>35</cp:revision>
  <dcterms:created xsi:type="dcterms:W3CDTF">2013-03-23T15:08:21Z</dcterms:created>
  <dcterms:modified xsi:type="dcterms:W3CDTF">2013-10-05T15:45:50Z</dcterms:modified>
</cp:coreProperties>
</file>