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687BE8-1E7A-452C-95CD-12BD4D214977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D146C-B266-4D9C-8EB8-BB3504E3F8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9899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611560" y="2132856"/>
            <a:ext cx="734481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VY_12_INOVACE_2.2.18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kdy byl vytvořen: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září 2011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Vyjádření neznámé ze vzorce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určen: osmý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1 h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Matematika a její aplikace – Lineární rovnice – Výpočet neznámé 			 veličiny ze vzorce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Metodický list, anotace- výstižný popis způsobu použití VM ve výuce: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	Za pomocí prezentace se žáci </a:t>
            </a:r>
            <a:r>
              <a:rPr lang="cs-CZ" sz="1200" smtClean="0">
                <a:latin typeface="Times New Roman" pitchFamily="18" charset="0"/>
                <a:cs typeface="Times New Roman" pitchFamily="18" charset="0"/>
              </a:rPr>
              <a:t>seznámí s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postupem při vyjadřování neznámé veličiny ze vzorce a 	získané poznatky si procvičí při řešení příkladu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Pomůcky: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sešit, kalkulačka, psací potřeby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14952"/>
            <a:ext cx="6242304" cy="151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Vyjádření neznámé ze vzorce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1. možnost</a:t>
            </a: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Se vzorečkem pracujeme jako s rovnicí o jedné neznámé</a:t>
            </a: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Za použití ekvivalentních úprav tuto neznámou z rovnice (ze vzorce) vyjádříme</a:t>
            </a: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Dosadíme hodnoty známých veličin a dopočítáme</a:t>
            </a:r>
          </a:p>
          <a:p>
            <a:pPr>
              <a:buFont typeface="Wingdings" pitchFamily="2" charset="2"/>
              <a:buChar char="Ø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Vyjádření neznámé ze vzorce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15672" cy="4525963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None/>
            </a:pPr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2. možnost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Do daného vzorce dosadíme všechny známé hodnoty a zůstane nám tam jedna neznámá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Dále postupujeme stejně, jako bychom řešili rovnici o jedné neznámé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Za použití ekvivalentních úprav tuto neznámou z rovnice vyjádříme a dopočítáme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Vyjádření neznámé ze vzorce - 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Plechovka s barvou ve tvaru válce má objem 0,75 litru a výšku 12 cm. Urči poloměr dna plechovky.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	V = 0,75 l = 750 cm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pPr>
              <a:buNone/>
            </a:pP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 = 12 cm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	r = ? cm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	--------------------------------------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Vyjádření neznámé ze vzorce - 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1. možnost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– vyjádříme neznámou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= </a:t>
            </a:r>
            <a:r>
              <a:rPr lang="el-GR" dirty="0" smtClean="0">
                <a:latin typeface="Times New Roman"/>
                <a:cs typeface="Times New Roman"/>
              </a:rPr>
              <a:t>π</a:t>
            </a:r>
            <a:r>
              <a:rPr lang="cs-CZ" dirty="0" smtClean="0">
                <a:latin typeface="Times New Roman"/>
                <a:cs typeface="Times New Roman"/>
              </a:rPr>
              <a:t>r</a:t>
            </a:r>
            <a:r>
              <a:rPr lang="cs-CZ" baseline="30000" dirty="0" smtClean="0">
                <a:latin typeface="Times New Roman"/>
                <a:cs typeface="Times New Roman"/>
              </a:rPr>
              <a:t>2  </a:t>
            </a:r>
            <a:r>
              <a:rPr lang="cs-CZ" dirty="0" smtClean="0">
                <a:latin typeface="Times New Roman"/>
                <a:cs typeface="Times New Roman"/>
              </a:rPr>
              <a:t>. v		/ : (</a:t>
            </a:r>
            <a:r>
              <a:rPr lang="el-GR" dirty="0" smtClean="0">
                <a:latin typeface="Times New Roman"/>
                <a:cs typeface="Times New Roman"/>
              </a:rPr>
              <a:t>π</a:t>
            </a:r>
            <a:r>
              <a:rPr lang="cs-CZ" dirty="0" smtClean="0">
                <a:latin typeface="Times New Roman"/>
                <a:cs typeface="Times New Roman"/>
              </a:rPr>
              <a:t>v)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/>
                <a:cs typeface="Times New Roman"/>
              </a:rPr>
              <a:t>r</a:t>
            </a:r>
            <a:r>
              <a:rPr lang="cs-CZ" baseline="30000" dirty="0" smtClean="0">
                <a:latin typeface="Times New Roman"/>
                <a:cs typeface="Times New Roman"/>
              </a:rPr>
              <a:t>2</a:t>
            </a:r>
            <a:r>
              <a:rPr lang="cs-CZ" dirty="0" smtClean="0">
                <a:latin typeface="Times New Roman"/>
                <a:cs typeface="Times New Roman"/>
              </a:rPr>
              <a:t> = V: (</a:t>
            </a:r>
            <a:r>
              <a:rPr lang="el-GR" dirty="0" smtClean="0">
                <a:latin typeface="Times New Roman"/>
                <a:cs typeface="Times New Roman"/>
              </a:rPr>
              <a:t>π</a:t>
            </a:r>
            <a:r>
              <a:rPr lang="cs-CZ" dirty="0" smtClean="0">
                <a:latin typeface="Times New Roman"/>
                <a:cs typeface="Times New Roman"/>
              </a:rPr>
              <a:t>v)	/ √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/>
                <a:cs typeface="Times New Roman"/>
              </a:rPr>
              <a:t>r = √ V: (</a:t>
            </a:r>
            <a:r>
              <a:rPr lang="el-GR" dirty="0" smtClean="0">
                <a:latin typeface="Times New Roman"/>
                <a:cs typeface="Times New Roman"/>
              </a:rPr>
              <a:t>π</a:t>
            </a:r>
            <a:r>
              <a:rPr lang="cs-CZ" dirty="0" smtClean="0">
                <a:latin typeface="Times New Roman"/>
                <a:cs typeface="Times New Roman"/>
              </a:rPr>
              <a:t>v)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/>
                <a:cs typeface="Times New Roman"/>
              </a:rPr>
              <a:t>- </a:t>
            </a:r>
            <a:r>
              <a:rPr lang="cs-CZ" b="1" dirty="0" smtClean="0">
                <a:latin typeface="Times New Roman"/>
                <a:cs typeface="Times New Roman"/>
              </a:rPr>
              <a:t>dosadíme a dopočítáme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 = </a:t>
            </a:r>
            <a:r>
              <a:rPr lang="cs-CZ" dirty="0" smtClean="0">
                <a:latin typeface="Times New Roman"/>
                <a:cs typeface="Times New Roman"/>
              </a:rPr>
              <a:t>√ 750 : (</a:t>
            </a:r>
            <a:r>
              <a:rPr lang="el-GR" dirty="0" smtClean="0">
                <a:latin typeface="Times New Roman"/>
                <a:cs typeface="Times New Roman"/>
              </a:rPr>
              <a:t>π</a:t>
            </a:r>
            <a:r>
              <a:rPr lang="cs-CZ" dirty="0" smtClean="0">
                <a:latin typeface="Times New Roman"/>
                <a:cs typeface="Times New Roman"/>
              </a:rPr>
              <a:t> . 12)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/>
                <a:cs typeface="Times New Roman"/>
              </a:rPr>
              <a:t>r = 4,46 cm</a:t>
            </a:r>
          </a:p>
          <a:p>
            <a:pPr marL="514350" indent="-51435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115616" y="3717032"/>
            <a:ext cx="1478797" cy="1700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1115616" y="4797152"/>
            <a:ext cx="2304256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491880" y="3212976"/>
            <a:ext cx="21602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Vyjádření neznámé ze vzorce - 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55158"/>
          </a:xfrm>
        </p:spPr>
        <p:txBody>
          <a:bodyPr/>
          <a:lstStyle/>
          <a:p>
            <a:pPr marL="514350" indent="-514350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2. možnost</a:t>
            </a:r>
          </a:p>
          <a:p>
            <a:pPr marL="514350" indent="-51435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- dosadíme do vzorce známé hodnoty</a:t>
            </a:r>
          </a:p>
          <a:p>
            <a:pPr marL="514350" indent="-51435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750 =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  <a:r>
              <a:rPr lang="el-GR" dirty="0" smtClean="0">
                <a:latin typeface="Times New Roman"/>
                <a:cs typeface="Times New Roman"/>
              </a:rPr>
              <a:t>π</a:t>
            </a:r>
            <a:r>
              <a:rPr lang="cs-CZ" dirty="0" smtClean="0">
                <a:latin typeface="Times New Roman"/>
                <a:cs typeface="Times New Roman"/>
              </a:rPr>
              <a:t> . r</a:t>
            </a:r>
            <a:r>
              <a:rPr lang="cs-CZ" baseline="30000" dirty="0" smtClean="0">
                <a:latin typeface="Times New Roman"/>
                <a:cs typeface="Times New Roman"/>
              </a:rPr>
              <a:t>2</a:t>
            </a:r>
            <a:r>
              <a:rPr lang="cs-CZ" dirty="0" smtClean="0">
                <a:latin typeface="Times New Roman"/>
                <a:cs typeface="Times New Roman"/>
              </a:rPr>
              <a:t> . 12	/ : (</a:t>
            </a:r>
            <a:r>
              <a:rPr lang="el-GR" dirty="0" smtClean="0">
                <a:latin typeface="Times New Roman"/>
                <a:cs typeface="Times New Roman"/>
              </a:rPr>
              <a:t>π</a:t>
            </a:r>
            <a:r>
              <a:rPr lang="cs-CZ" dirty="0" smtClean="0">
                <a:latin typeface="Times New Roman"/>
                <a:cs typeface="Times New Roman"/>
              </a:rPr>
              <a:t> . 12)</a:t>
            </a:r>
          </a:p>
          <a:p>
            <a:pPr marL="514350" indent="-514350">
              <a:buNone/>
            </a:pPr>
            <a:r>
              <a:rPr lang="cs-CZ" b="1" dirty="0" smtClean="0">
                <a:latin typeface="Times New Roman"/>
                <a:cs typeface="Times New Roman"/>
              </a:rPr>
              <a:t> - r je jediná neznámá, kterou vyjádříme</a:t>
            </a:r>
          </a:p>
          <a:p>
            <a:pPr marL="514350" indent="-514350">
              <a:buNone/>
            </a:pPr>
            <a:r>
              <a:rPr lang="cs-CZ" b="1" dirty="0" smtClean="0">
                <a:latin typeface="Times New Roman"/>
                <a:cs typeface="Times New Roman"/>
              </a:rPr>
              <a:t>	</a:t>
            </a:r>
            <a:r>
              <a:rPr lang="cs-CZ" dirty="0" smtClean="0">
                <a:latin typeface="Times New Roman"/>
                <a:cs typeface="Times New Roman"/>
              </a:rPr>
              <a:t> r</a:t>
            </a:r>
            <a:r>
              <a:rPr lang="cs-CZ" baseline="30000" dirty="0" smtClean="0">
                <a:latin typeface="Times New Roman"/>
                <a:cs typeface="Times New Roman"/>
              </a:rPr>
              <a:t>2</a:t>
            </a:r>
            <a:r>
              <a:rPr lang="cs-CZ" dirty="0" smtClean="0">
                <a:latin typeface="Times New Roman"/>
                <a:cs typeface="Times New Roman"/>
              </a:rPr>
              <a:t> = 750 : (</a:t>
            </a:r>
            <a:r>
              <a:rPr lang="el-GR" dirty="0" smtClean="0">
                <a:latin typeface="Times New Roman"/>
                <a:cs typeface="Times New Roman"/>
              </a:rPr>
              <a:t>π</a:t>
            </a:r>
            <a:r>
              <a:rPr lang="cs-CZ" dirty="0" smtClean="0">
                <a:latin typeface="Times New Roman"/>
                <a:cs typeface="Times New Roman"/>
              </a:rPr>
              <a:t> . 12)		/√</a:t>
            </a:r>
          </a:p>
          <a:p>
            <a:pPr marL="514350" indent="-514350">
              <a:buNone/>
            </a:pPr>
            <a:r>
              <a:rPr lang="cs-CZ" b="1" dirty="0" smtClean="0">
                <a:latin typeface="Times New Roman"/>
                <a:cs typeface="Times New Roman"/>
              </a:rPr>
              <a:t>	</a:t>
            </a:r>
            <a:r>
              <a:rPr lang="cs-CZ" dirty="0" smtClean="0">
                <a:latin typeface="Times New Roman"/>
                <a:cs typeface="Times New Roman"/>
              </a:rPr>
              <a:t> r = √750 : (</a:t>
            </a:r>
            <a:r>
              <a:rPr lang="el-GR" dirty="0" smtClean="0">
                <a:latin typeface="Times New Roman"/>
                <a:cs typeface="Times New Roman"/>
              </a:rPr>
              <a:t>π</a:t>
            </a:r>
            <a:r>
              <a:rPr lang="cs-CZ" dirty="0" smtClean="0">
                <a:latin typeface="Times New Roman"/>
                <a:cs typeface="Times New Roman"/>
              </a:rPr>
              <a:t> . 12)	</a:t>
            </a:r>
          </a:p>
          <a:p>
            <a:pPr marL="514350" indent="-514350">
              <a:buNone/>
            </a:pPr>
            <a:r>
              <a:rPr lang="cs-CZ" b="1" dirty="0" smtClean="0">
                <a:latin typeface="Times New Roman"/>
                <a:cs typeface="Times New Roman"/>
              </a:rPr>
              <a:t>	 </a:t>
            </a:r>
            <a:r>
              <a:rPr lang="cs-CZ" dirty="0" smtClean="0">
                <a:latin typeface="Times New Roman"/>
                <a:cs typeface="Times New Roman"/>
              </a:rPr>
              <a:t>r = 4,46 cm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/>
                <a:cs typeface="Times New Roman"/>
              </a:rPr>
              <a:t>Poloměr dna plechovky je přibližně </a:t>
            </a:r>
            <a:r>
              <a:rPr lang="cs-CZ" b="1" dirty="0" smtClean="0">
                <a:latin typeface="Times New Roman"/>
                <a:cs typeface="Times New Roman"/>
              </a:rPr>
              <a:t>4,5 cm</a:t>
            </a:r>
            <a:r>
              <a:rPr lang="cs-CZ" dirty="0" smtClean="0">
                <a:latin typeface="Times New Roman"/>
                <a:cs typeface="Times New Roman"/>
              </a:rPr>
              <a:t>.</a:t>
            </a: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5292080" y="3933056"/>
            <a:ext cx="21602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763688" y="4581128"/>
            <a:ext cx="230425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156</Words>
  <Application>Microsoft Office PowerPoint</Application>
  <PresentationFormat>Předvádění na obrazovce (4:3)</PresentationFormat>
  <Paragraphs>61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Prezentace aplikace PowerPoint</vt:lpstr>
      <vt:lpstr>Vyjádření neznámé ze vzorce</vt:lpstr>
      <vt:lpstr>Vyjádření neznámé ze vzorce</vt:lpstr>
      <vt:lpstr>Vyjádření neznámé ze vzorce - příklad</vt:lpstr>
      <vt:lpstr>Vyjádření neznámé ze vzorce - příklad</vt:lpstr>
      <vt:lpstr>Vyjádření neznámé ze vzorce - příklad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Martin Králík</cp:lastModifiedBy>
  <cp:revision>32</cp:revision>
  <dcterms:created xsi:type="dcterms:W3CDTF">2011-10-25T02:22:41Z</dcterms:created>
  <dcterms:modified xsi:type="dcterms:W3CDTF">2013-10-05T15:53:43Z</dcterms:modified>
</cp:coreProperties>
</file>