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687BE8-1E7A-452C-95CD-12BD4D214977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D146C-B266-4D9C-8EB8-BB3504E3F8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095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1560" y="2132856"/>
            <a:ext cx="7272808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VY_12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INOVACE_2.2.19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</a:t>
            </a:r>
            <a:r>
              <a:rPr lang="cs-CZ" sz="1200" b="1" smtClean="0">
                <a:latin typeface="Times New Roman" pitchFamily="18" charset="0"/>
                <a:cs typeface="Times New Roman" pitchFamily="18" charset="0"/>
              </a:rPr>
              <a:t>: září 2011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Podobnost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matematika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Podobnost –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Podobnost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				 trojúhelníků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	Prezentace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pracovním materiálem k  procvičení podobnosti na příkladech z praxe – odhad 	vzdálenosti, výšky či šířky předmětu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psací a rýsovací potřeby</a:t>
            </a:r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Podobnost trojúhelníků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u="sng" dirty="0" smtClean="0">
                <a:latin typeface="Times New Roman" pitchFamily="18" charset="0"/>
                <a:cs typeface="Times New Roman" pitchFamily="18" charset="0"/>
              </a:rPr>
              <a:t>Podobnosti trojúhelníků (věty </a:t>
            </a:r>
            <a:r>
              <a:rPr lang="cs-CZ" sz="4400" u="sng" dirty="0" err="1" smtClean="0">
                <a:latin typeface="Times New Roman" pitchFamily="18" charset="0"/>
                <a:cs typeface="Times New Roman" pitchFamily="18" charset="0"/>
              </a:rPr>
              <a:t>sus</a:t>
            </a:r>
            <a:r>
              <a:rPr lang="cs-CZ" sz="4400" u="sng" dirty="0" smtClean="0">
                <a:latin typeface="Times New Roman" pitchFamily="18" charset="0"/>
                <a:cs typeface="Times New Roman" pitchFamily="18" charset="0"/>
              </a:rPr>
              <a:t>) se využívá např. při:</a:t>
            </a:r>
          </a:p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	1.)  určování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vzdáleností</a:t>
            </a:r>
          </a:p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	2.)  určování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výšky předmětů</a:t>
            </a:r>
          </a:p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	3.)  určování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šířky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Podobnost trojúhelníků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24536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Věta </a:t>
            </a:r>
            <a:r>
              <a:rPr lang="cs-CZ" b="1" u="sng" dirty="0" err="1" smtClean="0">
                <a:latin typeface="Times New Roman" pitchFamily="18" charset="0"/>
                <a:cs typeface="Times New Roman" pitchFamily="18" charset="0"/>
              </a:rPr>
              <a:t>sus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 o podobnosti trojúhelníků: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Dva trojúhelníky jsou si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podobné,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jestliže mají stejný poměr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dvou odpovídajících si stran a shodují se v úhlu těmito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stranami sevřeném</a:t>
            </a: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	     =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dirty="0" smtClean="0">
                <a:latin typeface="Times New Roman"/>
                <a:cs typeface="Times New Roman"/>
              </a:rPr>
              <a:t>	</a:t>
            </a:r>
            <a:r>
              <a:rPr lang="cs-CZ" sz="900" dirty="0" smtClean="0">
                <a:latin typeface="Times New Roman"/>
                <a:cs typeface="Times New Roman"/>
              </a:rPr>
              <a:t>	</a:t>
            </a:r>
            <a:r>
              <a:rPr lang="cs-CZ" dirty="0" smtClean="0">
                <a:latin typeface="Times New Roman"/>
                <a:cs typeface="Times New Roman"/>
              </a:rPr>
              <a:t>   </a:t>
            </a:r>
          </a:p>
          <a:p>
            <a:pPr>
              <a:buNone/>
            </a:pPr>
            <a:r>
              <a:rPr lang="cs-CZ" dirty="0" smtClean="0">
                <a:latin typeface="Times New Roman"/>
                <a:cs typeface="Times New Roman"/>
              </a:rPr>
              <a:t>		   </a:t>
            </a:r>
            <a:r>
              <a:rPr lang="el-GR" dirty="0" smtClean="0">
                <a:latin typeface="Times New Roman"/>
                <a:cs typeface="Times New Roman"/>
              </a:rPr>
              <a:t>α</a:t>
            </a:r>
            <a:r>
              <a:rPr lang="cs-CZ" dirty="0" smtClean="0">
                <a:latin typeface="Times New Roman"/>
                <a:cs typeface="Times New Roman"/>
              </a:rPr>
              <a:t> = </a:t>
            </a:r>
            <a:r>
              <a:rPr lang="el-GR" dirty="0" smtClean="0">
                <a:latin typeface="Times New Roman"/>
                <a:cs typeface="Times New Roman"/>
              </a:rPr>
              <a:t>β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683568" y="3429000"/>
            <a:ext cx="2376264" cy="1224136"/>
          </a:xfrm>
          <a:prstGeom prst="triangle">
            <a:avLst>
              <a:gd name="adj" fmla="val 84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4355976" y="4077072"/>
            <a:ext cx="3816424" cy="2088232"/>
          </a:xfrm>
          <a:prstGeom prst="triangle">
            <a:avLst>
              <a:gd name="adj" fmla="val 211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43651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>
                <a:latin typeface="Times New Roman"/>
                <a:cs typeface="Times New Roman"/>
              </a:rPr>
              <a:t>α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371703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>
                <a:latin typeface="Times New Roman"/>
                <a:cs typeface="Times New Roman"/>
              </a:rPr>
              <a:t>β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36450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/>
                <a:cs typeface="Times New Roman"/>
              </a:rPr>
              <a:t>k</a:t>
            </a:r>
            <a:endParaRPr lang="cs-CZ" sz="24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38610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/>
                <a:cs typeface="Times New Roman"/>
              </a:rPr>
              <a:t>l</a:t>
            </a:r>
            <a:endParaRPr lang="cs-CZ" sz="24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458112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/>
                <a:cs typeface="Times New Roman"/>
              </a:rPr>
              <a:t>c</a:t>
            </a:r>
            <a:endParaRPr lang="cs-CZ" sz="2400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4293096"/>
            <a:ext cx="39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latin typeface="Times New Roman"/>
                <a:cs typeface="Times New Roman"/>
              </a:rPr>
              <a:t>d</a:t>
            </a:r>
            <a:endParaRPr lang="cs-CZ" sz="2400" b="1" i="1" dirty="0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473165"/>
              </p:ext>
            </p:extLst>
          </p:nvPr>
        </p:nvGraphicFramePr>
        <p:xfrm>
          <a:off x="1115616" y="4935977"/>
          <a:ext cx="547687" cy="755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4" imgW="164880" imgH="393480" progId="Equation.3">
                  <p:embed/>
                </p:oleObj>
              </mc:Choice>
              <mc:Fallback>
                <p:oleObj name="Rovnice" r:id="rId4" imgW="1648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4935977"/>
                        <a:ext cx="547687" cy="755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2289175" y="4941888"/>
          <a:ext cx="461963" cy="755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ovnice" r:id="rId6" imgW="139680" imgH="393480" progId="Equation.3">
                  <p:embed/>
                </p:oleObj>
              </mc:Choice>
              <mc:Fallback>
                <p:oleObj name="Rovnice" r:id="rId6" imgW="1396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9175" y="4941888"/>
                        <a:ext cx="461963" cy="755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Měření vzdáleností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Používáme tam, kde na měřenou vzdálenost vidíme předměty známých výšek (telegrafní sloup, výška člověka, jedno poschodí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domu…)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Pravítko (hůlku se stupnicí, stéblo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trávy…)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držíme ve vzdálenosti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od oka a zjistíme, jakou jeho část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zakrývá pozorovaný předmět, jehož skutečnou velikost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zhruba známe. Skutečná vzdálenost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tohoto předmětu pak je: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obrázek a odvoď vztah pro výpočet vzdálenosti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</a:p>
          <a:p>
            <a:pPr>
              <a:buFont typeface="Wingdings" pitchFamily="2" charset="2"/>
              <a:buChar char="§"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x(m) =  		. d(dm)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979712" y="5301208"/>
          <a:ext cx="1224137" cy="10630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Rovnice" r:id="rId4" imgW="482400" imgH="419040" progId="Equation.3">
                  <p:embed/>
                </p:oleObj>
              </mc:Choice>
              <mc:Fallback>
                <p:oleObj name="Rovnice" r:id="rId4" imgW="48240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5301208"/>
                        <a:ext cx="1224137" cy="106306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226400"/>
          </a:xfrm>
        </p:spPr>
        <p:txBody>
          <a:bodyPr>
            <a:noAutofit/>
          </a:bodyPr>
          <a:lstStyle/>
          <a:p>
            <a:pPr algn="ctr"/>
            <a:r>
              <a:rPr lang="cs-CZ" sz="4200" b="1" u="sng" dirty="0" smtClean="0">
                <a:solidFill>
                  <a:srgbClr val="FF0000"/>
                </a:solidFill>
              </a:rPr>
              <a:t>Odhad vzdálenosti šířkovou metodou</a:t>
            </a:r>
            <a:endParaRPr lang="cs-CZ" sz="4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35480"/>
            <a:ext cx="8280920" cy="438912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Vezmeme do natažené paže (60 – 65 cm) hůlku a držíme ji ve svislé poloze před očima.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- - Zaměříme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 ji jedním okem na cíl, jehož vzdálenost chceme změřit, pak oko zavřeme a otevřeme druhé, aniž bychom tužkou pohnuli. Tužka jako by se přemístila, náš pohled směřuje nyní na jiný cíl. Odhadneme vzdálenost mezi oběma body (tedy šířku), a tento odhad násobíme deseti.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64704"/>
            <a:ext cx="8229600" cy="8527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Odhad výšky - vysvětli</a:t>
            </a:r>
            <a:endParaRPr lang="cs-CZ" b="1" u="sng" dirty="0">
              <a:solidFill>
                <a:srgbClr val="FF0000"/>
              </a:solidFill>
            </a:endParaRPr>
          </a:p>
        </p:txBody>
      </p:sp>
      <p:pic>
        <p:nvPicPr>
          <p:cNvPr id="21506" name="Picture 2" descr="C:\Users\Maruška\Downloads\mereni_v_prirode_0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204864"/>
            <a:ext cx="6336704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Odhad výšky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Dokaž, že platí (nakresli si obrázek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):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Lehneme  si na zem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10 m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od předmětu, jehož výšku zjišťujeme a kamarád podrží tyč ve vzdálenosti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9 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Díváme se od země tak, abychom viděli vrchol objektu a odměřenou vzdálenost vynásobíme deseti. 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Odhad výšky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svítí slunce, lze změřit výšku objektu pomocí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stínu. Vedle objektu zarazíme tyč známé délky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(postavíme osobu známé výšky) a změříme délku stínu tyče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(osoby) a objektu.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podobnosti trojúhelníků potom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výška objektu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je: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obrázek a výpočet)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068728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Odhad šířky (např. řeky)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druhém břehu řeky si najdeme kolmo nějaký bod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Jdeme podél břehu určitou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vzdálenost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bodu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 pak dále do bodu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bodu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jdeme kolmo k řece až do bodu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odkud vidíme body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jedné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přímce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podobnosti trojúhelníků pak lze určit šířku řeky:</a:t>
            </a:r>
          </a:p>
          <a:p>
            <a:pPr lvl="1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(nakresli obrázek a odvoď )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178</TotalTime>
  <Words>301</Words>
  <Application>Microsoft Office PowerPoint</Application>
  <PresentationFormat>Předvádění na obrazovce (4:3)</PresentationFormat>
  <Paragraphs>88</Paragraphs>
  <Slides>9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Tok</vt:lpstr>
      <vt:lpstr>Rovnice</vt:lpstr>
      <vt:lpstr>Prezentace aplikace PowerPoint</vt:lpstr>
      <vt:lpstr>Podobnost trojúhelníků</vt:lpstr>
      <vt:lpstr>Podobnost trojúhelníků</vt:lpstr>
      <vt:lpstr>Měření vzdáleností</vt:lpstr>
      <vt:lpstr>Odhad vzdálenosti šířkovou metodou</vt:lpstr>
      <vt:lpstr>Odhad výšky - vysvětli</vt:lpstr>
      <vt:lpstr>Odhad výšky</vt:lpstr>
      <vt:lpstr>Odhad výšky</vt:lpstr>
      <vt:lpstr>Odhad šířky (např. řeky)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24</cp:revision>
  <dcterms:created xsi:type="dcterms:W3CDTF">2011-10-25T02:22:41Z</dcterms:created>
  <dcterms:modified xsi:type="dcterms:W3CDTF">2013-10-05T10:00:00Z</dcterms:modified>
</cp:coreProperties>
</file>