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32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5. 10. 2013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8.wmf"/><Relationship Id="rId18" Type="http://schemas.openxmlformats.org/officeDocument/2006/relationships/oleObject" Target="../embeddings/oleObject8.bin"/><Relationship Id="rId3" Type="http://schemas.openxmlformats.org/officeDocument/2006/relationships/notesSlide" Target="../notesSlides/notesSlide4.xml"/><Relationship Id="rId21" Type="http://schemas.openxmlformats.org/officeDocument/2006/relationships/image" Target="../media/image12.wmf"/><Relationship Id="rId7" Type="http://schemas.openxmlformats.org/officeDocument/2006/relationships/image" Target="../media/image5.wmf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7.wmf"/><Relationship Id="rId5" Type="http://schemas.openxmlformats.org/officeDocument/2006/relationships/image" Target="../media/image4.wmf"/><Relationship Id="rId15" Type="http://schemas.openxmlformats.org/officeDocument/2006/relationships/image" Target="../media/image9.w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11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Relationship Id="rId1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32856"/>
            <a:ext cx="727280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METODICKÝ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LIST PRO ZŠ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VY_12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INOVACE_2.2.20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září 2011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Goniometrické funkce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Matematika a její aplikace – Podobnost – Goniometrické funkce 			  ostrého úhlu pravoúhlého trojúhelníku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Za pomoci prezentace si žáci zopakují goniometrické funkce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ostrého úhlu pravoúhlého trojúhelníku 	a procvičí si je na jednoduchých úlohách	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11754"/>
            <a:ext cx="6242304" cy="151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Funkce ostrého úhlu pravoúhlého trojúhelníku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Jedná se o funkce: 	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sinus </a:t>
            </a:r>
            <a:r>
              <a:rPr lang="el-GR" dirty="0" smtClean="0">
                <a:latin typeface="Times New Roman"/>
                <a:cs typeface="Times New Roman"/>
              </a:rPr>
              <a:t>α </a:t>
            </a:r>
            <a:r>
              <a:rPr lang="cs-CZ" dirty="0" smtClean="0">
                <a:latin typeface="Times New Roman"/>
                <a:cs typeface="Times New Roman"/>
              </a:rPr>
              <a:t> 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sin </a:t>
            </a:r>
            <a:r>
              <a:rPr lang="el-GR" b="1" dirty="0" smtClean="0">
                <a:latin typeface="Times New Roman"/>
                <a:cs typeface="Times New Roman"/>
              </a:rPr>
              <a:t>α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kosinus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/>
                <a:cs typeface="Times New Roman"/>
              </a:rPr>
              <a:t>α</a:t>
            </a:r>
            <a:r>
              <a:rPr lang="cs-CZ" dirty="0" smtClean="0">
                <a:latin typeface="Times New Roman"/>
                <a:cs typeface="Times New Roman"/>
              </a:rPr>
              <a:t> - </a:t>
            </a:r>
            <a:r>
              <a:rPr lang="el-GR" dirty="0" smtClean="0">
                <a:latin typeface="Times New Roman"/>
                <a:cs typeface="Times New Roman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cos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tangens </a:t>
            </a:r>
            <a:r>
              <a:rPr lang="el-GR" dirty="0" smtClean="0">
                <a:latin typeface="Times New Roman"/>
                <a:cs typeface="Times New Roman"/>
              </a:rPr>
              <a:t>α </a:t>
            </a:r>
            <a:r>
              <a:rPr lang="cs-CZ" dirty="0" smtClean="0">
                <a:latin typeface="Times New Roman"/>
                <a:cs typeface="Times New Roman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tg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kotangens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/>
                <a:cs typeface="Times New Roman"/>
              </a:rPr>
              <a:t>α </a:t>
            </a:r>
            <a:r>
              <a:rPr lang="cs-CZ" dirty="0" smtClean="0">
                <a:latin typeface="Times New Roman"/>
                <a:cs typeface="Times New Roman"/>
              </a:rPr>
              <a:t>-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cotg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které jsou určeny pomocí poměru jednotlivých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stran pravoúhlého trojúhelníku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Funkce ostrého úhlu pravoúhlého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Zkráceně:</a:t>
            </a:r>
          </a:p>
          <a:p>
            <a:pPr algn="ctr">
              <a:buNone/>
            </a:pPr>
            <a:endParaRPr lang="cs-CZ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sinus </a:t>
            </a:r>
            <a:r>
              <a:rPr lang="el-GR" b="1" dirty="0" smtClean="0">
                <a:latin typeface="Times New Roman"/>
                <a:cs typeface="Times New Roman"/>
              </a:rPr>
              <a:t>α</a:t>
            </a:r>
            <a:r>
              <a:rPr lang="cs-CZ" dirty="0" smtClean="0">
                <a:latin typeface="Times New Roman"/>
                <a:cs typeface="Times New Roman"/>
              </a:rPr>
              <a:t> = protilehlá odvěsna ku přeponě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cos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přilehlá odvěsna </a:t>
            </a:r>
            <a:r>
              <a:rPr lang="cs-CZ" dirty="0" smtClean="0">
                <a:latin typeface="Times New Roman"/>
                <a:cs typeface="Times New Roman"/>
              </a:rPr>
              <a:t>ku přeponě</a:t>
            </a:r>
          </a:p>
          <a:p>
            <a:endParaRPr lang="cs-CZ" dirty="0" smtClean="0">
              <a:latin typeface="Times New Roman"/>
              <a:cs typeface="Times New Roman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tg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dirty="0" smtClean="0">
                <a:latin typeface="Times New Roman"/>
                <a:cs typeface="Times New Roman"/>
              </a:rPr>
              <a:t>protilehlá odvěsna 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přilehlé odvěsně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cotg </a:t>
            </a:r>
            <a:r>
              <a:rPr lang="el-GR" b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 přilehlá odvěsna ku </a:t>
            </a:r>
            <a:r>
              <a:rPr lang="cs-CZ" dirty="0" smtClean="0">
                <a:latin typeface="Times New Roman"/>
                <a:cs typeface="Times New Roman"/>
              </a:rPr>
              <a:t>protilehlé odvěsně </a:t>
            </a:r>
          </a:p>
          <a:p>
            <a:endParaRPr lang="cs-CZ" dirty="0" smtClean="0"/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Uvedeným funkcím se též říká ……………. funkce</a:t>
            </a:r>
          </a:p>
          <a:p>
            <a:pPr lvl="1" algn="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(viz tajenka)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Funkce ostrého úhlu pravoúhlého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55158"/>
          </a:xfrm>
        </p:spPr>
        <p:txBody>
          <a:bodyPr/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Významnými hodnotami jsou hodnoty daných funkcí pro úhly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cs-CZ" sz="28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, 45</a:t>
            </a:r>
            <a:r>
              <a:rPr lang="cs-CZ" sz="28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60</a:t>
            </a:r>
            <a:r>
              <a:rPr lang="cs-CZ" sz="28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Doplň podle uvedených obrázků hodnoty v tabulce (nejprve si urči hodnotu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), přiřaď k výsledkům příslušná písmena podle klíče a získáš souhrnný název použitých funkcí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4365104"/>
          <a:ext cx="7848870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  <a:gridCol w="784887"/>
              </a:tblGrid>
              <a:tr h="840742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745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792288" y="5138738"/>
          <a:ext cx="301625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Rovnice" r:id="rId4" imgW="152280" imgH="393480" progId="Equation.3">
                  <p:embed/>
                </p:oleObj>
              </mc:Choice>
              <mc:Fallback>
                <p:oleObj name="Rovnice" r:id="rId4" imgW="1522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2288" y="5138738"/>
                        <a:ext cx="301625" cy="669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7164388" y="5095875"/>
          <a:ext cx="503237" cy="712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9" name="Rovnice" r:id="rId6" imgW="253800" imgH="419040" progId="Equation.3">
                  <p:embed/>
                </p:oleObj>
              </mc:Choice>
              <mc:Fallback>
                <p:oleObj name="Rovnice" r:id="rId6" imgW="253800" imgH="4190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5095875"/>
                        <a:ext cx="503237" cy="712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2627784" y="5085185"/>
          <a:ext cx="288032" cy="792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0" name="Rovnice" r:id="rId8" imgW="152280" imgH="393480" progId="Equation.3">
                  <p:embed/>
                </p:oleObj>
              </mc:Choice>
              <mc:Fallback>
                <p:oleObj name="Rovnice" r:id="rId8" imgW="15228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5085185"/>
                        <a:ext cx="288032" cy="792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3216275" y="5121275"/>
          <a:ext cx="66357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Rovnice" r:id="rId10" imgW="253800" imgH="431640" progId="Equation.3">
                  <p:embed/>
                </p:oleObj>
              </mc:Choice>
              <mc:Fallback>
                <p:oleObj name="Rovnice" r:id="rId10" imgW="253800" imgH="43164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6275" y="5121275"/>
                        <a:ext cx="663575" cy="820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4139952" y="5085184"/>
          <a:ext cx="432048" cy="816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" name="Rovnice" r:id="rId12" imgW="152280" imgH="393480" progId="Equation.3">
                  <p:embed/>
                </p:oleObj>
              </mc:Choice>
              <mc:Fallback>
                <p:oleObj name="Rovnice" r:id="rId12" imgW="152280" imgH="39348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9952" y="5085184"/>
                        <a:ext cx="432048" cy="8160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4" name="Object 16"/>
          <p:cNvGraphicFramePr>
            <a:graphicFrameLocks noChangeAspect="1"/>
          </p:cNvGraphicFramePr>
          <p:nvPr/>
        </p:nvGraphicFramePr>
        <p:xfrm>
          <a:off x="7956376" y="5085184"/>
          <a:ext cx="4318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3" name="Rovnice" r:id="rId14" imgW="152280" imgH="393480" progId="Equation.3">
                  <p:embed/>
                </p:oleObj>
              </mc:Choice>
              <mc:Fallback>
                <p:oleObj name="Rovnice" r:id="rId14" imgW="152280" imgH="393480" progId="Equation.3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376" y="5085184"/>
                        <a:ext cx="431800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5" name="Object 17"/>
          <p:cNvGraphicFramePr>
            <a:graphicFrameLocks noChangeAspect="1"/>
          </p:cNvGraphicFramePr>
          <p:nvPr/>
        </p:nvGraphicFramePr>
        <p:xfrm>
          <a:off x="5652120" y="5085184"/>
          <a:ext cx="43180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Rovnice" r:id="rId16" imgW="152280" imgH="393480" progId="Equation.3">
                  <p:embed/>
                </p:oleObj>
              </mc:Choice>
              <mc:Fallback>
                <p:oleObj name="Rovnice" r:id="rId16" imgW="152280" imgH="393480" progId="Equation.3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5085184"/>
                        <a:ext cx="431800" cy="815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7" name="Object 19"/>
          <p:cNvGraphicFramePr>
            <a:graphicFrameLocks noChangeAspect="1"/>
          </p:cNvGraphicFramePr>
          <p:nvPr/>
        </p:nvGraphicFramePr>
        <p:xfrm>
          <a:off x="6359525" y="5084763"/>
          <a:ext cx="528638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Rovnice" r:id="rId18" imgW="266400" imgH="431640" progId="Equation.3">
                  <p:embed/>
                </p:oleObj>
              </mc:Choice>
              <mc:Fallback>
                <p:oleObj name="Rovnice" r:id="rId18" imgW="266400" imgH="431640" progId="Equation.3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9525" y="5084763"/>
                        <a:ext cx="528638" cy="735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kt 24"/>
          <p:cNvGraphicFramePr>
            <a:graphicFrameLocks noChangeAspect="1"/>
          </p:cNvGraphicFramePr>
          <p:nvPr/>
        </p:nvGraphicFramePr>
        <p:xfrm>
          <a:off x="4860032" y="5301208"/>
          <a:ext cx="432048" cy="432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Rovnice" r:id="rId20" imgW="228600" imgH="228600" progId="Equation.3">
                  <p:embed/>
                </p:oleObj>
              </mc:Choice>
              <mc:Fallback>
                <p:oleObj name="Rovnice" r:id="rId20" imgW="228600" imgH="22860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5301208"/>
                        <a:ext cx="432048" cy="43204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Funkce ostrého úhlu pravoúhlého trojúhelníku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683568" y="1700808"/>
            <a:ext cx="2016224" cy="100811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>
            <a:off x="3491880" y="1484784"/>
            <a:ext cx="2088232" cy="187220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51520" y="155679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    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270892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     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2492896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     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0" y="19888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     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13285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      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22768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/>
                <a:cs typeface="Times New Roman"/>
              </a:rPr>
              <a:t>α</a:t>
            </a:r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11960" y="342900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x       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4008" y="292494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91880" y="1844824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Pravoúhlý trojúhelník 16"/>
          <p:cNvSpPr/>
          <p:nvPr/>
        </p:nvSpPr>
        <p:spPr>
          <a:xfrm>
            <a:off x="6588224" y="1340768"/>
            <a:ext cx="1512168" cy="259228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020272" y="400506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       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84168" y="256490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       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452320" y="23488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       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16216" y="17728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08304" y="35010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dirty="0" smtClean="0"/>
              <a:t>        </a:t>
            </a:r>
            <a:endParaRPr lang="cs-CZ" dirty="0"/>
          </a:p>
        </p:txBody>
      </p:sp>
      <p:graphicFrame>
        <p:nvGraphicFramePr>
          <p:cNvPr id="24" name="Tabulka 23"/>
          <p:cNvGraphicFramePr>
            <a:graphicFrameLocks noGrp="1"/>
          </p:cNvGraphicFramePr>
          <p:nvPr/>
        </p:nvGraphicFramePr>
        <p:xfrm>
          <a:off x="539552" y="5085184"/>
          <a:ext cx="792088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0110"/>
                <a:gridCol w="990110"/>
                <a:gridCol w="990110"/>
                <a:gridCol w="990110"/>
                <a:gridCol w="990110"/>
                <a:gridCol w="990110"/>
                <a:gridCol w="990110"/>
                <a:gridCol w="99011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tg 60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cos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cotg </a:t>
                      </a:r>
                      <a:r>
                        <a:rPr lang="el-GR" dirty="0" smtClean="0">
                          <a:latin typeface="Times New Roman"/>
                          <a:cs typeface="Times New Roman"/>
                        </a:rPr>
                        <a:t>α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cotg 60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cos 30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tg 45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tg </a:t>
                      </a:r>
                      <a:r>
                        <a:rPr lang="el-GR" dirty="0" smtClean="0">
                          <a:latin typeface="Times New Roman"/>
                          <a:cs typeface="Times New Roman"/>
                        </a:rPr>
                        <a:t>α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sin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5" name="Tabulka 24"/>
          <p:cNvGraphicFramePr>
            <a:graphicFrameLocks noGrp="1"/>
          </p:cNvGraphicFramePr>
          <p:nvPr/>
        </p:nvGraphicFramePr>
        <p:xfrm>
          <a:off x="539550" y="3789040"/>
          <a:ext cx="4824537" cy="11521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9649"/>
                <a:gridCol w="989649"/>
                <a:gridCol w="989649"/>
                <a:gridCol w="989649"/>
                <a:gridCol w="865941"/>
              </a:tblGrid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 sin </a:t>
                      </a:r>
                      <a:r>
                        <a:rPr lang="el-GR" dirty="0" smtClean="0">
                          <a:latin typeface="Times New Roman"/>
                          <a:cs typeface="Times New Roman"/>
                        </a:rPr>
                        <a:t>α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sin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45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cos </a:t>
                      </a:r>
                      <a:r>
                        <a:rPr lang="el-GR" dirty="0" smtClean="0">
                          <a:latin typeface="Times New Roman"/>
                          <a:cs typeface="Times New Roman"/>
                        </a:rPr>
                        <a:t>α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sin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60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cos 45</a:t>
                      </a:r>
                      <a:r>
                        <a:rPr lang="cs-CZ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181</Words>
  <Application>Microsoft Office PowerPoint</Application>
  <PresentationFormat>Předvádění na obrazovce (4:3)</PresentationFormat>
  <Paragraphs>89</Paragraphs>
  <Slides>5</Slides>
  <Notes>5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Cesta</vt:lpstr>
      <vt:lpstr>Rovnice</vt:lpstr>
      <vt:lpstr>Prezentace aplikace PowerPoint</vt:lpstr>
      <vt:lpstr>Funkce ostrého úhlu pravoúhlého trojúhelníku</vt:lpstr>
      <vt:lpstr>Funkce ostrého úhlu pravoúhlého trojúhelníku</vt:lpstr>
      <vt:lpstr>Funkce ostrého úhlu pravoúhlého trojúhelníku</vt:lpstr>
      <vt:lpstr>Funkce ostrého úhlu pravoúhlého trojúhelníku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Martin Králík</cp:lastModifiedBy>
  <cp:revision>22</cp:revision>
  <dcterms:created xsi:type="dcterms:W3CDTF">2011-10-25T02:22:41Z</dcterms:created>
  <dcterms:modified xsi:type="dcterms:W3CDTF">2013-10-05T16:02:03Z</dcterms:modified>
</cp:coreProperties>
</file>