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69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9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AFC4-686D-484D-953B-E6644088685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8E3416E-DE5A-4E1D-B806-E979DCE99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kacur.cz/data/USR_001_OBRAZKY/158945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300" b="1" dirty="0" smtClean="0">
                <a:solidFill>
                  <a:schemeClr val="bg1"/>
                </a:solidFill>
                <a:effectLst/>
                <a:latin typeface="+mn-lt"/>
                <a:cs typeface="Arial" pitchFamily="34" charset="0"/>
              </a:rPr>
              <a:t>Projekt:  Moderní výuka</a:t>
            </a:r>
            <a:r>
              <a:rPr lang="cs-CZ" sz="13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3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3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Číslo DUM: VY_32 _INOVACE_ 11.1.07	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kern="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Jméno autora: Mgr.  Romana Krulišová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Datum, období, kdy byl vytvořen:  3.  srpna  2012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Název práce:   Ivan </a:t>
            </a:r>
            <a:r>
              <a:rPr lang="cs-CZ" sz="1200" b="1" dirty="0" err="1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Olbracht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Předmět, pro který je VM určen:  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Český jazyk  -  literatura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Ročník, pro který je VM určen:  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9.  ročník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:  45 min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Vzdělávací oblast, tematický okruh, téma:  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Literární výchova,  portréty autorů,  Ivan </a:t>
            </a:r>
            <a:r>
              <a:rPr lang="cs-CZ" sz="1200" dirty="0" err="1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Olbracht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Metodický list, anotace - výstižný popis způsobu použití VM ve výuce:  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Prostřednictvím  prezentace si žáci zopakují a upevní znalosti a informace, které získali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o autorovi v průběhu literární výchovy  na  2.  stupni ZŠ 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:  datový projektor,  plátno,  počítač,  psací potřeby 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br>
              <a:rPr lang="cs-CZ" sz="12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12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cs-CZ" sz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                       Operační </a:t>
            </a:r>
            <a:r>
              <a:rPr lang="cs-CZ" sz="12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program</a:t>
            </a: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12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Vzdělávání</a:t>
            </a: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pro konkurenceschopnost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2160240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latin typeface="Algerian" pitchFamily="82" charset="0"/>
              </a:rPr>
              <a:t>IVAN</a:t>
            </a:r>
            <a:endParaRPr lang="cs-CZ" sz="9600" b="1" dirty="0">
              <a:latin typeface="Algerian" pitchFamily="8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3356992"/>
            <a:ext cx="633699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>
                <a:latin typeface="Algerian" pitchFamily="82" charset="0"/>
              </a:rPr>
              <a:t>OLBRACHT</a:t>
            </a:r>
            <a:endParaRPr lang="cs-CZ" sz="9600" dirty="0"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084168" y="548680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11.1.07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http://www.cesky-jazyk.cz/cjl/pictures/autori/olbracht-ivan-h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4464496" cy="59046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4048" y="2132856"/>
            <a:ext cx="367240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(* 6. ledna 1882, Semily – 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  <a:sym typeface="Wingdings"/>
              </a:rPr>
              <a:t>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30. prosince 1952, Praha)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76672"/>
            <a:ext cx="29754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IVAN </a:t>
            </a:r>
          </a:p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OLBRACHT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4365104"/>
            <a:ext cx="220284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latin typeface="Lucida Calligraphy" pitchFamily="66" charset="0"/>
              </a:rPr>
              <a:t>Vlastním</a:t>
            </a:r>
          </a:p>
          <a:p>
            <a:pPr algn="ctr"/>
            <a:r>
              <a:rPr lang="cs-CZ" sz="3200" b="1" dirty="0" smtClean="0">
                <a:latin typeface="Lucida Calligraphy" pitchFamily="66" charset="0"/>
              </a:rPr>
              <a:t>Jménem</a:t>
            </a:r>
          </a:p>
          <a:p>
            <a:pPr algn="ctr"/>
            <a:r>
              <a:rPr lang="cs-CZ" sz="3200" b="1" dirty="0" smtClean="0">
                <a:latin typeface="Lucida Calligraphy" pitchFamily="66" charset="0"/>
              </a:rPr>
              <a:t>Kamil </a:t>
            </a:r>
          </a:p>
          <a:p>
            <a:pPr algn="ctr"/>
            <a:r>
              <a:rPr lang="cs-CZ" sz="3200" b="1" dirty="0" smtClean="0">
                <a:latin typeface="Lucida Calligraphy" pitchFamily="66" charset="0"/>
              </a:rPr>
              <a:t>Zeman</a:t>
            </a:r>
            <a:endParaRPr lang="cs-CZ" sz="3200" b="1" dirty="0">
              <a:latin typeface="Lucida Calligraphy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021288"/>
            <a:ext cx="45365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knihovnaslany.cz</a:t>
            </a:r>
            <a:r>
              <a:rPr lang="cs-CZ" sz="1000" dirty="0" smtClean="0"/>
              <a:t>/</a:t>
            </a:r>
            <a:r>
              <a:rPr lang="cs-CZ" sz="1000" dirty="0" err="1" smtClean="0"/>
              <a:t>kalendarium</a:t>
            </a:r>
            <a:r>
              <a:rPr lang="cs-CZ" sz="1000" dirty="0" smtClean="0"/>
              <a:t>/2008/11/</a:t>
            </a:r>
            <a:r>
              <a:rPr lang="cs-CZ" sz="1000" dirty="0" err="1" smtClean="0"/>
              <a:t>ctenarsky</a:t>
            </a:r>
            <a:r>
              <a:rPr lang="cs-CZ" sz="1000" dirty="0" smtClean="0"/>
              <a:t>-</a:t>
            </a:r>
            <a:r>
              <a:rPr lang="cs-CZ" sz="1000" dirty="0" err="1" smtClean="0"/>
              <a:t>denik</a:t>
            </a:r>
            <a:r>
              <a:rPr lang="cs-CZ" sz="1000" dirty="0" smtClean="0"/>
              <a:t>-prosinec/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6309320"/>
            <a:ext cx="259878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http://cs.wikipedia.org/wiki/Ivan_Olbracht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38944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742927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i="1" smtClean="0"/>
              <a:t>český </a:t>
            </a:r>
            <a:r>
              <a:rPr lang="cs-CZ" sz="4000" b="1" i="1" smtClean="0"/>
              <a:t>spisovatel - prozaik</a:t>
            </a:r>
            <a:endParaRPr lang="cs-CZ" sz="4000" b="1" i="1" dirty="0" smtClean="0"/>
          </a:p>
          <a:p>
            <a:pPr>
              <a:buFont typeface="Wingdings" pitchFamily="2" charset="2"/>
              <a:buChar char="Ø"/>
            </a:pPr>
            <a:r>
              <a:rPr lang="cs-CZ" sz="4000" b="1" i="1" dirty="0" smtClean="0"/>
              <a:t>publicista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i="1" dirty="0" smtClean="0"/>
              <a:t>novinář</a:t>
            </a:r>
          </a:p>
          <a:p>
            <a:pPr>
              <a:buFont typeface="Wingdings" pitchFamily="2" charset="2"/>
              <a:buChar char="Ø"/>
            </a:pPr>
            <a:r>
              <a:rPr lang="cs-CZ" sz="4000" b="1" i="1" dirty="0" smtClean="0"/>
              <a:t>překladatel německé prózy</a:t>
            </a:r>
            <a:endParaRPr lang="cs-CZ" sz="4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71592" y="5301208"/>
            <a:ext cx="36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http://cs.wikipedia.org/wiki/Ivan_Olbracht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6693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ŽIVOT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2809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otec  advokát a spisovatel Antal Stašek (vlastním jménem   </a:t>
            </a:r>
          </a:p>
          <a:p>
            <a:r>
              <a:rPr lang="cs-CZ" sz="2400" dirty="0" smtClean="0"/>
              <a:t>   Antonín Zeman)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76872"/>
            <a:ext cx="623016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studoval na Gymnáziu ve Dvoře Králové n/L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99695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nedokončil VŠ v Praze ani Berlíně (práva a filozofie – historie </a:t>
            </a:r>
          </a:p>
          <a:p>
            <a:r>
              <a:rPr lang="cs-CZ" sz="2400" dirty="0" smtClean="0"/>
              <a:t>   a zeměpis)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077072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od roku 1905 působil jako redaktor  ve Vídni, Praze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3528" y="4797152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věnoval se politické činnosti, po odchodu z politiky se </a:t>
            </a:r>
          </a:p>
          <a:p>
            <a:r>
              <a:rPr lang="cs-CZ" sz="2400" dirty="0" smtClean="0"/>
              <a:t>   věnoval literatuře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877272"/>
            <a:ext cx="6555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v letech 1931-1936 pobýval v Podkarpatské Rusi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6693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24744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u="sng" dirty="0" smtClean="0"/>
              <a:t>PRO MLÁDEŽ</a:t>
            </a:r>
            <a:endParaRPr lang="cs-CZ" sz="3200" u="sng" dirty="0"/>
          </a:p>
        </p:txBody>
      </p:sp>
      <p:sp>
        <p:nvSpPr>
          <p:cNvPr id="6" name="Obdélník 5"/>
          <p:cNvSpPr/>
          <p:nvPr/>
        </p:nvSpPr>
        <p:spPr>
          <a:xfrm>
            <a:off x="1691680" y="1988840"/>
            <a:ext cx="28985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Impact" pitchFamily="34" charset="0"/>
              </a:rPr>
              <a:t>„Biblické příběhy“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708920"/>
            <a:ext cx="39002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/>
            <a:r>
              <a:rPr lang="cs-CZ" sz="2800" dirty="0" smtClean="0"/>
              <a:t>„O mudrci </a:t>
            </a:r>
            <a:r>
              <a:rPr lang="cs-CZ" sz="2800" dirty="0" err="1" smtClean="0"/>
              <a:t>Bidpajovi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 a jeho  zvířátkách“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4293096"/>
            <a:ext cx="43995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u="sng" dirty="0" smtClean="0"/>
              <a:t>BALADICKÝ ROMÁN</a:t>
            </a:r>
            <a:endParaRPr lang="cs-CZ" sz="3200" u="sng" dirty="0"/>
          </a:p>
        </p:txBody>
      </p:sp>
      <p:sp>
        <p:nvSpPr>
          <p:cNvPr id="12" name="Obdélník 11"/>
          <p:cNvSpPr/>
          <p:nvPr/>
        </p:nvSpPr>
        <p:spPr>
          <a:xfrm>
            <a:off x="971600" y="5373216"/>
            <a:ext cx="4182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„Nikola </a:t>
            </a:r>
            <a:r>
              <a:rPr lang="cs-CZ" sz="2800" dirty="0" err="1" smtClean="0"/>
              <a:t>Šuhaj</a:t>
            </a:r>
            <a:r>
              <a:rPr lang="cs-CZ" sz="2800" dirty="0" smtClean="0"/>
              <a:t> loupežník“</a:t>
            </a:r>
            <a:endParaRPr lang="cs-CZ" sz="2800" dirty="0"/>
          </a:p>
        </p:txBody>
      </p:sp>
      <p:pic>
        <p:nvPicPr>
          <p:cNvPr id="13" name="Picture 2" descr="http://img.mimishop.cz/h/ms/1189/0/0904/a33894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492896"/>
            <a:ext cx="1368152" cy="1779197"/>
          </a:xfrm>
          <a:prstGeom prst="rect">
            <a:avLst/>
          </a:prstGeom>
          <a:noFill/>
        </p:spPr>
      </p:pic>
      <p:pic>
        <p:nvPicPr>
          <p:cNvPr id="14" name="Picture 3" descr="C:\Users\Acer\Desktop\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88640"/>
            <a:ext cx="1332278" cy="1918202"/>
          </a:xfrm>
          <a:prstGeom prst="rect">
            <a:avLst/>
          </a:prstGeom>
          <a:noFill/>
        </p:spPr>
      </p:pic>
      <p:pic>
        <p:nvPicPr>
          <p:cNvPr id="15" name="Picture 2" descr="http://www.antikvariatik.cz/fotovelke/1405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005064"/>
            <a:ext cx="1898642" cy="249988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 rot="10800000" flipV="1">
            <a:off x="5940152" y="836712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</a:t>
            </a:r>
            <a:r>
              <a:rPr lang="cs-CZ" sz="800" dirty="0" err="1" smtClean="0"/>
              <a:t>bux.cz</a:t>
            </a:r>
            <a:r>
              <a:rPr lang="cs-CZ" sz="800" dirty="0" smtClean="0"/>
              <a:t>/knihy/9588-</a:t>
            </a:r>
            <a:r>
              <a:rPr lang="cs-CZ" sz="800" dirty="0" err="1" smtClean="0"/>
              <a:t>biblicke</a:t>
            </a:r>
            <a:r>
              <a:rPr lang="cs-CZ" sz="800" dirty="0" smtClean="0"/>
              <a:t>-</a:t>
            </a:r>
            <a:r>
              <a:rPr lang="cs-CZ" sz="800" dirty="0" err="1" smtClean="0"/>
              <a:t>pribehy.html</a:t>
            </a:r>
            <a:endParaRPr lang="cs-CZ" sz="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780928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antikopava.cz</a:t>
            </a:r>
            <a:r>
              <a:rPr lang="cs-CZ" sz="1000" dirty="0" smtClean="0"/>
              <a:t>/kniha/o-mudrci-</a:t>
            </a:r>
            <a:r>
              <a:rPr lang="cs-CZ" sz="1000" dirty="0" err="1" smtClean="0"/>
              <a:t>bidpajovi</a:t>
            </a:r>
            <a:r>
              <a:rPr lang="cs-CZ" sz="1000" dirty="0" smtClean="0"/>
              <a:t>-a-jeho-</a:t>
            </a:r>
            <a:r>
              <a:rPr lang="cs-CZ" sz="1000" dirty="0" err="1" smtClean="0"/>
              <a:t>zviratkach</a:t>
            </a:r>
            <a:r>
              <a:rPr lang="cs-CZ" sz="1000" dirty="0" smtClean="0"/>
              <a:t>-1619</a:t>
            </a:r>
            <a:endParaRPr lang="cs-CZ" sz="1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6093296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dantikvariat.cz</a:t>
            </a:r>
            <a:r>
              <a:rPr lang="cs-CZ" sz="1000" dirty="0" smtClean="0"/>
              <a:t>/</a:t>
            </a:r>
            <a:r>
              <a:rPr lang="cs-CZ" sz="1000" dirty="0" err="1" smtClean="0"/>
              <a:t>olbracht</a:t>
            </a:r>
            <a:r>
              <a:rPr lang="cs-CZ" sz="1000" dirty="0" smtClean="0"/>
              <a:t>-</a:t>
            </a:r>
            <a:r>
              <a:rPr lang="cs-CZ" sz="1000" dirty="0" err="1" smtClean="0"/>
              <a:t>ivan</a:t>
            </a:r>
            <a:r>
              <a:rPr lang="cs-CZ" sz="1000" dirty="0" smtClean="0"/>
              <a:t>/</a:t>
            </a:r>
            <a:r>
              <a:rPr lang="cs-CZ" sz="1000" dirty="0" err="1" smtClean="0"/>
              <a:t>nikola</a:t>
            </a:r>
            <a:r>
              <a:rPr lang="cs-CZ" sz="1000" dirty="0" smtClean="0"/>
              <a:t>-</a:t>
            </a:r>
            <a:r>
              <a:rPr lang="cs-CZ" sz="1000" dirty="0" err="1" smtClean="0"/>
              <a:t>suhaj</a:t>
            </a:r>
            <a:r>
              <a:rPr lang="cs-CZ" sz="1000" dirty="0" smtClean="0"/>
              <a:t>-</a:t>
            </a:r>
            <a:r>
              <a:rPr lang="cs-CZ" sz="1000" dirty="0" err="1" smtClean="0"/>
              <a:t>loupeznik</a:t>
            </a:r>
            <a:r>
              <a:rPr lang="cs-CZ" sz="1000" dirty="0" smtClean="0"/>
              <a:t>-109615</a:t>
            </a:r>
            <a:endParaRPr lang="cs-CZ" sz="1000" dirty="0"/>
          </a:p>
        </p:txBody>
      </p:sp>
      <p:cxnSp>
        <p:nvCxnSpPr>
          <p:cNvPr id="21" name="Přímá spojovací šipka 20"/>
          <p:cNvCxnSpPr/>
          <p:nvPr/>
        </p:nvCxnSpPr>
        <p:spPr>
          <a:xfrm flipV="1">
            <a:off x="4572000" y="1268760"/>
            <a:ext cx="2808312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4283968" y="3356992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5004048" y="5373216"/>
            <a:ext cx="180020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0" grpId="0"/>
      <p:bldP spid="11" grpId="0"/>
      <p:bldP spid="12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94928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NIKOLA  ŠUHAJ  LOUPEŽNÍK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V románu se  prolíná baladický a mytický svět se světem </a:t>
            </a:r>
          </a:p>
          <a:p>
            <a:r>
              <a:rPr lang="cs-CZ" sz="2400" dirty="0" smtClean="0">
                <a:latin typeface="Georgia" pitchFamily="18" charset="0"/>
              </a:rPr>
              <a:t>    současnosti. Skládá se ze 6 povídek, závěru, doslovu, </a:t>
            </a:r>
          </a:p>
          <a:p>
            <a:r>
              <a:rPr lang="cs-CZ" sz="2400" dirty="0" smtClean="0">
                <a:latin typeface="Georgia" pitchFamily="18" charset="0"/>
              </a:rPr>
              <a:t>    poznámky a vysvětlivek.</a:t>
            </a:r>
            <a:endParaRPr lang="cs-CZ" sz="2400" dirty="0"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79208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Děj: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sz="2400" dirty="0" smtClean="0"/>
              <a:t>Nikola </a:t>
            </a:r>
            <a:r>
              <a:rPr lang="cs-CZ" sz="2400" dirty="0" err="1" smtClean="0"/>
              <a:t>Šuhaj</a:t>
            </a:r>
            <a:r>
              <a:rPr lang="cs-CZ" sz="2400" dirty="0" smtClean="0"/>
              <a:t> byl nezranitelný loupežník, který bohatým bral a chudým dával a který nikdy - mimo sebeobranu nebo ze spravedlivé msty - nikoho nezabil. Pocházel z </a:t>
            </a:r>
            <a:r>
              <a:rPr lang="cs-CZ" sz="2400" dirty="0" err="1" smtClean="0"/>
              <a:t>Koločavy</a:t>
            </a:r>
            <a:r>
              <a:rPr lang="cs-CZ" sz="2400" dirty="0" smtClean="0"/>
              <a:t>, kraje, kde ještě žije Bůh. </a:t>
            </a:r>
          </a:p>
          <a:p>
            <a:r>
              <a:rPr lang="cs-CZ" sz="2400" dirty="0" smtClean="0"/>
              <a:t>     Děj začíná příběhem mezi vojáky Nikolou a Němcem, kteří utíkali z bojů. Bydleli u čarodějné baby, která je chtěla oženit se svými ošklivými dcerami a očarovala je proto nezranitelností (celý život se jich nedotkne kulka). Babu poté zabili a vrátili se zpět na vojnu.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24128" y="6165304"/>
            <a:ext cx="3203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cesky</a:t>
            </a:r>
            <a:r>
              <a:rPr lang="cs-CZ" sz="1000" dirty="0" smtClean="0"/>
              <a:t>-jazyk.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ctenarsky</a:t>
            </a:r>
            <a:r>
              <a:rPr lang="cs-CZ" sz="1000" dirty="0" smtClean="0"/>
              <a:t>-</a:t>
            </a:r>
            <a:r>
              <a:rPr lang="cs-CZ" sz="1000" dirty="0" err="1" smtClean="0"/>
              <a:t>denik</a:t>
            </a:r>
            <a:r>
              <a:rPr lang="cs-CZ" sz="1000" dirty="0" smtClean="0"/>
              <a:t>/</a:t>
            </a:r>
            <a:r>
              <a:rPr lang="cs-CZ" sz="1000" dirty="0" err="1" smtClean="0"/>
              <a:t>ivan</a:t>
            </a:r>
            <a:r>
              <a:rPr lang="cs-CZ" sz="1000" dirty="0" smtClean="0"/>
              <a:t>-</a:t>
            </a:r>
            <a:r>
              <a:rPr lang="cs-CZ" sz="1000" dirty="0" err="1" smtClean="0"/>
              <a:t>olbracht</a:t>
            </a:r>
            <a:r>
              <a:rPr lang="cs-CZ" sz="1000" dirty="0" smtClean="0"/>
              <a:t>/</a:t>
            </a:r>
            <a:r>
              <a:rPr lang="cs-CZ" sz="1000" dirty="0" err="1" smtClean="0"/>
              <a:t>nikola</a:t>
            </a:r>
            <a:r>
              <a:rPr lang="cs-CZ" sz="1000" dirty="0" smtClean="0"/>
              <a:t>-</a:t>
            </a:r>
            <a:r>
              <a:rPr lang="cs-CZ" sz="1000" dirty="0" err="1" smtClean="0"/>
              <a:t>suhaj</a:t>
            </a:r>
            <a:r>
              <a:rPr lang="cs-CZ" sz="1000" dirty="0" smtClean="0"/>
              <a:t>-</a:t>
            </a:r>
            <a:r>
              <a:rPr lang="cs-CZ" sz="1000" dirty="0" err="1" smtClean="0"/>
              <a:t>loupeznik</a:t>
            </a:r>
            <a:r>
              <a:rPr lang="cs-CZ" sz="1000" dirty="0" smtClean="0"/>
              <a:t>-2.html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21088"/>
            <a:ext cx="8229600" cy="2448272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     Poté vypsali četníci  na Nikolovu hlavu vysokou odměnu. Jeho bývalí kamarádi neodolali a vydali se ho zabít. Vylákali jej na louku, kde jedli a pili. Právě když jedl, zaťal mu kamarád sekyru zezadu do hlavy. Jura </a:t>
            </a:r>
            <a:r>
              <a:rPr lang="cs-CZ" sz="2800" dirty="0" err="1" smtClean="0"/>
              <a:t>Šuhaj</a:t>
            </a:r>
            <a:r>
              <a:rPr lang="cs-CZ" sz="2800" dirty="0" smtClean="0"/>
              <a:t> už nestihl zakročit a zemřel také. Zrádci žádnou odměnu nedostali. </a:t>
            </a:r>
            <a:r>
              <a:rPr lang="cs-CZ" sz="2800" dirty="0" err="1" smtClean="0"/>
              <a:t>Eržika</a:t>
            </a:r>
            <a:r>
              <a:rPr lang="cs-CZ" sz="2800" dirty="0" smtClean="0"/>
              <a:t> se znova provdala a porodila </a:t>
            </a:r>
            <a:r>
              <a:rPr lang="cs-CZ" sz="2800" dirty="0" err="1" smtClean="0"/>
              <a:t>díťe</a:t>
            </a:r>
            <a:r>
              <a:rPr lang="cs-CZ" sz="2800" dirty="0" smtClean="0"/>
              <a:t>, jež počala s Nikolou.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988840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Okrádali bohaté kupce a židy a obdarovávali chudáky. Nikola miloval dívku z vesnice </a:t>
            </a:r>
            <a:r>
              <a:rPr lang="cs-CZ" sz="2400" dirty="0" err="1" smtClean="0"/>
              <a:t>Eržiku</a:t>
            </a:r>
            <a:r>
              <a:rPr lang="cs-CZ" sz="2400" dirty="0" smtClean="0"/>
              <a:t>, se kterou se také oženil. Jeho přátelé a rodina ve vesnici za Nikolovo loupežničení trpěli. Policejní výslechy, zatýkání a prohlídky sužovaly obyvatele vesnice. Mladý strážmistr </a:t>
            </a:r>
            <a:r>
              <a:rPr lang="cs-CZ" sz="2400" dirty="0" err="1" smtClean="0"/>
              <a:t>Eržiku</a:t>
            </a:r>
            <a:r>
              <a:rPr lang="cs-CZ" sz="2400" dirty="0" smtClean="0"/>
              <a:t> sváděl a četníci se na ni pokoušeli Nikolu lapit, ale to se nepovedlo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0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Opět však desertovali a Nikola se vrátil domů do rodné </a:t>
            </a:r>
            <a:r>
              <a:rPr lang="cs-CZ" sz="2400" dirty="0" err="1" smtClean="0"/>
              <a:t>Koločavy</a:t>
            </a:r>
            <a:r>
              <a:rPr lang="cs-CZ" sz="2400" dirty="0" smtClean="0"/>
              <a:t>. Protože ale ještě neskončila válka, musel se skrývat před četníky v lesích. Stal se obávaným loupežníkem a postupně se k němu přidali i přátelé z vesnice a mladší bratr Jura.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6165304"/>
            <a:ext cx="2592288" cy="548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cesky</a:t>
            </a:r>
            <a:r>
              <a:rPr lang="cs-CZ" sz="1000" dirty="0" smtClean="0"/>
              <a:t>-jazyk.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ctenarsky</a:t>
            </a:r>
            <a:r>
              <a:rPr lang="cs-CZ" sz="1000" dirty="0" smtClean="0"/>
              <a:t>-</a:t>
            </a:r>
            <a:r>
              <a:rPr lang="cs-CZ" sz="1000" dirty="0" err="1" smtClean="0"/>
              <a:t>denik</a:t>
            </a:r>
            <a:r>
              <a:rPr lang="cs-CZ" sz="1000" dirty="0" smtClean="0"/>
              <a:t>/</a:t>
            </a:r>
            <a:r>
              <a:rPr lang="cs-CZ" sz="1000" dirty="0" err="1" smtClean="0"/>
              <a:t>ivan</a:t>
            </a:r>
            <a:r>
              <a:rPr lang="cs-CZ" sz="1000" dirty="0" smtClean="0"/>
              <a:t>-</a:t>
            </a:r>
            <a:r>
              <a:rPr lang="cs-CZ" sz="1000" dirty="0" err="1" smtClean="0"/>
              <a:t>olbracht</a:t>
            </a:r>
            <a:r>
              <a:rPr lang="cs-CZ" sz="1000" dirty="0" smtClean="0"/>
              <a:t>/</a:t>
            </a:r>
            <a:r>
              <a:rPr lang="cs-CZ" sz="1000" dirty="0" err="1" smtClean="0"/>
              <a:t>nikola</a:t>
            </a:r>
            <a:r>
              <a:rPr lang="cs-CZ" sz="1000" dirty="0" smtClean="0"/>
              <a:t>-</a:t>
            </a:r>
            <a:r>
              <a:rPr lang="cs-CZ" sz="1000" dirty="0" err="1" smtClean="0"/>
              <a:t>suhaj</a:t>
            </a:r>
            <a:r>
              <a:rPr lang="cs-CZ" sz="1000" dirty="0" smtClean="0"/>
              <a:t>-</a:t>
            </a:r>
            <a:r>
              <a:rPr lang="cs-CZ" sz="1000" dirty="0" err="1" smtClean="0"/>
              <a:t>loupeznik</a:t>
            </a:r>
            <a:r>
              <a:rPr lang="cs-CZ" sz="1000" dirty="0" smtClean="0"/>
              <a:t>-7.html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22920"/>
          </a:xfrm>
        </p:spPr>
        <p:txBody>
          <a:bodyPr/>
          <a:lstStyle/>
          <a:p>
            <a:pPr algn="ctr"/>
            <a:r>
              <a:rPr lang="cs-CZ" dirty="0" smtClean="0"/>
              <a:t>ÚRYVEK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8760"/>
            <a:ext cx="820235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     „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Nikola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Šuhaj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žije. Žije v těchto horách a s nimi. Bude žít. Neříkejme věčně, neboť tomuto slovu rozumíme dnes ještě méně, než mu rozuměli naši náboženští pradědové, a spokojme se s prostým slovem: dlouho."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"Příštího jitra, v pondělí, šli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Ihnat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Sopko a Adam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Chrepta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zavraždit Nikolu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Šuhaje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Adam se ráno stavil pro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Ihnata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Trochu zbledlý Sopko šel do síňky pro sekyru a v šeru poznamenal její ostří trojnásobným křížem. Pak se vzpřímil, a hledě k nebi, třikrát se pokřižoval sám. Nebylo jíž žádného zpět. Bože, pomoz mi!"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4752528" cy="2448272"/>
          </a:xfrm>
        </p:spPr>
        <p:txBody>
          <a:bodyPr>
            <a:normAutofit fontScale="9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chemeClr val="tx1"/>
                </a:solidFill>
              </a:rPr>
              <a:t>ROMÁN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„Žalář nejtemnější“</a:t>
            </a:r>
            <a:br>
              <a:rPr lang="cs-CZ" sz="2800" dirty="0" smtClean="0"/>
            </a:br>
            <a:r>
              <a:rPr lang="cs-CZ" sz="2800" dirty="0" smtClean="0"/>
              <a:t>„Podivné přátelství herce </a:t>
            </a:r>
            <a:r>
              <a:rPr lang="cs-CZ" sz="2800" dirty="0" err="1" smtClean="0"/>
              <a:t>Jesenia</a:t>
            </a:r>
            <a:r>
              <a:rPr lang="cs-CZ" sz="2800" dirty="0" smtClean="0"/>
              <a:t>“</a:t>
            </a:r>
            <a:br>
              <a:rPr lang="cs-CZ" sz="2800" dirty="0" smtClean="0"/>
            </a:br>
            <a:r>
              <a:rPr lang="cs-CZ" sz="2800" dirty="0" smtClean="0"/>
              <a:t>„Anna proletářka“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283968" y="2564904"/>
            <a:ext cx="44644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u="sng" dirty="0" smtClean="0"/>
              <a:t>REPORTÁŽ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r>
              <a:rPr lang="cs-CZ" sz="2400" dirty="0" smtClean="0"/>
              <a:t>„Obrazy ze soudobého Ruska“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23528" y="3140968"/>
            <a:ext cx="34563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u="sng" dirty="0" smtClean="0"/>
              <a:t>KNIHA POVÍDEK</a:t>
            </a:r>
          </a:p>
          <a:p>
            <a:endParaRPr lang="cs-CZ" sz="2400" dirty="0" smtClean="0"/>
          </a:p>
          <a:p>
            <a:r>
              <a:rPr lang="cs-CZ" sz="2400" dirty="0" smtClean="0"/>
              <a:t>„O zlých samotářích“</a:t>
            </a:r>
          </a:p>
          <a:p>
            <a:r>
              <a:rPr lang="cs-CZ" sz="2400" dirty="0" smtClean="0"/>
              <a:t>„Golet v údolí“</a:t>
            </a:r>
            <a:endParaRPr lang="cs-CZ" sz="2400" dirty="0"/>
          </a:p>
        </p:txBody>
      </p:sp>
      <p:pic>
        <p:nvPicPr>
          <p:cNvPr id="1030" name="Picture 6" descr="Podivné přátelství herce Jeseni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60648"/>
            <a:ext cx="1458389" cy="23042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04248" y="2636912"/>
            <a:ext cx="19077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kacur.cz</a:t>
            </a:r>
            <a:r>
              <a:rPr lang="cs-CZ" sz="1000" dirty="0" smtClean="0"/>
              <a:t>/index.</a:t>
            </a:r>
            <a:r>
              <a:rPr lang="cs-CZ" sz="1000" dirty="0" err="1" smtClean="0"/>
              <a:t>asp</a:t>
            </a:r>
            <a:r>
              <a:rPr lang="cs-CZ" sz="1000" dirty="0" smtClean="0"/>
              <a:t>?menu=1237&amp;</a:t>
            </a:r>
            <a:r>
              <a:rPr lang="cs-CZ" sz="1000" dirty="0" err="1" smtClean="0"/>
              <a:t>record</a:t>
            </a:r>
            <a:r>
              <a:rPr lang="cs-CZ" sz="1000" dirty="0" smtClean="0"/>
              <a:t>=102093</a:t>
            </a:r>
            <a:endParaRPr lang="cs-CZ" sz="1000" dirty="0"/>
          </a:p>
        </p:txBody>
      </p:sp>
      <p:pic>
        <p:nvPicPr>
          <p:cNvPr id="1032" name="Picture 8" descr="Golet v údol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933056"/>
            <a:ext cx="1800200" cy="27043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652120" y="5013176"/>
            <a:ext cx="1800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http://www.sil.si.</a:t>
            </a:r>
            <a:r>
              <a:rPr lang="cs-CZ" sz="1000" dirty="0" err="1" smtClean="0"/>
              <a:t>edu</a:t>
            </a:r>
            <a:r>
              <a:rPr lang="cs-CZ" sz="1000" dirty="0" smtClean="0"/>
              <a:t>/</a:t>
            </a:r>
            <a:r>
              <a:rPr lang="cs-CZ" sz="1000" dirty="0" err="1" smtClean="0"/>
              <a:t>ondisplay</a:t>
            </a:r>
            <a:r>
              <a:rPr lang="cs-CZ" sz="1000" dirty="0" smtClean="0"/>
              <a:t>/</a:t>
            </a:r>
            <a:r>
              <a:rPr lang="cs-CZ" sz="1000" dirty="0" err="1" smtClean="0"/>
              <a:t>czechbooks</a:t>
            </a:r>
            <a:r>
              <a:rPr lang="cs-CZ" sz="1000" dirty="0" smtClean="0"/>
              <a:t>/</a:t>
            </a:r>
            <a:r>
              <a:rPr lang="cs-CZ" sz="1000" dirty="0" err="1" smtClean="0"/>
              <a:t>cf</a:t>
            </a:r>
            <a:r>
              <a:rPr lang="cs-CZ" sz="1000" dirty="0" smtClean="0"/>
              <a:t>/</a:t>
            </a:r>
            <a:r>
              <a:rPr lang="cs-CZ" sz="1000" dirty="0" err="1" smtClean="0"/>
              <a:t>czech</a:t>
            </a:r>
            <a:r>
              <a:rPr lang="cs-CZ" sz="1000" dirty="0" smtClean="0"/>
              <a:t>_</a:t>
            </a:r>
            <a:r>
              <a:rPr lang="cs-CZ" sz="1000" dirty="0" err="1" smtClean="0"/>
              <a:t>allbooks</a:t>
            </a:r>
            <a:r>
              <a:rPr lang="cs-CZ" sz="1000" dirty="0" smtClean="0"/>
              <a:t>_style.</a:t>
            </a:r>
            <a:r>
              <a:rPr lang="cs-CZ" sz="1000" dirty="0" err="1" smtClean="0"/>
              <a:t>cfm</a:t>
            </a:r>
            <a:r>
              <a:rPr lang="cs-CZ" sz="1000" dirty="0" smtClean="0"/>
              <a:t>?</a:t>
            </a:r>
            <a:r>
              <a:rPr lang="cs-CZ" sz="1000" dirty="0" err="1" smtClean="0"/>
              <a:t>voyage</a:t>
            </a:r>
            <a:r>
              <a:rPr lang="cs-CZ" sz="1000" dirty="0" smtClean="0"/>
              <a:t>_area=Socialist%20Realism</a:t>
            </a:r>
            <a:endParaRPr lang="cs-CZ" sz="1000" dirty="0"/>
          </a:p>
        </p:txBody>
      </p:sp>
      <p:cxnSp>
        <p:nvCxnSpPr>
          <p:cNvPr id="13" name="Pravoúhlá spojovací čára 12"/>
          <p:cNvCxnSpPr/>
          <p:nvPr/>
        </p:nvCxnSpPr>
        <p:spPr>
          <a:xfrm>
            <a:off x="2339752" y="4509120"/>
            <a:ext cx="914400" cy="914400"/>
          </a:xfrm>
          <a:prstGeom prst="bentConnector3">
            <a:avLst>
              <a:gd name="adj1" fmla="val 54546"/>
            </a:avLst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788024" y="1844824"/>
            <a:ext cx="201622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2292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48569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viz v průběhu prezentace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404664"/>
            <a:ext cx="6768752" cy="3744416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  <p:txBody>
          <a:bodyPr wrap="none" lIns="91440" tIns="45720" rIns="91440" bIns="45720">
            <a:prstTxWarp prst="textChevronInverted">
              <a:avLst/>
            </a:prstTxWarp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KONEC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473</TotalTime>
  <Words>445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                                                              Projekt:  Moderní výuka   Registrační číslo: CZ.1.07/1.4.00/21.3192   Číslo DUM: VY_32 _INOVACE_ 11.1.07     Jméno autora: Mgr.  Romana Krulišová   Datum, období, kdy byl vytvořen:  3.  srpna  2012   Název práce:   Ivan Olbracht   Předmět, pro který je VM určen:  Český jazyk  -  literatura   Ročník, pro který je VM určen:  9.  ročník   Časová dotace:  45 min   Vzdělávací oblast, tematický okruh, téma:  Literární výchova,  portréty autorů,  Ivan Olbracht   Metodický list, anotace - výstižný popis způsobu použití VM ve výuce:  Prostřednictvím  prezentace si žáci zopakují a upevní znalosti a informace, které získali o autorovi v průběhu literární výchovy  na  2.  stupni ZŠ    Pomůcky:  datový projektor,  plátno,  počítač,  psací potřeby         </vt:lpstr>
      <vt:lpstr>IVAN</vt:lpstr>
      <vt:lpstr>Snímek 3</vt:lpstr>
      <vt:lpstr>KDO TO BYL?</vt:lpstr>
      <vt:lpstr>ŽIVOT</vt:lpstr>
      <vt:lpstr>DÍLO</vt:lpstr>
      <vt:lpstr>NIKOLA  ŠUHAJ  LOUPEŽNÍK</vt:lpstr>
      <vt:lpstr>     Poté vypsali četníci  na Nikolovu hlavu vysokou odměnu. Jeho bývalí kamarádi neodolali a vydali se ho zabít. Vylákali jej na louku, kde jedli a pili. Právě když jedl, zaťal mu kamarád sekyru zezadu do hlavy. Jura Šuhaj už nestihl zakročit a zemřel také. Zrádci žádnou odměnu nedostali. Eržika se znova provdala a porodila díťe, jež počala s Nikolou.</vt:lpstr>
      <vt:lpstr>ÚRYVEK</vt:lpstr>
      <vt:lpstr>ROMÁN  „Žalář nejtemnější“ „Podivné přátelství herce Jesenia“ „Anna proletářka“ 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Ivan Olbracht</dc:title>
  <dc:creator>Acer</dc:creator>
  <cp:lastModifiedBy>Acer</cp:lastModifiedBy>
  <cp:revision>63</cp:revision>
  <dcterms:created xsi:type="dcterms:W3CDTF">2011-10-09T17:34:45Z</dcterms:created>
  <dcterms:modified xsi:type="dcterms:W3CDTF">2013-10-05T06:32:23Z</dcterms:modified>
</cp:coreProperties>
</file>