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B0F66-9581-4A66-8487-B48003E7230E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9F1CAB-9CAB-441D-9918-A91A8F9D1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brejle.net/wp-content/uploads/hus_jan.jp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Číslo DUM: VY_32 _INOVACE_ 11.1.09	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Datum, období, kdy byl vytvořen:  4. srpna 2012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Název práce:  Jan Hus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Vzdělávací oblast, tematický okruh, téma:  Literární výchova, portréty autorů, Jan Hus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latin typeface="Arial" charset="0"/>
                <a:cs typeface="Arial" charset="0"/>
              </a:rPr>
              <a:t>: datový projektor, plátno, počítač, psací potřeby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cs typeface="Arial" charset="0"/>
              </a:rPr>
              <a:t>METODICKÝ LIST PRO ZŠ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                       Operační program Vzdělávání pro konkurenceschopnost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24744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Algerian" pitchFamily="82" charset="0"/>
              </a:rPr>
              <a:t>JAN</a:t>
            </a:r>
            <a:endParaRPr lang="cs-CZ" sz="96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284984"/>
            <a:ext cx="6400800" cy="1752600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tx1"/>
                </a:solidFill>
                <a:latin typeface="Algerian" pitchFamily="82" charset="0"/>
              </a:rPr>
              <a:t>HUS</a:t>
            </a:r>
            <a:endParaRPr lang="cs-CZ" sz="9600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" name="TextovéPole 5"/>
          <p:cNvSpPr txBox="1">
            <a:spLocks noChangeArrowheads="1"/>
          </p:cNvSpPr>
          <p:nvPr/>
        </p:nvSpPr>
        <p:spPr bwMode="auto">
          <a:xfrm>
            <a:off x="6227763" y="620713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VY_32_INOVACE _</a:t>
            </a:r>
            <a:r>
              <a:rPr lang="cs-CZ" b="1" dirty="0" smtClean="0">
                <a:latin typeface="Calibri" pitchFamily="34" charset="0"/>
              </a:rPr>
              <a:t>11.1.09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64088" y="274638"/>
            <a:ext cx="3322712" cy="2290266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JAN 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HUS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Mistr JAN HUS  Hans HOLBEIN ml.">
            <a:hlinkClick r:id="rId2" tooltip="Mistr JAN HUS  Hans HOLBEIN ml.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4518502" cy="58681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1520" y="6237312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http://www.brejle.</a:t>
            </a:r>
            <a:r>
              <a:rPr lang="cs-CZ" sz="1000" dirty="0" err="1" smtClean="0"/>
              <a:t>net</a:t>
            </a:r>
            <a:r>
              <a:rPr lang="cs-CZ" sz="1000" dirty="0" smtClean="0"/>
              <a:t>/</a:t>
            </a:r>
            <a:r>
              <a:rPr lang="cs-CZ" sz="1000" dirty="0" err="1" smtClean="0"/>
              <a:t>svet</a:t>
            </a:r>
            <a:r>
              <a:rPr lang="cs-CZ" sz="1000" dirty="0" smtClean="0"/>
              <a:t>-kolem-</a:t>
            </a:r>
            <a:r>
              <a:rPr lang="cs-CZ" sz="1000" dirty="0" err="1" smtClean="0"/>
              <a:t>me</a:t>
            </a:r>
            <a:r>
              <a:rPr lang="cs-CZ" sz="1000" dirty="0" smtClean="0"/>
              <a:t>/32787/</a:t>
            </a:r>
            <a:r>
              <a:rPr lang="cs-CZ" sz="1000" dirty="0" err="1" smtClean="0"/>
              <a:t>attachment</a:t>
            </a:r>
            <a:r>
              <a:rPr lang="cs-CZ" sz="1000" dirty="0" smtClean="0"/>
              <a:t>/mistr-</a:t>
            </a:r>
            <a:r>
              <a:rPr lang="cs-CZ" sz="1000" dirty="0" err="1" smtClean="0"/>
              <a:t>jan</a:t>
            </a:r>
            <a:r>
              <a:rPr lang="cs-CZ" sz="1000" dirty="0" smtClean="0"/>
              <a:t>-hus-hans-</a:t>
            </a:r>
            <a:r>
              <a:rPr lang="cs-CZ" sz="1000" dirty="0" err="1" smtClean="0"/>
              <a:t>holbein</a:t>
            </a:r>
            <a:r>
              <a:rPr lang="cs-CZ" sz="1000" dirty="0" smtClean="0"/>
              <a:t>-ml/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2924944"/>
            <a:ext cx="36724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(* kolem r. 1370 Husinec </a:t>
            </a:r>
          </a:p>
          <a:p>
            <a:pPr algn="ctr"/>
            <a:r>
              <a:rPr lang="cs-CZ" sz="3600" dirty="0" smtClean="0"/>
              <a:t>u Prachatic – </a:t>
            </a:r>
          </a:p>
          <a:p>
            <a:pPr algn="ctr"/>
            <a:r>
              <a:rPr lang="cs-CZ" sz="3600" dirty="0" smtClean="0">
                <a:sym typeface="Wingdings"/>
              </a:rPr>
              <a:t> </a:t>
            </a:r>
            <a:r>
              <a:rPr lang="cs-CZ" sz="3600" dirty="0" smtClean="0"/>
              <a:t>6. července 1415 Kostnice)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5877272"/>
            <a:ext cx="211307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http://cs.wikipedia.org/wiki/Jan_Hus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628800"/>
            <a:ext cx="74476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sz="3200" b="1" i="1" dirty="0" smtClean="0"/>
          </a:p>
          <a:p>
            <a:pPr>
              <a:buFont typeface="Wingdings" pitchFamily="2" charset="2"/>
              <a:buChar char="Ø"/>
            </a:pPr>
            <a:r>
              <a:rPr lang="cs-CZ" sz="3200" b="1" i="1" dirty="0" smtClean="0"/>
              <a:t>římskokatolický kněz</a:t>
            </a:r>
          </a:p>
          <a:p>
            <a:pPr>
              <a:buFont typeface="Wingdings" pitchFamily="2" charset="2"/>
              <a:buChar char="Ø"/>
            </a:pPr>
            <a:r>
              <a:rPr lang="cs-CZ" sz="3200" b="1" i="1" dirty="0" smtClean="0"/>
              <a:t>český středověký náboženský myslitel</a:t>
            </a:r>
          </a:p>
          <a:p>
            <a:pPr>
              <a:buFont typeface="Wingdings" pitchFamily="2" charset="2"/>
              <a:buChar char="Ø"/>
            </a:pPr>
            <a:r>
              <a:rPr lang="cs-CZ" sz="3200" b="1" i="1" dirty="0" smtClean="0"/>
              <a:t>reformátor a kazatel</a:t>
            </a:r>
          </a:p>
          <a:p>
            <a:pPr>
              <a:buFont typeface="Wingdings" pitchFamily="2" charset="2"/>
              <a:buChar char="Ø"/>
            </a:pPr>
            <a:r>
              <a:rPr lang="cs-CZ" sz="3200" b="1" i="1" dirty="0" smtClean="0"/>
              <a:t>mistr a rektor pražské univerzity</a:t>
            </a:r>
          </a:p>
          <a:p>
            <a:pPr>
              <a:buFont typeface="Wingdings" pitchFamily="2" charset="2"/>
              <a:buChar char="Ø"/>
            </a:pPr>
            <a:endParaRPr lang="cs-CZ" sz="3200" b="1" i="1" dirty="0" smtClean="0"/>
          </a:p>
          <a:p>
            <a:pPr>
              <a:buFont typeface="Wingdings" pitchFamily="2" charset="2"/>
              <a:buChar char="Ø"/>
            </a:pPr>
            <a:endParaRPr lang="cs-CZ" sz="3200" b="1" i="1" dirty="0" smtClean="0"/>
          </a:p>
          <a:p>
            <a:pPr>
              <a:buFont typeface="Wingdings" pitchFamily="2" charset="2"/>
              <a:buChar char="Ø"/>
            </a:pPr>
            <a:endParaRPr lang="cs-CZ" sz="3200" b="1" i="1" dirty="0" smtClean="0"/>
          </a:p>
          <a:p>
            <a:endParaRPr lang="cs-CZ" sz="32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1082551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352928" cy="936104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Studoval na pražské univerzitě artistickou fakultu - získal titul mistra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  svobodných umění.</a:t>
            </a:r>
          </a:p>
          <a:p>
            <a:pPr algn="l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Zapsal se na teologickou fakultu a nechal se vysvětit za kněze.</a:t>
            </a:r>
          </a:p>
          <a:p>
            <a:pPr algn="l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Jako učitel používal v psaném projevu hlavně latinu.</a:t>
            </a: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068960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Od roku 1402 kázal Hus v Betlémské kapli.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Kritizoval bohaté církevní hodnostáře a nešvary bohatého panstva.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1571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933056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Husovým vzorem byl </a:t>
            </a:r>
            <a:r>
              <a:rPr lang="cs-CZ" sz="2000" dirty="0" err="1" smtClean="0"/>
              <a:t>Viklef</a:t>
            </a:r>
            <a:r>
              <a:rPr lang="cs-CZ" sz="2000" dirty="0" smtClean="0"/>
              <a:t>, jehož učení proniklo do Čech koncem 14. století. </a:t>
            </a:r>
          </a:p>
          <a:p>
            <a:r>
              <a:rPr lang="cs-CZ" sz="2000" dirty="0" smtClean="0"/>
              <a:t>    Hus veřejně obhajoval jeho </a:t>
            </a:r>
            <a:r>
              <a:rPr lang="cs-CZ" sz="2000" dirty="0" smtClean="0"/>
              <a:t>knihy, </a:t>
            </a:r>
            <a:r>
              <a:rPr lang="cs-CZ" sz="2000" dirty="0" smtClean="0"/>
              <a:t>a tím si proti sobě poštval církevní </a:t>
            </a:r>
          </a:p>
          <a:p>
            <a:r>
              <a:rPr lang="cs-CZ" sz="2000" dirty="0" smtClean="0"/>
              <a:t>    vrchnost.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941168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Pražský arcibiskup dal v roce 1410 spálit </a:t>
            </a:r>
            <a:r>
              <a:rPr lang="cs-CZ" sz="2000" dirty="0" err="1" smtClean="0"/>
              <a:t>Vikléfovy</a:t>
            </a:r>
            <a:r>
              <a:rPr lang="cs-CZ" sz="2000" dirty="0" smtClean="0"/>
              <a:t> spisy jako kacířské a na Husa </a:t>
            </a:r>
          </a:p>
          <a:p>
            <a:r>
              <a:rPr lang="cs-CZ" sz="2000" dirty="0" smtClean="0"/>
              <a:t>    uvalit kletbu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268760"/>
            <a:ext cx="828092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Hus měl přísný zákaz konat v Praze církevní obřady. Usadil se na Kozím </a:t>
            </a:r>
          </a:p>
          <a:p>
            <a:r>
              <a:rPr lang="cs-CZ" sz="2000" dirty="0" smtClean="0"/>
              <a:t>    hrádku v jižních Čechách a v roce 1414 na Krakovci. Zde kázal venkovskému </a:t>
            </a:r>
          </a:p>
          <a:p>
            <a:r>
              <a:rPr lang="cs-CZ" sz="2000" dirty="0" smtClean="0"/>
              <a:t>    lidu a psal česká díla.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Čechy znamenaly pro Husa bezpečí. Král Václav IV. ho nemohl vydat </a:t>
            </a:r>
          </a:p>
          <a:p>
            <a:r>
              <a:rPr lang="cs-CZ" sz="2000" dirty="0" smtClean="0"/>
              <a:t>    žádnému soudu, protože by bylo české království nařčeno z kacířství.  </a:t>
            </a:r>
          </a:p>
          <a:p>
            <a:r>
              <a:rPr lang="cs-CZ" sz="2000" dirty="0" smtClean="0"/>
              <a:t>    Nebezpečí ale přišlo od koncilu, který zasedal v jihoněmecké Kostnici.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Císař Zikmund vyzval Husa, aby se omluvil za své kacířství, před církevním </a:t>
            </a:r>
          </a:p>
          <a:p>
            <a:r>
              <a:rPr lang="cs-CZ" sz="2000" dirty="0" smtClean="0"/>
              <a:t>    koncilem</a:t>
            </a:r>
            <a:r>
              <a:rPr lang="cs-CZ" sz="2000" dirty="0" smtClean="0"/>
              <a:t>. Žádal </a:t>
            </a:r>
            <a:r>
              <a:rPr lang="cs-CZ" sz="2000" dirty="0" smtClean="0"/>
              <a:t>jeho podřízení se autoritě církve. Jakmile vstoupil Hus na </a:t>
            </a:r>
          </a:p>
          <a:p>
            <a:r>
              <a:rPr lang="cs-CZ" sz="2000" dirty="0" smtClean="0"/>
              <a:t>    půdu církve, podléhal církevnímu právu a podle něj už byl předem </a:t>
            </a:r>
          </a:p>
          <a:p>
            <a:r>
              <a:rPr lang="cs-CZ" sz="2000" dirty="0" smtClean="0"/>
              <a:t>    odsouzen. V jihoněmecké Kostnici byl zatčen a uvězněn.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Hus neustoupil ze svých názorů a byl 6</a:t>
            </a:r>
            <a:r>
              <a:rPr lang="cs-CZ" sz="2000" dirty="0" smtClean="0"/>
              <a:t>. července </a:t>
            </a:r>
            <a:r>
              <a:rPr lang="cs-CZ" sz="2000" dirty="0" smtClean="0"/>
              <a:t>1415 upálen na </a:t>
            </a:r>
            <a:r>
              <a:rPr lang="cs-CZ" sz="2000" dirty="0" smtClean="0"/>
              <a:t>hranici. </a:t>
            </a:r>
          </a:p>
          <a:p>
            <a:r>
              <a:rPr lang="cs-CZ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Hus věděl</a:t>
            </a:r>
            <a:r>
              <a:rPr lang="cs-CZ" sz="2000" dirty="0" smtClean="0"/>
              <a:t>, že jeho smrt bude mít v Čechách obrovský ohlas.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Rok po Husově smrti padl do spárů ohně také jeho věrný přítel, stoupenec </a:t>
            </a:r>
          </a:p>
          <a:p>
            <a:r>
              <a:rPr lang="cs-CZ" sz="2000" dirty="0" smtClean="0"/>
              <a:t>    reformy Jeroným Pražský.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56176" y="5661248"/>
            <a:ext cx="199605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http://www.spisovatele.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jan</a:t>
            </a:r>
            <a:r>
              <a:rPr lang="cs-CZ" sz="1000" dirty="0" smtClean="0"/>
              <a:t>-hus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556792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„O církvi“ </a:t>
            </a:r>
            <a:r>
              <a:rPr lang="cs-CZ" sz="2000" dirty="0" smtClean="0"/>
              <a:t>- latinský spis, ve kterém Hus zveřejňuje názory na poslání církve.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060848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„Výklad </a:t>
            </a:r>
            <a:r>
              <a:rPr lang="cs-CZ" sz="2400" b="1" dirty="0" err="1" smtClean="0"/>
              <a:t>viery</a:t>
            </a:r>
            <a:r>
              <a:rPr lang="cs-CZ" sz="2400" b="1" dirty="0" smtClean="0"/>
              <a:t>“ </a:t>
            </a:r>
            <a:r>
              <a:rPr lang="cs-CZ" sz="2000" dirty="0" smtClean="0"/>
              <a:t>- Husův výklad motliteb. Líčí v něm zkázu mravů u </a:t>
            </a:r>
          </a:p>
          <a:p>
            <a:r>
              <a:rPr lang="cs-CZ" sz="2000" dirty="0" smtClean="0"/>
              <a:t>  duchovenstva.  Zastává názor, že pravý křesťan má pro pravdu bojovat. Hus se </a:t>
            </a:r>
          </a:p>
          <a:p>
            <a:r>
              <a:rPr lang="cs-CZ" sz="2000" dirty="0" smtClean="0"/>
              <a:t>  zde nevyhýbá ani kritice vlastní osoby. Také vyzval pány, rytíře, měšťany a </a:t>
            </a:r>
          </a:p>
          <a:p>
            <a:r>
              <a:rPr lang="cs-CZ" sz="2000" dirty="0" smtClean="0"/>
              <a:t>  knížata, aby dbali na čistotu mateřského jazyka.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789040"/>
            <a:ext cx="864096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„Knížky o svatokupectví“ </a:t>
            </a:r>
            <a:r>
              <a:rPr lang="cs-CZ" sz="2000" dirty="0" smtClean="0"/>
              <a:t>- nejkritičtější Husův spis, ve kterém odsuzuje </a:t>
            </a:r>
          </a:p>
          <a:p>
            <a:r>
              <a:rPr lang="cs-CZ" sz="2000" dirty="0" smtClean="0"/>
              <a:t>   obsazování církve za úplatu. Kritizuje prakticky celou soudobou společnost a </a:t>
            </a:r>
          </a:p>
          <a:p>
            <a:r>
              <a:rPr lang="cs-CZ" sz="2000" dirty="0" smtClean="0"/>
              <a:t>   tvrdí, že už vlastně </a:t>
            </a:r>
            <a:r>
              <a:rPr lang="cs-CZ" sz="2000" smtClean="0"/>
              <a:t>neexistuje </a:t>
            </a:r>
            <a:r>
              <a:rPr lang="cs-CZ" sz="2000" smtClean="0"/>
              <a:t>pravá </a:t>
            </a:r>
            <a:r>
              <a:rPr lang="cs-CZ" sz="2000" dirty="0" smtClean="0"/>
              <a:t>církev, protože vládne Antikrist.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5085184"/>
            <a:ext cx="864096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„Postila, tj. výklad svatých čtení nedělních“</a:t>
            </a:r>
            <a:r>
              <a:rPr lang="cs-CZ" sz="2000" dirty="0" smtClean="0"/>
              <a:t>- velký soubor kázání. Toto  </a:t>
            </a:r>
          </a:p>
          <a:p>
            <a:r>
              <a:rPr lang="cs-CZ" sz="2000" dirty="0" smtClean="0"/>
              <a:t>   Husovo dílo má velký kulturně-historický význam, zobrazuje soudobý život lidí.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764704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„O českém pravopise“</a:t>
            </a:r>
            <a:r>
              <a:rPr lang="cs-CZ" sz="2400" b="1" dirty="0" smtClean="0"/>
              <a:t> </a:t>
            </a:r>
            <a:r>
              <a:rPr lang="cs-CZ" sz="2000" dirty="0" smtClean="0"/>
              <a:t>– (latinsky - </a:t>
            </a:r>
            <a:r>
              <a:rPr lang="cs-CZ" sz="2000" dirty="0" err="1" smtClean="0"/>
              <a:t>Orthographia</a:t>
            </a:r>
            <a:r>
              <a:rPr lang="cs-CZ" sz="2000" dirty="0" smtClean="0"/>
              <a:t> </a:t>
            </a:r>
            <a:r>
              <a:rPr lang="cs-CZ" sz="2000" dirty="0" err="1" smtClean="0"/>
              <a:t>Bohemica</a:t>
            </a:r>
            <a:r>
              <a:rPr lang="cs-CZ" sz="2000" dirty="0" smtClean="0"/>
              <a:t>) – Odstranil </a:t>
            </a:r>
          </a:p>
          <a:p>
            <a:r>
              <a:rPr lang="cs-CZ" sz="2000" dirty="0" smtClean="0"/>
              <a:t>   spřežky a zavedl diakritická znaménka, píše o snahách změnit (zjednodušit) </a:t>
            </a:r>
          </a:p>
          <a:p>
            <a:r>
              <a:rPr lang="cs-CZ" sz="2000" dirty="0" smtClean="0"/>
              <a:t>   jazyk. Měkkost se měla naznačovat tečkou, délku měla určovat čárka namísto </a:t>
            </a:r>
          </a:p>
          <a:p>
            <a:r>
              <a:rPr lang="cs-CZ" sz="2000" dirty="0" smtClean="0"/>
              <a:t>   zdvojených hlásek. Nepřesně bývají Husova diakritická znaménka označována </a:t>
            </a:r>
          </a:p>
          <a:p>
            <a:r>
              <a:rPr lang="cs-CZ" sz="2000" dirty="0" smtClean="0"/>
              <a:t>   za nabodeníčko krátké a nabodeníčko </a:t>
            </a:r>
            <a:r>
              <a:rPr lang="cs-CZ" sz="2000" dirty="0" err="1" smtClean="0"/>
              <a:t>dlúhé</a:t>
            </a:r>
            <a:r>
              <a:rPr lang="cs-CZ" sz="2000" dirty="0" smtClean="0"/>
              <a:t>. V současnosti se vedou spory o to, </a:t>
            </a:r>
          </a:p>
          <a:p>
            <a:r>
              <a:rPr lang="cs-CZ" sz="2000" dirty="0" smtClean="0"/>
              <a:t>   zda spis </a:t>
            </a:r>
            <a:r>
              <a:rPr lang="cs-CZ" sz="2000" dirty="0" err="1" smtClean="0"/>
              <a:t>Orthographia</a:t>
            </a:r>
            <a:r>
              <a:rPr lang="cs-CZ" sz="2000" dirty="0" smtClean="0"/>
              <a:t> </a:t>
            </a:r>
            <a:r>
              <a:rPr lang="cs-CZ" sz="2000" dirty="0" err="1" smtClean="0"/>
              <a:t>Bohemica</a:t>
            </a:r>
            <a:r>
              <a:rPr lang="cs-CZ" sz="2000" dirty="0" smtClean="0"/>
              <a:t> napsal právě Hus, nebo je mu připisován </a:t>
            </a:r>
          </a:p>
          <a:p>
            <a:r>
              <a:rPr lang="cs-CZ" sz="2000" dirty="0" smtClean="0"/>
              <a:t>   historickým omylem.</a:t>
            </a:r>
            <a:endParaRPr lang="cs-CZ" sz="2000" dirty="0"/>
          </a:p>
        </p:txBody>
      </p:sp>
      <p:pic>
        <p:nvPicPr>
          <p:cNvPr id="1026" name="Picture 2" descr="Portrét Jana Hus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861048"/>
            <a:ext cx="2944327" cy="1656184"/>
          </a:xfrm>
          <a:prstGeom prst="rect">
            <a:avLst/>
          </a:prstGeom>
          <a:noFill/>
        </p:spPr>
      </p:pic>
      <p:pic>
        <p:nvPicPr>
          <p:cNvPr id="1028" name="Picture 4" descr="http://im.novinky.cz/190/221904-original1-dvz0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924944"/>
            <a:ext cx="5277140" cy="24208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572000" y="5445224"/>
            <a:ext cx="3117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Ručně psaný text od Jana Husa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5157192"/>
            <a:ext cx="223971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http://fleischmanovapetra.blogspot.cz/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539552" y="5661248"/>
            <a:ext cx="223971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http://fleischmanovapetra.blogspot.cz/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HUSOVY CITÁTY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19168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1340768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„</a:t>
            </a:r>
            <a:r>
              <a:rPr lang="cs-CZ" sz="2400" dirty="0" smtClean="0"/>
              <a:t>Proto, věrný křesťane, hledej pravdu, slyš pravdu, uč se pravdě, </a:t>
            </a:r>
          </a:p>
          <a:p>
            <a:r>
              <a:rPr lang="cs-CZ" sz="2400" dirty="0" smtClean="0"/>
              <a:t>  miluj pravdu, mluv pravdu, drž pravdu, braň pravdu až do smrti, </a:t>
            </a:r>
          </a:p>
          <a:p>
            <a:r>
              <a:rPr lang="cs-CZ" sz="2400" dirty="0" smtClean="0"/>
              <a:t>  neboť pravda tě vysvobodí od hříchu, od ďábla, od smrti duše a </a:t>
            </a:r>
          </a:p>
          <a:p>
            <a:r>
              <a:rPr lang="cs-CZ" sz="2400" dirty="0" smtClean="0"/>
              <a:t>  konečně od smrti věčné, kterou je věčné odloučení od boží </a:t>
            </a:r>
          </a:p>
          <a:p>
            <a:r>
              <a:rPr lang="cs-CZ" sz="2400" dirty="0" smtClean="0"/>
              <a:t>  milosti…“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42900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„Nemá </a:t>
            </a:r>
            <a:r>
              <a:rPr lang="cs-CZ" sz="2400" dirty="0" err="1" smtClean="0"/>
              <a:t>býti</a:t>
            </a:r>
            <a:r>
              <a:rPr lang="cs-CZ" sz="2400" dirty="0" smtClean="0"/>
              <a:t> věřeno v církev, poněvadž není církev Bohem.“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14908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„Nemůže-li pravda </a:t>
            </a:r>
            <a:r>
              <a:rPr lang="cs-CZ" sz="2400" dirty="0" err="1" smtClean="0"/>
              <a:t>býti</a:t>
            </a:r>
            <a:r>
              <a:rPr lang="cs-CZ" sz="2400" dirty="0" smtClean="0"/>
              <a:t> projevena bez pohoršení, lépe je </a:t>
            </a:r>
            <a:r>
              <a:rPr lang="cs-CZ" sz="2400" dirty="0" err="1" smtClean="0"/>
              <a:t>přijmouti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  pohoršení, nežli </a:t>
            </a:r>
            <a:r>
              <a:rPr lang="cs-CZ" sz="2400" dirty="0" err="1" smtClean="0"/>
              <a:t>pustiti</a:t>
            </a:r>
            <a:r>
              <a:rPr lang="cs-CZ" sz="2400" dirty="0" smtClean="0"/>
              <a:t> pravdu.“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301208"/>
            <a:ext cx="86409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„Pravda je jen to, co jest dobrem všech.“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2852936"/>
            <a:ext cx="180369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http://blisty.cz/art/35146.html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5805264"/>
            <a:ext cx="213391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http://cs.wikiquote.org/wiki/Jan_Hus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7992888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   viz v průběhu prezentace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908720"/>
            <a:ext cx="7344816" cy="460851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KONEC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tx1">
                  <a:lumMod val="50000"/>
                  <a:lumOff val="50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285</TotalTime>
  <Words>692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                                                         Projekt: Moderní výuka   Registrační číslo: CZ.1.07/1.4.00/21.3192   Číslo DUM: VY_32 _INOVACE_ 11.1.09     Jméno autora: Mgr. Romana Krulišová   Datum, období, kdy byl vytvořen:  4. srpna 2012   Název práce:  Jan Hus   Předmět, pro který je VM určen:  Český jazyk – literární výchova   Ročník, pro který je VM určen:  9. ročník   Časová dotace:  45 min   Vzdělávací oblast, tematický okruh, téma:  Literární výchova, portréty autorů, Jan Hus   Metodický list, anotace - výstižný popis způsobu použití VM ve výuce: Prostřednictvím prezentace si žáci zopakují a upevní znalosti a informace, které získali o autorovi v průběhu literární výchovy na 2. stupni ZŠ    Pomůcky: datový projektor, plátno, počítač, psací potřeby         </vt:lpstr>
      <vt:lpstr>JAN</vt:lpstr>
      <vt:lpstr>JAN  HUS</vt:lpstr>
      <vt:lpstr>KDO TO BYL?</vt:lpstr>
      <vt:lpstr>ŽIVOT</vt:lpstr>
      <vt:lpstr>Snímek 6</vt:lpstr>
      <vt:lpstr>DÍLO</vt:lpstr>
      <vt:lpstr>Snímek 8</vt:lpstr>
      <vt:lpstr>HUSOVY CITÁTY</vt:lpstr>
      <vt:lpstr>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</dc:title>
  <dc:creator>Acer</dc:creator>
  <cp:lastModifiedBy>Acer</cp:lastModifiedBy>
  <cp:revision>42</cp:revision>
  <dcterms:created xsi:type="dcterms:W3CDTF">2012-08-02T16:55:56Z</dcterms:created>
  <dcterms:modified xsi:type="dcterms:W3CDTF">2013-10-05T06:45:58Z</dcterms:modified>
</cp:coreProperties>
</file>