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7" r:id="rId2"/>
    <p:sldId id="256" r:id="rId3"/>
    <p:sldId id="258" r:id="rId4"/>
    <p:sldId id="259" r:id="rId5"/>
    <p:sldId id="260" r:id="rId6"/>
    <p:sldId id="263" r:id="rId7"/>
    <p:sldId id="262" r:id="rId8"/>
    <p:sldId id="264" r:id="rId9"/>
    <p:sldId id="266" r:id="rId10"/>
    <p:sldId id="267" r:id="rId11"/>
    <p:sldId id="268" r:id="rId12"/>
    <p:sldId id="269" r:id="rId13"/>
    <p:sldId id="271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EE654-D118-4CC0-B269-1EDFF992FDD9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ED8E0-9192-4C8B-AF5B-777084ADA6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EE654-D118-4CC0-B269-1EDFF992FDD9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ED8E0-9192-4C8B-AF5B-777084ADA6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EE654-D118-4CC0-B269-1EDFF992FDD9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ED8E0-9192-4C8B-AF5B-777084ADA6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EE654-D118-4CC0-B269-1EDFF992FDD9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ED8E0-9192-4C8B-AF5B-777084ADA6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EE654-D118-4CC0-B269-1EDFF992FDD9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ED8E0-9192-4C8B-AF5B-777084ADA6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EE654-D118-4CC0-B269-1EDFF992FDD9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ED8E0-9192-4C8B-AF5B-777084ADA6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EE654-D118-4CC0-B269-1EDFF992FDD9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ED8E0-9192-4C8B-AF5B-777084ADA6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EE654-D118-4CC0-B269-1EDFF992FDD9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ED8E0-9192-4C8B-AF5B-777084ADA6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EE654-D118-4CC0-B269-1EDFF992FDD9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ED8E0-9192-4C8B-AF5B-777084ADA6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EE654-D118-4CC0-B269-1EDFF992FDD9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ED8E0-9192-4C8B-AF5B-777084ADA6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EE654-D118-4CC0-B269-1EDFF992FDD9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ED8E0-9192-4C8B-AF5B-777084ADA6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CEE654-D118-4CC0-B269-1EDFF992FDD9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1ED8E0-9192-4C8B-AF5B-777084ADA6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4" descr="Logo pitomi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913" y="0"/>
            <a:ext cx="6604000" cy="184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1"/>
          <p:cNvSpPr>
            <a:spLocks noGrp="1"/>
          </p:cNvSpPr>
          <p:nvPr>
            <p:ph type="title"/>
          </p:nvPr>
        </p:nvSpPr>
        <p:spPr>
          <a:xfrm>
            <a:off x="395288" y="0"/>
            <a:ext cx="8353425" cy="6858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                                             </a:t>
            </a: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Projekt: Moderní výuka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Registrační číslo: CZ.1.07/1.4.00/21.3192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Číslo DUM: VY_32 _INOVACE_ 11.1.10 	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Jméno autora: Mgr. Romana Krulišová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Datum, období, kdy byl vytvořen:  4. srpna 2012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Název práce:  Jan Neruda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Předmět, pro který je VM určen:  Český jazyk – literární výchova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Ročník, pro který je VM určen:  9. ročník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Časová dotace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:  45 min</a:t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Vzdělávací oblast, tematický okruh, téma:  Literární výchova, portréty autorů, Jan Neruda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Metodický list, anotace - výstižný popis způsobu použití VM ve výuce: 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Prostřednictvím prezentace si žáci zopakují a upevní znalosti a informace, které získali o autorovi v průběhu literární výchovy na 2. stupni ZŠ </a:t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Pomůcky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:  datový projektor, plátno, počítač, psací potřeby 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> 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 </a:t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> </a:t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endParaRPr lang="cs-CZ" sz="1200" dirty="0" smtClean="0">
              <a:latin typeface="Arial" charset="0"/>
              <a:cs typeface="Arial" charset="0"/>
            </a:endParaRPr>
          </a:p>
        </p:txBody>
      </p:sp>
      <p:sp>
        <p:nvSpPr>
          <p:cNvPr id="13316" name="Obdélník 3"/>
          <p:cNvSpPr>
            <a:spLocks noChangeArrowheads="1"/>
          </p:cNvSpPr>
          <p:nvPr/>
        </p:nvSpPr>
        <p:spPr bwMode="auto">
          <a:xfrm>
            <a:off x="0" y="1628775"/>
            <a:ext cx="9144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 b="1">
                <a:solidFill>
                  <a:schemeClr val="bg1"/>
                </a:solidFill>
                <a:cs typeface="Arial" charset="0"/>
              </a:rPr>
              <a:t>METODICKÝ LIST PRO ZŠ</a:t>
            </a:r>
            <a:r>
              <a:rPr lang="cs-CZ" sz="1200">
                <a:solidFill>
                  <a:schemeClr val="bg1"/>
                </a:solidFill>
                <a:cs typeface="Arial" charset="0"/>
              </a:rPr>
              <a:t/>
            </a:r>
            <a:br>
              <a:rPr lang="cs-CZ" sz="1200">
                <a:solidFill>
                  <a:schemeClr val="bg1"/>
                </a:solidFill>
                <a:cs typeface="Arial" charset="0"/>
              </a:rPr>
            </a:br>
            <a:r>
              <a:rPr lang="cs-CZ" sz="1200" b="1">
                <a:solidFill>
                  <a:schemeClr val="bg1"/>
                </a:solidFill>
                <a:cs typeface="Arial" charset="0"/>
              </a:rPr>
              <a:t> Pro zpracování vzdělávacích materiálů (VM)v rámci projektu EU peníze školám</a:t>
            </a:r>
            <a:r>
              <a:rPr lang="cs-CZ" sz="1200">
                <a:solidFill>
                  <a:schemeClr val="bg1"/>
                </a:solidFill>
                <a:cs typeface="Arial" charset="0"/>
              </a:rPr>
              <a:t/>
            </a:r>
            <a:br>
              <a:rPr lang="cs-CZ" sz="1200">
                <a:solidFill>
                  <a:schemeClr val="bg1"/>
                </a:solidFill>
                <a:cs typeface="Arial" charset="0"/>
              </a:rPr>
            </a:br>
            <a:r>
              <a:rPr lang="cs-CZ" sz="1200" b="1">
                <a:solidFill>
                  <a:schemeClr val="bg1"/>
                </a:solidFill>
                <a:cs typeface="Arial" charset="0"/>
              </a:rPr>
              <a:t>                        Operační program Vzdělávání pro konkurenceschopnost</a:t>
            </a:r>
            <a:endParaRPr lang="cs-CZ" sz="1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124744"/>
            <a:ext cx="7772400" cy="1470025"/>
          </a:xfrm>
        </p:spPr>
        <p:txBody>
          <a:bodyPr>
            <a:noAutofit/>
          </a:bodyPr>
          <a:lstStyle/>
          <a:p>
            <a:r>
              <a:rPr lang="cs-CZ" sz="9600" dirty="0" smtClean="0">
                <a:solidFill>
                  <a:schemeClr val="bg1"/>
                </a:solidFill>
                <a:latin typeface="Algerian" pitchFamily="82" charset="0"/>
              </a:rPr>
              <a:t>JAN</a:t>
            </a:r>
            <a:endParaRPr lang="cs-CZ" sz="9600" dirty="0">
              <a:solidFill>
                <a:schemeClr val="bg1"/>
              </a:solidFill>
              <a:latin typeface="Algeri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356992"/>
            <a:ext cx="6400800" cy="1752600"/>
          </a:xfrm>
        </p:spPr>
        <p:txBody>
          <a:bodyPr>
            <a:normAutofit/>
          </a:bodyPr>
          <a:lstStyle/>
          <a:p>
            <a:r>
              <a:rPr lang="cs-CZ" sz="9600" dirty="0" smtClean="0">
                <a:solidFill>
                  <a:schemeClr val="bg1"/>
                </a:solidFill>
                <a:latin typeface="Algerian" pitchFamily="82" charset="0"/>
              </a:rPr>
              <a:t>NERUDA</a:t>
            </a:r>
            <a:endParaRPr lang="cs-CZ" sz="9600" dirty="0">
              <a:solidFill>
                <a:schemeClr val="bg1"/>
              </a:solidFill>
              <a:latin typeface="Algerian" pitchFamily="82" charset="0"/>
            </a:endParaRPr>
          </a:p>
        </p:txBody>
      </p:sp>
      <p:sp>
        <p:nvSpPr>
          <p:cNvPr id="4" name="TextovéPole 5"/>
          <p:cNvSpPr txBox="1">
            <a:spLocks noChangeArrowheads="1"/>
          </p:cNvSpPr>
          <p:nvPr/>
        </p:nvSpPr>
        <p:spPr bwMode="auto">
          <a:xfrm>
            <a:off x="6227763" y="620713"/>
            <a:ext cx="2665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>
                <a:solidFill>
                  <a:schemeClr val="bg1"/>
                </a:solidFill>
                <a:latin typeface="Calibri" pitchFamily="34" charset="0"/>
              </a:rPr>
              <a:t>VY_32_INOVACE _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</a:rPr>
              <a:t>11.1.10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36096" y="404664"/>
            <a:ext cx="3250704" cy="2578298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JAN</a:t>
            </a:r>
            <a:b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NERUDA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http://www.literaturaspse.ic.cz/obrazky/autori/nerud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88640"/>
            <a:ext cx="4714875" cy="590550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259632" y="6237312"/>
            <a:ext cx="252825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</a:rPr>
              <a:t>literaturaspse.ic.cz</a:t>
            </a:r>
            <a:r>
              <a:rPr lang="cs-CZ" sz="1000" dirty="0" smtClean="0">
                <a:solidFill>
                  <a:schemeClr val="bg1"/>
                </a:solidFill>
              </a:rPr>
              <a:t>/Neruda.</a:t>
            </a:r>
            <a:r>
              <a:rPr lang="cs-CZ" sz="1000" dirty="0" err="1" smtClean="0">
                <a:solidFill>
                  <a:schemeClr val="bg1"/>
                </a:solidFill>
              </a:rPr>
              <a:t>html</a:t>
            </a:r>
            <a:endParaRPr lang="cs-CZ" sz="10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48064" y="3212976"/>
            <a:ext cx="37079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(* 9. července 1834 Praha –</a:t>
            </a:r>
          </a:p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 </a:t>
            </a:r>
            <a:r>
              <a:rPr lang="cs-CZ" sz="3600" dirty="0" smtClean="0">
                <a:solidFill>
                  <a:schemeClr val="bg1"/>
                </a:solidFill>
                <a:sym typeface="Wingdings"/>
              </a:rPr>
              <a:t> </a:t>
            </a:r>
            <a:r>
              <a:rPr lang="cs-CZ" sz="3600" dirty="0" smtClean="0">
                <a:solidFill>
                  <a:schemeClr val="bg1"/>
                </a:solidFill>
              </a:rPr>
              <a:t>22. srpna 1891 Praha)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44208" y="5733256"/>
            <a:ext cx="230383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http://cs.wikipedia.org/wiki/Jan_Neruda</a:t>
            </a:r>
            <a:endParaRPr lang="cs-CZ" sz="1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KDO TO BYL?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1844824"/>
            <a:ext cx="3456395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600" b="1" i="1" dirty="0" smtClean="0">
                <a:solidFill>
                  <a:schemeClr val="bg1"/>
                </a:solidFill>
              </a:rPr>
              <a:t>český básník</a:t>
            </a:r>
          </a:p>
          <a:p>
            <a:pPr>
              <a:buFont typeface="Wingdings" pitchFamily="2" charset="2"/>
              <a:buChar char="Ø"/>
            </a:pPr>
            <a:r>
              <a:rPr lang="cs-CZ" sz="3600" b="1" i="1" dirty="0" smtClean="0">
                <a:solidFill>
                  <a:schemeClr val="bg1"/>
                </a:solidFill>
              </a:rPr>
              <a:t>prozaik</a:t>
            </a:r>
          </a:p>
          <a:p>
            <a:pPr>
              <a:buFont typeface="Wingdings" pitchFamily="2" charset="2"/>
              <a:buChar char="Ø"/>
            </a:pPr>
            <a:r>
              <a:rPr lang="cs-CZ" sz="3600" b="1" i="1" dirty="0" smtClean="0">
                <a:solidFill>
                  <a:schemeClr val="bg1"/>
                </a:solidFill>
              </a:rPr>
              <a:t>fejetonista</a:t>
            </a:r>
          </a:p>
          <a:p>
            <a:pPr>
              <a:buFont typeface="Wingdings" pitchFamily="2" charset="2"/>
              <a:buChar char="Ø"/>
            </a:pPr>
            <a:r>
              <a:rPr lang="cs-CZ" sz="3600" b="1" i="1" dirty="0" smtClean="0">
                <a:solidFill>
                  <a:schemeClr val="bg1"/>
                </a:solidFill>
              </a:rPr>
              <a:t>novinář</a:t>
            </a:r>
          </a:p>
          <a:p>
            <a:pPr>
              <a:buFont typeface="Wingdings" pitchFamily="2" charset="2"/>
              <a:buChar char="Ø"/>
            </a:pPr>
            <a:r>
              <a:rPr lang="cs-CZ" sz="3600" b="1" i="1" dirty="0" smtClean="0">
                <a:solidFill>
                  <a:schemeClr val="bg1"/>
                </a:solidFill>
              </a:rPr>
              <a:t>umělecký kritik</a:t>
            </a:r>
          </a:p>
          <a:p>
            <a:pPr>
              <a:buFont typeface="Wingdings" pitchFamily="2" charset="2"/>
              <a:buChar char="Ø"/>
            </a:pPr>
            <a:endParaRPr lang="cs-CZ" sz="3600" b="1" i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22114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ŽIVOT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196752"/>
            <a:ext cx="813690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vystudoval gymnázium, poté studoval práva a filozofii, studia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však nedokončil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začal se věnovat novinařině a literatuře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přivydělával si ve vojenské účtárně jako profesor na výpomoc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výborně tančil, žádný ples se bez něho neobešel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v jeho tvorbě je patrná určitá skepse a ironie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snaží se odkrýt špatné poměry své doby, lidskou bídu a ztrátu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 iluzí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zastával funkci divadelního kritika a referenta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největší oblibu věnoval novinám, u kterých zůstal až do smrti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psal o společenských a kulturních novinkách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rozdával humor, nabádá </a:t>
            </a:r>
            <a:r>
              <a:rPr lang="cs-CZ" sz="2400" dirty="0" smtClean="0">
                <a:solidFill>
                  <a:schemeClr val="bg1"/>
                </a:solidFill>
              </a:rPr>
              <a:t>všímat </a:t>
            </a:r>
            <a:r>
              <a:rPr lang="cs-CZ" sz="2400" dirty="0" smtClean="0">
                <a:solidFill>
                  <a:schemeClr val="bg1"/>
                </a:solidFill>
              </a:rPr>
              <a:t>si i nepatrných jevů a věcí v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životě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920880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do konce života žil Neruda jen se svými novinami u své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matky na Malé Straně, kde  se i narodil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rád cestoval – navštívil Německo, Francii, Itálii a Egypt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během svého života prožil velkou lásku s Terezií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Macháčkovou, která však zemřela na tuberkulózu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se svou další láskou Aničkou Tichou se rozejde. Rezignuje,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když uzná, že Anička je o polovinu mladší a nemůže jí 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</a:t>
            </a:r>
            <a:r>
              <a:rPr lang="cs-CZ" sz="2400" dirty="0" smtClean="0">
                <a:solidFill>
                  <a:schemeClr val="bg1"/>
                </a:solidFill>
              </a:rPr>
              <a:t>vyhovovat.</a:t>
            </a:r>
            <a:endParaRPr lang="cs-CZ" sz="24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Neruda žil celý život bez trvalé lásky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zemřel na rakovinu tlustého střeva ve svém bytě na Malé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 Straně</a:t>
            </a:r>
          </a:p>
          <a:p>
            <a:endParaRPr lang="cs-CZ" dirty="0"/>
          </a:p>
        </p:txBody>
      </p:sp>
      <p:pic>
        <p:nvPicPr>
          <p:cNvPr id="1026" name="Picture 2" descr="http://www.czechbyclick.com/imgallery/mala_strana/DSCN7264_w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4509120"/>
            <a:ext cx="2880320" cy="216024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67544" y="5229200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>
                <a:solidFill>
                  <a:schemeClr val="bg1"/>
                </a:solidFill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</a:rPr>
              <a:t>czechbyclick.com</a:t>
            </a:r>
            <a:r>
              <a:rPr lang="cs-CZ" sz="1000" dirty="0" smtClean="0">
                <a:solidFill>
                  <a:schemeClr val="bg1"/>
                </a:solidFill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</a:rPr>
              <a:t>imgallery</a:t>
            </a:r>
            <a:r>
              <a:rPr lang="cs-CZ" sz="1000" dirty="0" smtClean="0">
                <a:solidFill>
                  <a:schemeClr val="bg1"/>
                </a:solidFill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</a:rPr>
              <a:t>wallpapers</a:t>
            </a:r>
            <a:r>
              <a:rPr lang="cs-CZ" sz="1000" dirty="0" smtClean="0">
                <a:solidFill>
                  <a:schemeClr val="bg1"/>
                </a:solidFill>
              </a:rPr>
              <a:t>/index.</a:t>
            </a:r>
            <a:r>
              <a:rPr lang="cs-CZ" sz="1000" dirty="0" err="1" smtClean="0">
                <a:solidFill>
                  <a:schemeClr val="bg1"/>
                </a:solidFill>
              </a:rPr>
              <a:t>cfm</a:t>
            </a:r>
            <a:endParaRPr lang="cs-CZ" sz="10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84168" y="4509120"/>
            <a:ext cx="136684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MALÁ 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STRANA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Zahnutá šipka doleva 5"/>
          <p:cNvSpPr/>
          <p:nvPr/>
        </p:nvSpPr>
        <p:spPr>
          <a:xfrm>
            <a:off x="7524328" y="5013176"/>
            <a:ext cx="864096" cy="1152128"/>
          </a:xfrm>
          <a:prstGeom prst="curvedLeftArrow">
            <a:avLst>
              <a:gd name="adj1" fmla="val 0"/>
              <a:gd name="adj2" fmla="val 50000"/>
              <a:gd name="adj3" fmla="val 25000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28184" y="6237312"/>
            <a:ext cx="179408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solidFill>
                  <a:schemeClr val="bg1"/>
                </a:solidFill>
              </a:rPr>
              <a:t>http://www.spisovatele.</a:t>
            </a:r>
            <a:r>
              <a:rPr lang="cs-CZ" sz="800" dirty="0" err="1" smtClean="0">
                <a:solidFill>
                  <a:schemeClr val="bg1"/>
                </a:solidFill>
              </a:rPr>
              <a:t>cz</a:t>
            </a:r>
            <a:r>
              <a:rPr lang="cs-CZ" sz="800" dirty="0" smtClean="0">
                <a:solidFill>
                  <a:schemeClr val="bg1"/>
                </a:solidFill>
              </a:rPr>
              <a:t>/</a:t>
            </a:r>
            <a:r>
              <a:rPr lang="cs-CZ" sz="800" dirty="0" err="1" smtClean="0">
                <a:solidFill>
                  <a:schemeClr val="bg1"/>
                </a:solidFill>
              </a:rPr>
              <a:t>jan</a:t>
            </a:r>
            <a:r>
              <a:rPr lang="cs-CZ" sz="800" dirty="0" smtClean="0">
                <a:solidFill>
                  <a:schemeClr val="bg1"/>
                </a:solidFill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</a:rPr>
              <a:t>neruda</a:t>
            </a:r>
            <a:endParaRPr lang="cs-CZ" sz="8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948264" y="6453336"/>
            <a:ext cx="189026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solidFill>
                  <a:schemeClr val="bg1"/>
                </a:solidFill>
              </a:rPr>
              <a:t>http://cs.wikipedia.org/wiki/Jan_Neruda</a:t>
            </a:r>
            <a:endParaRPr lang="cs-CZ" sz="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animBg="1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922114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DÍLO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010245"/>
            <a:ext cx="8676456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 POEZIE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  „Hřbitovní kvítí“</a:t>
            </a:r>
            <a:r>
              <a:rPr lang="cs-CZ" sz="2400" dirty="0" smtClean="0">
                <a:solidFill>
                  <a:schemeClr val="bg1"/>
                </a:solidFill>
              </a:rPr>
              <a:t/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b="1" dirty="0" smtClean="0">
                <a:solidFill>
                  <a:schemeClr val="bg1"/>
                </a:solidFill>
              </a:rPr>
              <a:t>„Kniha veršů“ </a:t>
            </a: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„</a:t>
            </a:r>
            <a:r>
              <a:rPr lang="cs-CZ" sz="2400" b="1" dirty="0" smtClean="0">
                <a:solidFill>
                  <a:schemeClr val="bg1"/>
                </a:solidFill>
              </a:rPr>
              <a:t>Matičce“, „Otci“ a „Anně“ </a:t>
            </a:r>
            <a:r>
              <a:rPr lang="cs-CZ" sz="2400" dirty="0" smtClean="0">
                <a:solidFill>
                  <a:schemeClr val="bg1"/>
                </a:solidFill>
              </a:rPr>
              <a:t>- </a:t>
            </a:r>
            <a:r>
              <a:rPr lang="cs-CZ" dirty="0" smtClean="0">
                <a:solidFill>
                  <a:schemeClr val="bg1"/>
                </a:solidFill>
              </a:rPr>
              <a:t>sbírka je složena ze tří cyklů </a:t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     </a:t>
            </a:r>
            <a:r>
              <a:rPr lang="cs-CZ" sz="2000" dirty="0" smtClean="0">
                <a:solidFill>
                  <a:schemeClr val="bg1"/>
                </a:solidFill>
              </a:rPr>
              <a:t>V „</a:t>
            </a:r>
            <a:r>
              <a:rPr lang="cs-CZ" sz="2000" b="1" dirty="0" smtClean="0">
                <a:solidFill>
                  <a:schemeClr val="bg1"/>
                </a:solidFill>
              </a:rPr>
              <a:t>Matičce“</a:t>
            </a:r>
            <a:r>
              <a:rPr lang="cs-CZ" sz="2000" dirty="0" smtClean="0">
                <a:solidFill>
                  <a:schemeClr val="bg1"/>
                </a:solidFill>
              </a:rPr>
              <a:t> zdůrazňuje Neruda svou lásku a oddanost k matce. Pro osamělého básníka to byl nejsilnější citový svazek. </a:t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     Deset básní věnoval „</a:t>
            </a:r>
            <a:r>
              <a:rPr lang="cs-CZ" sz="2000" b="1" dirty="0" smtClean="0">
                <a:solidFill>
                  <a:schemeClr val="bg1"/>
                </a:solidFill>
              </a:rPr>
              <a:t>Otci“</a:t>
            </a:r>
            <a:r>
              <a:rPr lang="cs-CZ" sz="2000" dirty="0" smtClean="0">
                <a:solidFill>
                  <a:schemeClr val="bg1"/>
                </a:solidFill>
              </a:rPr>
              <a:t>, vznikly v době, kdy otec umíral. Vřelost citu zde ustupuje před hrdostí. </a:t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     V cyklu </a:t>
            </a:r>
            <a:r>
              <a:rPr lang="cs-CZ" sz="2000" b="1" dirty="0" smtClean="0">
                <a:solidFill>
                  <a:schemeClr val="bg1"/>
                </a:solidFill>
              </a:rPr>
              <a:t>Anna</a:t>
            </a:r>
            <a:r>
              <a:rPr lang="cs-CZ" sz="2000" dirty="0" smtClean="0">
                <a:solidFill>
                  <a:schemeClr val="bg1"/>
                </a:solidFill>
              </a:rPr>
              <a:t> je patrná intimní lyrika. Neruda v ní pláče nad nespravedlností osudu, který mu nedal možnost uživit svou milenku.    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     Druhé vydání této sbírky vyšlo v roce 1873, obohatil ji o básně: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    </a:t>
            </a:r>
            <a:r>
              <a:rPr lang="cs-CZ" sz="2000" b="1" dirty="0" smtClean="0">
                <a:solidFill>
                  <a:schemeClr val="bg1"/>
                </a:solidFill>
              </a:rPr>
              <a:t>„Našel jsem se“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    „Vším jsem byl rád“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579358"/>
            <a:ext cx="8640959" cy="6278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„Písně kosmické“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- básnická kniha opěvující vesmír (báseň </a:t>
            </a:r>
            <a:r>
              <a:rPr lang="cs-CZ" sz="2000" b="1" dirty="0" smtClean="0">
                <a:solidFill>
                  <a:schemeClr val="bg1"/>
                </a:solidFill>
              </a:rPr>
              <a:t>„Jak lvové </a:t>
            </a:r>
            <a:r>
              <a:rPr lang="cs-CZ" sz="2000" b="1" dirty="0" err="1" smtClean="0">
                <a:solidFill>
                  <a:schemeClr val="bg1"/>
                </a:solidFill>
              </a:rPr>
              <a:t>bijem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smtClean="0">
                <a:solidFill>
                  <a:schemeClr val="bg1"/>
                </a:solidFill>
              </a:rPr>
              <a:t>                                         o mříže“</a:t>
            </a:r>
            <a:r>
              <a:rPr lang="cs-CZ" sz="2000" dirty="0" smtClean="0">
                <a:solidFill>
                  <a:schemeClr val="bg1"/>
                </a:solidFill>
              </a:rPr>
              <a:t>)</a:t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b="1" dirty="0" smtClean="0">
                <a:solidFill>
                  <a:schemeClr val="bg1"/>
                </a:solidFill>
              </a:rPr>
              <a:t>„</a:t>
            </a:r>
            <a:r>
              <a:rPr lang="cs-CZ" sz="2400" b="1" dirty="0" smtClean="0">
                <a:solidFill>
                  <a:schemeClr val="bg1"/>
                </a:solidFill>
              </a:rPr>
              <a:t>Balady a romance“ </a:t>
            </a:r>
            <a:r>
              <a:rPr lang="cs-CZ" sz="2000" dirty="0" smtClean="0">
                <a:solidFill>
                  <a:schemeClr val="bg1"/>
                </a:solidFill>
              </a:rPr>
              <a:t>- obsahuje báseň </a:t>
            </a:r>
            <a:r>
              <a:rPr lang="cs-CZ" sz="2000" b="1" dirty="0" smtClean="0">
                <a:solidFill>
                  <a:schemeClr val="bg1"/>
                </a:solidFill>
              </a:rPr>
              <a:t>„Romance o Karlu IV.“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b="1" dirty="0" smtClean="0">
                <a:solidFill>
                  <a:schemeClr val="bg1"/>
                </a:solidFill>
              </a:rPr>
              <a:t>„</a:t>
            </a:r>
            <a:r>
              <a:rPr lang="cs-CZ" sz="2400" b="1" dirty="0" smtClean="0">
                <a:solidFill>
                  <a:schemeClr val="bg1"/>
                </a:solidFill>
              </a:rPr>
              <a:t>Prosté motivy“ </a:t>
            </a:r>
            <a:r>
              <a:rPr lang="cs-CZ" sz="2000" dirty="0" smtClean="0">
                <a:solidFill>
                  <a:schemeClr val="bg1"/>
                </a:solidFill>
              </a:rPr>
              <a:t>- sbírka básní dělící se na čtyři roční </a:t>
            </a:r>
            <a:r>
              <a:rPr lang="cs-CZ" sz="2000" dirty="0" smtClean="0">
                <a:solidFill>
                  <a:schemeClr val="bg1"/>
                </a:solidFill>
              </a:rPr>
              <a:t>období: </a:t>
            </a:r>
            <a:r>
              <a:rPr lang="cs-CZ" sz="2000" dirty="0" smtClean="0">
                <a:solidFill>
                  <a:schemeClr val="bg1"/>
                </a:solidFill>
              </a:rPr>
              <a:t>Stárnoucímu 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                                       </a:t>
            </a:r>
            <a:r>
              <a:rPr lang="cs-CZ" sz="2000" dirty="0" err="1" smtClean="0">
                <a:solidFill>
                  <a:schemeClr val="bg1"/>
                </a:solidFill>
              </a:rPr>
              <a:t>mrzoutovi</a:t>
            </a:r>
            <a:r>
              <a:rPr lang="cs-CZ" sz="2000" dirty="0" smtClean="0">
                <a:solidFill>
                  <a:schemeClr val="bg1"/>
                </a:solidFill>
              </a:rPr>
              <a:t> jaro dodává energii a probouzí v něm city. Léto 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                                       představuje čas vášně, podzim představuje skepsi a              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                                       vystřízlivění a zima smíření. 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b="1" dirty="0" smtClean="0">
                <a:solidFill>
                  <a:schemeClr val="bg1"/>
                </a:solidFill>
              </a:rPr>
              <a:t>„</a:t>
            </a:r>
            <a:r>
              <a:rPr lang="cs-CZ" sz="2400" b="1" dirty="0" smtClean="0">
                <a:solidFill>
                  <a:schemeClr val="bg1"/>
                </a:solidFill>
              </a:rPr>
              <a:t>Arabesky“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 - kniha, představující lidové postavy a prostředí Malé Strany. </a:t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b="1" dirty="0" smtClean="0">
                <a:solidFill>
                  <a:schemeClr val="bg1"/>
                </a:solidFill>
              </a:rPr>
              <a:t>„</a:t>
            </a:r>
            <a:r>
              <a:rPr lang="cs-CZ" sz="2400" b="1" dirty="0" err="1" smtClean="0">
                <a:solidFill>
                  <a:schemeClr val="bg1"/>
                </a:solidFill>
              </a:rPr>
              <a:t>Trhani</a:t>
            </a:r>
            <a:r>
              <a:rPr lang="cs-CZ" sz="2400" b="1" dirty="0" smtClean="0">
                <a:solidFill>
                  <a:schemeClr val="bg1"/>
                </a:solidFill>
              </a:rPr>
              <a:t>“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 - básně zobrazující život dělníků na stavbě železnice. </a:t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     Po Nerudovi smrti roztřídil Jaroslav Vrchlický z pozůstalosti objevené básně Nerudy a vydal je pod názvem </a:t>
            </a:r>
            <a:r>
              <a:rPr lang="cs-CZ" sz="2000" b="1" dirty="0" smtClean="0">
                <a:solidFill>
                  <a:schemeClr val="bg1"/>
                </a:solidFill>
                <a:latin typeface="Batang" pitchFamily="18" charset="-127"/>
                <a:ea typeface="Batang" pitchFamily="18" charset="-127"/>
              </a:rPr>
              <a:t>„</a:t>
            </a:r>
            <a:r>
              <a:rPr lang="cs-CZ" sz="2400" b="1" dirty="0" smtClean="0">
                <a:solidFill>
                  <a:schemeClr val="bg1"/>
                </a:solidFill>
                <a:latin typeface="Batang" pitchFamily="18" charset="-127"/>
                <a:ea typeface="Batang" pitchFamily="18" charset="-127"/>
              </a:rPr>
              <a:t>Zpěvy páteční“ </a:t>
            </a:r>
            <a:r>
              <a:rPr lang="cs-CZ" sz="2000" dirty="0" smtClean="0">
                <a:solidFill>
                  <a:schemeClr val="bg1"/>
                </a:solidFill>
              </a:rPr>
              <a:t>/1896/. </a:t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endParaRPr lang="cs-CZ" sz="2000" dirty="0" smtClean="0">
              <a:solidFill>
                <a:schemeClr val="bg1"/>
              </a:solidFill>
            </a:endParaRP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44208" y="6309320"/>
            <a:ext cx="218361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http://www.spisovatele.</a:t>
            </a:r>
            <a:r>
              <a:rPr lang="cs-CZ" sz="1000" dirty="0" err="1" smtClean="0">
                <a:solidFill>
                  <a:schemeClr val="bg1"/>
                </a:solidFill>
              </a:rPr>
              <a:t>cz</a:t>
            </a:r>
            <a:r>
              <a:rPr lang="cs-CZ" sz="1000" dirty="0" smtClean="0">
                <a:solidFill>
                  <a:schemeClr val="bg1"/>
                </a:solidFill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</a:rPr>
              <a:t>jan</a:t>
            </a:r>
            <a:r>
              <a:rPr lang="cs-CZ" sz="1000" dirty="0" smtClean="0">
                <a:solidFill>
                  <a:schemeClr val="bg1"/>
                </a:solidFill>
              </a:rPr>
              <a:t>-</a:t>
            </a:r>
            <a:r>
              <a:rPr lang="cs-CZ" sz="1000" dirty="0" err="1" smtClean="0">
                <a:solidFill>
                  <a:schemeClr val="bg1"/>
                </a:solidFill>
              </a:rPr>
              <a:t>neruda</a:t>
            </a:r>
            <a:endParaRPr lang="cs-CZ" sz="1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340768"/>
            <a:ext cx="806489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smtClean="0">
                <a:solidFill>
                  <a:schemeClr val="bg1"/>
                </a:solidFill>
              </a:rPr>
              <a:t> </a:t>
            </a:r>
            <a:r>
              <a:rPr lang="cs-CZ" sz="2400" smtClean="0">
                <a:solidFill>
                  <a:schemeClr val="bg1"/>
                </a:solidFill>
              </a:rPr>
              <a:t>Povídky </a:t>
            </a:r>
            <a:r>
              <a:rPr lang="cs-CZ" sz="2400" dirty="0" smtClean="0">
                <a:solidFill>
                  <a:schemeClr val="bg1"/>
                </a:solidFill>
              </a:rPr>
              <a:t>malostranské představují velký poklad v českém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povídkářství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Neruda odhaluje zajímavé pražské lidičky z poloviny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19. století, kterými se Praha hemžila stejně jako klikatými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tajemnými uličkami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v povídkách Neruda popsal několik obyvatel Malé strany,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 kteří zastupují lidi podobných vlastností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75856" y="15094296"/>
            <a:ext cx="436369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solidFill>
                  <a:schemeClr val="bg1"/>
                </a:solidFill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</a:rPr>
              <a:t>cesky</a:t>
            </a:r>
            <a:r>
              <a:rPr lang="cs-CZ" sz="800" dirty="0" smtClean="0">
                <a:solidFill>
                  <a:schemeClr val="bg1"/>
                </a:solidFill>
              </a:rPr>
              <a:t>-jazyk.</a:t>
            </a:r>
            <a:r>
              <a:rPr lang="cs-CZ" sz="800" dirty="0" err="1" smtClean="0">
                <a:solidFill>
                  <a:schemeClr val="bg1"/>
                </a:solidFill>
              </a:rPr>
              <a:t>cz</a:t>
            </a:r>
            <a:r>
              <a:rPr lang="cs-CZ" sz="800" dirty="0" smtClean="0">
                <a:solidFill>
                  <a:schemeClr val="bg1"/>
                </a:solidFill>
              </a:rPr>
              <a:t>/</a:t>
            </a:r>
            <a:r>
              <a:rPr lang="cs-CZ" sz="800" dirty="0" err="1" smtClean="0">
                <a:solidFill>
                  <a:schemeClr val="bg1"/>
                </a:solidFill>
              </a:rPr>
              <a:t>ctenarsky</a:t>
            </a:r>
            <a:r>
              <a:rPr lang="cs-CZ" sz="800" dirty="0" smtClean="0">
                <a:solidFill>
                  <a:schemeClr val="bg1"/>
                </a:solidFill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</a:rPr>
              <a:t>denik</a:t>
            </a:r>
            <a:r>
              <a:rPr lang="cs-CZ" sz="800" dirty="0" smtClean="0">
                <a:solidFill>
                  <a:schemeClr val="bg1"/>
                </a:solidFill>
              </a:rPr>
              <a:t>/</a:t>
            </a:r>
            <a:r>
              <a:rPr lang="cs-CZ" sz="800" dirty="0" err="1" smtClean="0">
                <a:solidFill>
                  <a:schemeClr val="bg1"/>
                </a:solidFill>
              </a:rPr>
              <a:t>jan</a:t>
            </a:r>
            <a:r>
              <a:rPr lang="cs-CZ" sz="800" dirty="0" smtClean="0">
                <a:solidFill>
                  <a:schemeClr val="bg1"/>
                </a:solidFill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</a:rPr>
              <a:t>neruda</a:t>
            </a:r>
            <a:r>
              <a:rPr lang="cs-CZ" sz="800" dirty="0" smtClean="0">
                <a:solidFill>
                  <a:schemeClr val="bg1"/>
                </a:solidFill>
              </a:rPr>
              <a:t>/</a:t>
            </a:r>
            <a:r>
              <a:rPr lang="cs-CZ" sz="800" dirty="0" err="1" smtClean="0">
                <a:solidFill>
                  <a:schemeClr val="bg1"/>
                </a:solidFill>
              </a:rPr>
              <a:t>povidky</a:t>
            </a:r>
            <a:r>
              <a:rPr lang="cs-CZ" sz="800" dirty="0" smtClean="0">
                <a:solidFill>
                  <a:schemeClr val="bg1"/>
                </a:solidFill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</a:rPr>
              <a:t>malostranske</a:t>
            </a:r>
            <a:r>
              <a:rPr lang="cs-CZ" sz="800" dirty="0" smtClean="0">
                <a:solidFill>
                  <a:schemeClr val="bg1"/>
                </a:solidFill>
              </a:rPr>
              <a:t>-souhrn-</a:t>
            </a:r>
            <a:r>
              <a:rPr lang="cs-CZ" sz="800" dirty="0" err="1" smtClean="0">
                <a:solidFill>
                  <a:schemeClr val="bg1"/>
                </a:solidFill>
              </a:rPr>
              <a:t>povidek.html</a:t>
            </a:r>
            <a:endParaRPr lang="cs-CZ" sz="8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332656"/>
            <a:ext cx="49633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chemeClr val="bg1"/>
                </a:solidFill>
              </a:rPr>
              <a:t>„POVÍDKY MALOSTRANSKÉ“</a:t>
            </a:r>
            <a:endParaRPr lang="cs-CZ" sz="3200" b="1" i="1" dirty="0">
              <a:solidFill>
                <a:schemeClr val="bg1"/>
              </a:solidFill>
            </a:endParaRPr>
          </a:p>
        </p:txBody>
      </p:sp>
      <p:pic>
        <p:nvPicPr>
          <p:cNvPr id="22530" name="Picture 2" descr="http://www.cdknihovna.cz/images/cd/0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3717032"/>
            <a:ext cx="2232247" cy="2232248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940152" y="6165304"/>
            <a:ext cx="302433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" dirty="0" smtClean="0">
                <a:solidFill>
                  <a:schemeClr val="bg1"/>
                </a:solidFill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</a:rPr>
              <a:t>cdknihovna.cz</a:t>
            </a:r>
            <a:r>
              <a:rPr lang="cs-CZ" sz="800" dirty="0" smtClean="0">
                <a:solidFill>
                  <a:schemeClr val="bg1"/>
                </a:solidFill>
              </a:rPr>
              <a:t>/</a:t>
            </a:r>
            <a:r>
              <a:rPr lang="cs-CZ" sz="800" dirty="0" err="1" smtClean="0">
                <a:solidFill>
                  <a:schemeClr val="bg1"/>
                </a:solidFill>
              </a:rPr>
              <a:t>jan</a:t>
            </a:r>
            <a:r>
              <a:rPr lang="cs-CZ" sz="800" dirty="0" smtClean="0">
                <a:solidFill>
                  <a:schemeClr val="bg1"/>
                </a:solidFill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</a:rPr>
              <a:t>neruda</a:t>
            </a:r>
            <a:r>
              <a:rPr lang="cs-CZ" sz="800" dirty="0" smtClean="0">
                <a:solidFill>
                  <a:schemeClr val="bg1"/>
                </a:solidFill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</a:rPr>
              <a:t>povidky</a:t>
            </a:r>
            <a:r>
              <a:rPr lang="cs-CZ" sz="800" dirty="0" smtClean="0">
                <a:solidFill>
                  <a:schemeClr val="bg1"/>
                </a:solidFill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</a:rPr>
              <a:t>malostranske</a:t>
            </a:r>
            <a:endParaRPr lang="cs-CZ" sz="800" dirty="0">
              <a:solidFill>
                <a:schemeClr val="bg1"/>
              </a:solidFill>
            </a:endParaRPr>
          </a:p>
        </p:txBody>
      </p:sp>
      <p:pic>
        <p:nvPicPr>
          <p:cNvPr id="22532" name="Picture 4" descr="http://www.arara.cz/i/imgs_orig/373/21237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4149080"/>
            <a:ext cx="1773685" cy="2496741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395536" y="5085184"/>
            <a:ext cx="176202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solidFill>
                  <a:schemeClr val="bg1"/>
                </a:solidFill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</a:rPr>
              <a:t>arara.cz</a:t>
            </a:r>
            <a:r>
              <a:rPr lang="cs-CZ" sz="800" dirty="0" smtClean="0">
                <a:solidFill>
                  <a:schemeClr val="bg1"/>
                </a:solidFill>
              </a:rPr>
              <a:t>/</a:t>
            </a:r>
            <a:r>
              <a:rPr lang="cs-CZ" sz="800" dirty="0" err="1" smtClean="0">
                <a:solidFill>
                  <a:schemeClr val="bg1"/>
                </a:solidFill>
              </a:rPr>
              <a:t>product</a:t>
            </a:r>
            <a:r>
              <a:rPr lang="cs-CZ" sz="800" dirty="0" smtClean="0">
                <a:solidFill>
                  <a:schemeClr val="bg1"/>
                </a:solidFill>
              </a:rPr>
              <a:t>/186769</a:t>
            </a:r>
            <a:endParaRPr lang="cs-CZ" sz="800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83968" y="4509120"/>
            <a:ext cx="18758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  <a:latin typeface="Algerian" pitchFamily="82" charset="0"/>
              </a:rPr>
              <a:t>soubor 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  <a:latin typeface="Algerian" pitchFamily="82" charset="0"/>
              </a:rPr>
              <a:t>13 povídek</a:t>
            </a:r>
            <a:endParaRPr lang="cs-CZ" sz="2400" dirty="0">
              <a:solidFill>
                <a:schemeClr val="bg1"/>
              </a:solidFill>
              <a:latin typeface="Algerian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6" dur="2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2" dur="20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80728"/>
            <a:ext cx="352839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Týden v tichém domě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b="1" dirty="0" smtClean="0">
                <a:solidFill>
                  <a:schemeClr val="bg1"/>
                </a:solidFill>
              </a:rPr>
              <a:t>Pan Ryšánek a pan </a:t>
            </a:r>
            <a:r>
              <a:rPr lang="cs-CZ" sz="2000" b="1" dirty="0" err="1" smtClean="0">
                <a:solidFill>
                  <a:schemeClr val="bg1"/>
                </a:solidFill>
              </a:rPr>
              <a:t>Schlegl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b="1" dirty="0" smtClean="0">
                <a:solidFill>
                  <a:schemeClr val="bg1"/>
                </a:solidFill>
              </a:rPr>
              <a:t>Přivedla žebráka na mizinu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b="1" dirty="0" smtClean="0">
                <a:solidFill>
                  <a:schemeClr val="bg1"/>
                </a:solidFill>
              </a:rPr>
              <a:t>O měkkém srdci paní Rusky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b="1" dirty="0" smtClean="0">
                <a:solidFill>
                  <a:schemeClr val="bg1"/>
                </a:solidFill>
              </a:rPr>
              <a:t>Večerní šplechty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b="1" dirty="0" smtClean="0">
                <a:solidFill>
                  <a:schemeClr val="bg1"/>
                </a:solidFill>
              </a:rPr>
              <a:t>Doktor </a:t>
            </a:r>
            <a:r>
              <a:rPr lang="cs-CZ" sz="2000" b="1" dirty="0" err="1" smtClean="0">
                <a:solidFill>
                  <a:schemeClr val="bg1"/>
                </a:solidFill>
              </a:rPr>
              <a:t>Kazisvět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endParaRPr lang="cs-CZ" sz="2000" dirty="0" smtClean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228184" y="5013176"/>
            <a:ext cx="27363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" dirty="0" smtClean="0">
                <a:solidFill>
                  <a:schemeClr val="bg1"/>
                </a:solidFill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</a:rPr>
              <a:t>cesky</a:t>
            </a:r>
            <a:r>
              <a:rPr lang="cs-CZ" sz="800" dirty="0" smtClean="0">
                <a:solidFill>
                  <a:schemeClr val="bg1"/>
                </a:solidFill>
              </a:rPr>
              <a:t>-jazyk.</a:t>
            </a:r>
            <a:r>
              <a:rPr lang="cs-CZ" sz="800" dirty="0" err="1" smtClean="0">
                <a:solidFill>
                  <a:schemeClr val="bg1"/>
                </a:solidFill>
              </a:rPr>
              <a:t>cz</a:t>
            </a:r>
            <a:r>
              <a:rPr lang="cs-CZ" sz="800" dirty="0" smtClean="0">
                <a:solidFill>
                  <a:schemeClr val="bg1"/>
                </a:solidFill>
              </a:rPr>
              <a:t>/</a:t>
            </a:r>
            <a:r>
              <a:rPr lang="cs-CZ" sz="800" dirty="0" err="1" smtClean="0">
                <a:solidFill>
                  <a:schemeClr val="bg1"/>
                </a:solidFill>
              </a:rPr>
              <a:t>ctenarsky</a:t>
            </a:r>
            <a:r>
              <a:rPr lang="cs-CZ" sz="800" dirty="0" smtClean="0">
                <a:solidFill>
                  <a:schemeClr val="bg1"/>
                </a:solidFill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</a:rPr>
              <a:t>denik</a:t>
            </a:r>
            <a:r>
              <a:rPr lang="cs-CZ" sz="800" dirty="0" smtClean="0">
                <a:solidFill>
                  <a:schemeClr val="bg1"/>
                </a:solidFill>
              </a:rPr>
              <a:t>/</a:t>
            </a:r>
            <a:r>
              <a:rPr lang="cs-CZ" sz="800" dirty="0" err="1" smtClean="0">
                <a:solidFill>
                  <a:schemeClr val="bg1"/>
                </a:solidFill>
              </a:rPr>
              <a:t>jan</a:t>
            </a:r>
            <a:r>
              <a:rPr lang="cs-CZ" sz="800" dirty="0" smtClean="0">
                <a:solidFill>
                  <a:schemeClr val="bg1"/>
                </a:solidFill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</a:rPr>
              <a:t>neruda</a:t>
            </a:r>
            <a:r>
              <a:rPr lang="cs-CZ" sz="800" dirty="0" smtClean="0">
                <a:solidFill>
                  <a:schemeClr val="bg1"/>
                </a:solidFill>
              </a:rPr>
              <a:t>/</a:t>
            </a:r>
            <a:r>
              <a:rPr lang="cs-CZ" sz="800" dirty="0" err="1" smtClean="0">
                <a:solidFill>
                  <a:schemeClr val="bg1"/>
                </a:solidFill>
              </a:rPr>
              <a:t>povidky</a:t>
            </a:r>
            <a:r>
              <a:rPr lang="cs-CZ" sz="800" dirty="0" smtClean="0">
                <a:solidFill>
                  <a:schemeClr val="bg1"/>
                </a:solidFill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</a:rPr>
              <a:t>malostranske</a:t>
            </a:r>
            <a:r>
              <a:rPr lang="cs-CZ" sz="800" dirty="0" smtClean="0">
                <a:solidFill>
                  <a:schemeClr val="bg1"/>
                </a:solidFill>
              </a:rPr>
              <a:t>-souhrn-</a:t>
            </a:r>
            <a:r>
              <a:rPr lang="cs-CZ" sz="800" dirty="0" err="1" smtClean="0">
                <a:solidFill>
                  <a:schemeClr val="bg1"/>
                </a:solidFill>
              </a:rPr>
              <a:t>povidek.html</a:t>
            </a:r>
            <a:endParaRPr lang="cs-CZ" sz="8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260648"/>
            <a:ext cx="411497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i="1" dirty="0" smtClean="0">
                <a:solidFill>
                  <a:schemeClr val="bg1"/>
                </a:solidFill>
              </a:rPr>
              <a:t>Seznam povídek</a:t>
            </a:r>
            <a:r>
              <a:rPr lang="cs-CZ" sz="4400" dirty="0" smtClean="0">
                <a:solidFill>
                  <a:schemeClr val="bg1"/>
                </a:solidFill>
              </a:rPr>
              <a:t>: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48064" y="332656"/>
            <a:ext cx="3384376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Jak si pan Vorel nakouřil Pěnovku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b="1" dirty="0" smtClean="0">
                <a:solidFill>
                  <a:schemeClr val="bg1"/>
                </a:solidFill>
              </a:rPr>
              <a:t>U tří lilií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b="1" dirty="0" smtClean="0">
                <a:solidFill>
                  <a:schemeClr val="bg1"/>
                </a:solidFill>
              </a:rPr>
              <a:t>Svatováclavská mše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b="1" dirty="0" smtClean="0">
                <a:solidFill>
                  <a:schemeClr val="bg1"/>
                </a:solidFill>
              </a:rPr>
              <a:t>Jak to přišlo, že dne 20. srpna 1849, o půl jedné s poledne, Rakousko nebylo rozbořeno 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b="1" dirty="0" smtClean="0">
                <a:solidFill>
                  <a:schemeClr val="bg1"/>
                </a:solidFill>
              </a:rPr>
              <a:t>Psáno o letošních Dušičkách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b="1" dirty="0" smtClean="0">
                <a:solidFill>
                  <a:schemeClr val="bg1"/>
                </a:solidFill>
              </a:rPr>
              <a:t>Figurky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21506" name="Picture 2" descr="http://regiony.ic.cz/clanky/praha/2sluncu_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4581128"/>
            <a:ext cx="2664296" cy="199822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004048" y="5661248"/>
            <a:ext cx="32303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  <a:latin typeface="Jokerman" pitchFamily="82" charset="0"/>
              </a:rPr>
              <a:t>rodný dům Jana Nerudy</a:t>
            </a:r>
            <a:endParaRPr lang="cs-CZ" sz="2000" dirty="0">
              <a:solidFill>
                <a:schemeClr val="bg1"/>
              </a:solidFill>
              <a:latin typeface="Jokerman" pitchFamily="82" charset="0"/>
            </a:endParaRPr>
          </a:p>
        </p:txBody>
      </p:sp>
      <p:sp>
        <p:nvSpPr>
          <p:cNvPr id="9" name="Šipka doleva 8"/>
          <p:cNvSpPr/>
          <p:nvPr/>
        </p:nvSpPr>
        <p:spPr>
          <a:xfrm>
            <a:off x="3779912" y="5805264"/>
            <a:ext cx="978408" cy="196600"/>
          </a:xfrm>
          <a:prstGeom prst="lef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0" y="6093296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" dirty="0" smtClean="0">
                <a:solidFill>
                  <a:schemeClr val="bg1"/>
                </a:solidFill>
              </a:rPr>
              <a:t>http://regiony.</a:t>
            </a:r>
            <a:r>
              <a:rPr lang="cs-CZ" sz="800" dirty="0" err="1" smtClean="0">
                <a:solidFill>
                  <a:schemeClr val="bg1"/>
                </a:solidFill>
              </a:rPr>
              <a:t>ic.cz</a:t>
            </a:r>
            <a:r>
              <a:rPr lang="cs-CZ" sz="800" dirty="0" smtClean="0">
                <a:solidFill>
                  <a:schemeClr val="bg1"/>
                </a:solidFill>
              </a:rPr>
              <a:t>/index.</a:t>
            </a:r>
            <a:r>
              <a:rPr lang="cs-CZ" sz="800" dirty="0" err="1" smtClean="0">
                <a:solidFill>
                  <a:schemeClr val="bg1"/>
                </a:solidFill>
              </a:rPr>
              <a:t>php</a:t>
            </a:r>
            <a:r>
              <a:rPr lang="cs-CZ" sz="800" dirty="0" smtClean="0">
                <a:solidFill>
                  <a:schemeClr val="bg1"/>
                </a:solidFill>
              </a:rPr>
              <a:t>?</a:t>
            </a:r>
            <a:r>
              <a:rPr lang="cs-CZ" sz="800" dirty="0" err="1" smtClean="0">
                <a:solidFill>
                  <a:schemeClr val="bg1"/>
                </a:solidFill>
              </a:rPr>
              <a:t>clanek</a:t>
            </a:r>
            <a:r>
              <a:rPr lang="cs-CZ" sz="800" dirty="0" smtClean="0">
                <a:solidFill>
                  <a:schemeClr val="bg1"/>
                </a:solidFill>
              </a:rPr>
              <a:t>=</a:t>
            </a:r>
            <a:r>
              <a:rPr lang="cs-CZ" sz="800" dirty="0" err="1" smtClean="0">
                <a:solidFill>
                  <a:schemeClr val="bg1"/>
                </a:solidFill>
              </a:rPr>
              <a:t>malastrana</a:t>
            </a:r>
            <a:r>
              <a:rPr lang="cs-CZ" sz="800" dirty="0" smtClean="0">
                <a:solidFill>
                  <a:schemeClr val="bg1"/>
                </a:solidFill>
              </a:rPr>
              <a:t>&amp;</a:t>
            </a:r>
            <a:r>
              <a:rPr lang="cs-CZ" sz="800" dirty="0" err="1" smtClean="0">
                <a:solidFill>
                  <a:schemeClr val="bg1"/>
                </a:solidFill>
              </a:rPr>
              <a:t>dir</a:t>
            </a:r>
            <a:r>
              <a:rPr lang="cs-CZ" sz="800" dirty="0" smtClean="0">
                <a:solidFill>
                  <a:schemeClr val="bg1"/>
                </a:solidFill>
              </a:rPr>
              <a:t>=</a:t>
            </a:r>
            <a:r>
              <a:rPr lang="cs-CZ" sz="800" dirty="0" err="1" smtClean="0">
                <a:solidFill>
                  <a:schemeClr val="bg1"/>
                </a:solidFill>
              </a:rPr>
              <a:t>praha</a:t>
            </a:r>
            <a:r>
              <a:rPr lang="cs-CZ" sz="800" dirty="0" smtClean="0">
                <a:solidFill>
                  <a:schemeClr val="bg1"/>
                </a:solidFill>
              </a:rPr>
              <a:t>&amp;menu=</a:t>
            </a:r>
            <a:r>
              <a:rPr lang="cs-CZ" sz="800" dirty="0" err="1" smtClean="0">
                <a:solidFill>
                  <a:schemeClr val="bg1"/>
                </a:solidFill>
              </a:rPr>
              <a:t>praha</a:t>
            </a:r>
            <a:endParaRPr lang="cs-CZ" sz="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8" grpId="0"/>
      <p:bldP spid="9" grpId="0" animBg="1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08720"/>
            <a:ext cx="4464496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Povídka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– </a:t>
            </a:r>
            <a:r>
              <a:rPr lang="cs-CZ" sz="2800" b="1" dirty="0" smtClean="0">
                <a:solidFill>
                  <a:schemeClr val="bg1"/>
                </a:solidFill>
                <a:latin typeface="Algerian" pitchFamily="82" charset="0"/>
              </a:rPr>
              <a:t>„Hastrman“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Pan Rybář patřil k nejváženějším občanům. Jeho oblíbené „moře“, které všem ukazoval,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a zelený fráček mu vysloužily přezdívku </a:t>
            </a:r>
            <a:r>
              <a:rPr lang="cs-CZ" sz="2000" b="1" dirty="0" smtClean="0">
                <a:solidFill>
                  <a:schemeClr val="bg1"/>
                </a:solidFill>
              </a:rPr>
              <a:t>Hastrman.</a:t>
            </a:r>
            <a:r>
              <a:rPr lang="cs-CZ" dirty="0" smtClean="0">
                <a:solidFill>
                  <a:schemeClr val="bg1"/>
                </a:solidFill>
              </a:rPr>
              <a:t> Vyprávělo se, že vlastní velké bohatství – sbírku diamantů. Snad si to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i myslel on sám, ale jeho kameny neměly žádnou cenu. Rodina ho měla však i přesto ráda. </a:t>
            </a:r>
          </a:p>
          <a:p>
            <a:endParaRPr lang="cs-CZ" dirty="0"/>
          </a:p>
        </p:txBody>
      </p:sp>
      <p:pic>
        <p:nvPicPr>
          <p:cNvPr id="20482" name="Picture 2" descr="http://nd05.jxs.cz/387/667/31709f8a7f_86438589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260648"/>
            <a:ext cx="2434158" cy="2837533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580112" y="3212976"/>
            <a:ext cx="227818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800" dirty="0" smtClean="0">
                <a:solidFill>
                  <a:schemeClr val="bg1"/>
                </a:solidFill>
              </a:rPr>
              <a:t>http://hrablik.blog.cz/1206/povidky-malostranske</a:t>
            </a:r>
            <a:endParaRPr lang="cs-CZ" sz="800" dirty="0">
              <a:solidFill>
                <a:schemeClr val="bg1"/>
              </a:solidFill>
            </a:endParaRPr>
          </a:p>
        </p:txBody>
      </p:sp>
      <p:pic>
        <p:nvPicPr>
          <p:cNvPr id="20484" name="Picture 4" descr="http://media.novinky.cz/682/146822-top_foto1-p6k0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4077072"/>
            <a:ext cx="3669803" cy="2067323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 rot="10800000" flipV="1">
            <a:off x="1259632" y="6237312"/>
            <a:ext cx="27728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" dirty="0" smtClean="0">
                <a:solidFill>
                  <a:schemeClr val="bg1"/>
                </a:solidFill>
              </a:rPr>
              <a:t>http://www.novinky.</a:t>
            </a:r>
            <a:r>
              <a:rPr lang="cs-CZ" sz="800" dirty="0" err="1" smtClean="0">
                <a:solidFill>
                  <a:schemeClr val="bg1"/>
                </a:solidFill>
              </a:rPr>
              <a:t>cz</a:t>
            </a:r>
            <a:r>
              <a:rPr lang="cs-CZ" sz="800" dirty="0" smtClean="0">
                <a:solidFill>
                  <a:schemeClr val="bg1"/>
                </a:solidFill>
              </a:rPr>
              <a:t>/ekonomika/183862-</a:t>
            </a:r>
            <a:r>
              <a:rPr lang="cs-CZ" sz="800" dirty="0" err="1" smtClean="0">
                <a:solidFill>
                  <a:schemeClr val="bg1"/>
                </a:solidFill>
              </a:rPr>
              <a:t>diamantova</a:t>
            </a:r>
            <a:r>
              <a:rPr lang="cs-CZ" sz="800" dirty="0" smtClean="0">
                <a:solidFill>
                  <a:schemeClr val="bg1"/>
                </a:solidFill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</a:rPr>
              <a:t>horecka</a:t>
            </a:r>
            <a:r>
              <a:rPr lang="cs-CZ" sz="800" dirty="0" smtClean="0">
                <a:solidFill>
                  <a:schemeClr val="bg1"/>
                </a:solidFill>
              </a:rPr>
              <a:t>-laka-investory-kameny-se-zhodnotily-</a:t>
            </a:r>
            <a:r>
              <a:rPr lang="cs-CZ" sz="800" dirty="0" err="1" smtClean="0">
                <a:solidFill>
                  <a:schemeClr val="bg1"/>
                </a:solidFill>
              </a:rPr>
              <a:t>az</a:t>
            </a:r>
            <a:r>
              <a:rPr lang="cs-CZ" sz="800" dirty="0" smtClean="0">
                <a:solidFill>
                  <a:schemeClr val="bg1"/>
                </a:solidFill>
              </a:rPr>
              <a:t>-o-60.html</a:t>
            </a:r>
            <a:endParaRPr lang="cs-CZ" sz="800" dirty="0">
              <a:solidFill>
                <a:schemeClr val="bg1"/>
              </a:solidFill>
            </a:endParaRPr>
          </a:p>
        </p:txBody>
      </p:sp>
      <p:pic>
        <p:nvPicPr>
          <p:cNvPr id="20486" name="Picture 6" descr="Nalepovací skleněné kamínk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4005064"/>
            <a:ext cx="2664296" cy="2003552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6012160" y="6093296"/>
            <a:ext cx="2592287" cy="3385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" dirty="0" smtClean="0">
                <a:solidFill>
                  <a:schemeClr val="bg1"/>
                </a:solidFill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</a:rPr>
              <a:t>koralky</a:t>
            </a:r>
            <a:r>
              <a:rPr lang="cs-CZ" sz="800" dirty="0" smtClean="0">
                <a:solidFill>
                  <a:schemeClr val="bg1"/>
                </a:solidFill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</a:rPr>
              <a:t>glamour.cz</a:t>
            </a:r>
            <a:r>
              <a:rPr lang="cs-CZ" sz="800" dirty="0" smtClean="0">
                <a:solidFill>
                  <a:schemeClr val="bg1"/>
                </a:solidFill>
              </a:rPr>
              <a:t>/sortiment/</a:t>
            </a:r>
            <a:r>
              <a:rPr lang="cs-CZ" sz="800" dirty="0" err="1" smtClean="0">
                <a:solidFill>
                  <a:schemeClr val="bg1"/>
                </a:solidFill>
              </a:rPr>
              <a:t>nalepovaci</a:t>
            </a:r>
            <a:r>
              <a:rPr lang="cs-CZ" sz="800" dirty="0" smtClean="0">
                <a:solidFill>
                  <a:schemeClr val="bg1"/>
                </a:solidFill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</a:rPr>
              <a:t>sklenene</a:t>
            </a:r>
            <a:r>
              <a:rPr lang="cs-CZ" sz="800" dirty="0" smtClean="0">
                <a:solidFill>
                  <a:schemeClr val="bg1"/>
                </a:solidFill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</a:rPr>
              <a:t>kaminky</a:t>
            </a:r>
            <a:r>
              <a:rPr lang="cs-CZ" sz="800" dirty="0" smtClean="0">
                <a:solidFill>
                  <a:schemeClr val="bg1"/>
                </a:solidFill>
              </a:rPr>
              <a:t>-12/</a:t>
            </a:r>
            <a:endParaRPr lang="cs-CZ" sz="8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16016" y="4293096"/>
            <a:ext cx="82426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chemeClr val="bg1"/>
                </a:solidFill>
              </a:rPr>
              <a:t>X</a:t>
            </a:r>
            <a:endParaRPr lang="cs-CZ" sz="9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11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88640"/>
            <a:ext cx="7772400" cy="1010543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NERUDOVY  CITÁTY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340768"/>
            <a:ext cx="8496944" cy="5040560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„Pomlouvání nepřítomných bývá častým tématem našeho hovoru.“ 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r>
              <a:rPr lang="cs-CZ" sz="2800" i="1" dirty="0" smtClean="0">
                <a:solidFill>
                  <a:schemeClr val="bg1"/>
                </a:solidFill>
                <a:latin typeface="Century Schoolbook" pitchFamily="18" charset="0"/>
              </a:rPr>
              <a:t>„Kdo ničemu nevěří, tomu taky nic nevěřím.“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  <a:latin typeface="Lucida Console" pitchFamily="49" charset="0"/>
              </a:rPr>
              <a:t>„Není smutnějšího pohledu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Lucida Console" pitchFamily="49" charset="0"/>
              </a:rPr>
              <a:t> nad muže před zrcadlem.“ 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r>
              <a:rPr lang="cs-CZ" i="1" dirty="0" smtClean="0">
                <a:solidFill>
                  <a:schemeClr val="bg1"/>
                </a:solidFill>
                <a:latin typeface="Jokerman" pitchFamily="82" charset="0"/>
              </a:rPr>
              <a:t>„Mnohý muž se často zakouká do ženy </a:t>
            </a:r>
          </a:p>
          <a:p>
            <a:r>
              <a:rPr lang="cs-CZ" i="1" dirty="0" smtClean="0">
                <a:solidFill>
                  <a:schemeClr val="bg1"/>
                </a:solidFill>
                <a:latin typeface="Jokerman" pitchFamily="82" charset="0"/>
              </a:rPr>
              <a:t>a přece do ní obyčejně nevidí.“ </a:t>
            </a:r>
            <a:endParaRPr lang="cs-CZ" dirty="0" smtClean="0">
              <a:solidFill>
                <a:schemeClr val="bg1"/>
              </a:solidFill>
              <a:latin typeface="Jokerman" pitchFamily="82" charset="0"/>
            </a:endParaRPr>
          </a:p>
          <a:p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660232" y="6381328"/>
            <a:ext cx="2249334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http://ld.johanesville.net/neruda/citaty</a:t>
            </a:r>
            <a:endParaRPr lang="cs-CZ" sz="1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ZDROJE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2060848"/>
            <a:ext cx="7416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viz v průběhu prezentace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700808"/>
            <a:ext cx="7560840" cy="30162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190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00B05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KONEC</a:t>
            </a:r>
            <a:endParaRPr lang="cs-CZ" sz="190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00B050"/>
              </a:soli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ady Office">
  <a:themeElements>
    <a:clrScheme name="Vlastní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B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285</TotalTime>
  <Words>450</Words>
  <Application>Microsoft Office PowerPoint</Application>
  <PresentationFormat>Předvádění na obrazovce (4:3)</PresentationFormat>
  <Paragraphs>110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                                                              Projekt: Moderní výuka   Registrační číslo: CZ.1.07/1.4.00/21.3192   Číslo DUM: VY_32 _INOVACE_ 11.1.10      Jméno autora: Mgr. Romana Krulišová   Datum, období, kdy byl vytvořen:  4. srpna 2012   Název práce:  Jan Neruda   Předmět, pro který je VM určen:  Český jazyk – literární výchova   Ročník, pro který je VM určen:  9. ročník   Časová dotace:  45 min   Vzdělávací oblast, tematický okruh, téma:  Literární výchova, portréty autorů, Jan Neruda   Metodický list, anotace - výstižný popis způsobu použití VM ve výuce: Prostřednictvím prezentace si žáci zopakují a upevní znalosti a informace, které získali o autorovi v průběhu literární výchovy na 2. stupni ZŠ    Pomůcky:  datový projektor, plátno, počítač, psací potřeby            </vt:lpstr>
      <vt:lpstr>JAN</vt:lpstr>
      <vt:lpstr>JAN NERUDA</vt:lpstr>
      <vt:lpstr>KDO TO BYL?</vt:lpstr>
      <vt:lpstr>ŽIVOT</vt:lpstr>
      <vt:lpstr>Snímek 6</vt:lpstr>
      <vt:lpstr>DÍLO</vt:lpstr>
      <vt:lpstr>Snímek 8</vt:lpstr>
      <vt:lpstr>Snímek 9</vt:lpstr>
      <vt:lpstr>Snímek 10</vt:lpstr>
      <vt:lpstr>Snímek 11</vt:lpstr>
      <vt:lpstr>NERUDOVY  CITÁTY</vt:lpstr>
      <vt:lpstr>ZDROJE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JAN</dc:title>
  <dc:creator>Acer</dc:creator>
  <cp:lastModifiedBy>Acer</cp:lastModifiedBy>
  <cp:revision>44</cp:revision>
  <dcterms:created xsi:type="dcterms:W3CDTF">2012-08-02T17:02:57Z</dcterms:created>
  <dcterms:modified xsi:type="dcterms:W3CDTF">2013-10-05T06:55:28Z</dcterms:modified>
</cp:coreProperties>
</file>