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4C4E08-95FA-4EC4-8E1D-37610C28FF1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DCE70C-201A-4049-820C-D2D46E84A9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DCE70C-201A-4049-820C-D2D46E84A965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49BA7-B789-4F44-9DC0-C4E08E8C300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5C1B-22C3-44C8-8ABB-CD257B1778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49BA7-B789-4F44-9DC0-C4E08E8C300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5C1B-22C3-44C8-8ABB-CD257B1778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49BA7-B789-4F44-9DC0-C4E08E8C300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5C1B-22C3-44C8-8ABB-CD257B1778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49BA7-B789-4F44-9DC0-C4E08E8C300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5C1B-22C3-44C8-8ABB-CD257B1778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49BA7-B789-4F44-9DC0-C4E08E8C300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5C1B-22C3-44C8-8ABB-CD257B1778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49BA7-B789-4F44-9DC0-C4E08E8C300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5C1B-22C3-44C8-8ABB-CD257B1778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49BA7-B789-4F44-9DC0-C4E08E8C300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5C1B-22C3-44C8-8ABB-CD257B1778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49BA7-B789-4F44-9DC0-C4E08E8C300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5C1B-22C3-44C8-8ABB-CD257B1778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49BA7-B789-4F44-9DC0-C4E08E8C300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5C1B-22C3-44C8-8ABB-CD257B1778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49BA7-B789-4F44-9DC0-C4E08E8C300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5C1B-22C3-44C8-8ABB-CD257B1778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49BA7-B789-4F44-9DC0-C4E08E8C300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5C1B-22C3-44C8-8ABB-CD257B1778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50000"/>
              </a:schemeClr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549BA7-B789-4F44-9DC0-C4E08E8C300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125C1B-22C3-44C8-8ABB-CD257B1778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 descr="Logo pitom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0"/>
            <a:ext cx="6604000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1"/>
          <p:cNvSpPr>
            <a:spLocks noGrp="1"/>
          </p:cNvSpPr>
          <p:nvPr>
            <p:ph type="title"/>
          </p:nvPr>
        </p:nvSpPr>
        <p:spPr>
          <a:xfrm>
            <a:off x="395288" y="0"/>
            <a:ext cx="8353425" cy="6858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                                             </a:t>
            </a: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Projekt: Moderní výuka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Registrační číslo: CZ.1.07/1.4.00/21.3192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Číslo DUM: VY_32 _INOVACE_ 11.1.11	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Jméno autora: Mgr. Romana Krulišová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Datum, období, kdy byl vytvořen:  5. srpna 2012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Název práce:  Jaroslav Seifert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Předmět, pro který je VM určen:  Český jazyk – literární výchova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Ročník, pro který je VM určen: 9. ročník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Časová dotace</a:t>
            </a:r>
            <a:r>
              <a:rPr lang="cs-CZ" sz="1200" dirty="0" smtClean="0">
                <a:latin typeface="Arial" charset="0"/>
                <a:cs typeface="Arial" charset="0"/>
              </a:rPr>
              <a:t>: 45 min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Vzdělávací oblast, tematický okruh, téma:  Literární výchova, portréty autorů, Jaroslav Seifert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Metodický list, anotace - výstižný popis způsobu použití VM ve výuce: </a:t>
            </a:r>
            <a:r>
              <a:rPr lang="cs-CZ" sz="1200" dirty="0" smtClean="0">
                <a:latin typeface="Arial" charset="0"/>
                <a:cs typeface="Arial" charset="0"/>
              </a:rPr>
              <a:t>Prostřednictvím prezentace si žáci zopakují a upevní znalosti a informace, které získali o autorovi v průběhu literární výchovy na 2. stupni ZŠ 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Pomůcky</a:t>
            </a:r>
            <a:r>
              <a:rPr lang="cs-CZ" sz="1200" dirty="0" smtClean="0">
                <a:latin typeface="Arial" charset="0"/>
                <a:cs typeface="Arial" charset="0"/>
              </a:rPr>
              <a:t>:  datový projektor, plátno, počítač, psací potřeby 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>  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>  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> 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endParaRPr lang="cs-CZ" sz="1200" dirty="0" smtClean="0">
              <a:latin typeface="Arial" charset="0"/>
              <a:cs typeface="Arial" charset="0"/>
            </a:endParaRPr>
          </a:p>
        </p:txBody>
      </p:sp>
      <p:sp>
        <p:nvSpPr>
          <p:cNvPr id="13316" name="Obdélník 3"/>
          <p:cNvSpPr>
            <a:spLocks noChangeArrowheads="1"/>
          </p:cNvSpPr>
          <p:nvPr/>
        </p:nvSpPr>
        <p:spPr bwMode="auto">
          <a:xfrm>
            <a:off x="0" y="1628775"/>
            <a:ext cx="9144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b="1" dirty="0">
                <a:cs typeface="Arial" charset="0"/>
              </a:rPr>
              <a:t>METODICKÝ LIST PRO ZŠ</a:t>
            </a:r>
            <a:r>
              <a:rPr lang="cs-CZ" sz="1200" dirty="0">
                <a:cs typeface="Arial" charset="0"/>
              </a:rPr>
              <a:t/>
            </a:r>
            <a:br>
              <a:rPr lang="cs-CZ" sz="1200" dirty="0">
                <a:cs typeface="Arial" charset="0"/>
              </a:rPr>
            </a:br>
            <a:r>
              <a:rPr lang="cs-CZ" sz="1200" b="1" dirty="0">
                <a:cs typeface="Arial" charset="0"/>
              </a:rPr>
              <a:t> Pro zpracování vzdělávacích materiálů (VM)v rámci projektu EU peníze školám</a:t>
            </a:r>
            <a:r>
              <a:rPr lang="cs-CZ" sz="1200" dirty="0">
                <a:cs typeface="Arial" charset="0"/>
              </a:rPr>
              <a:t/>
            </a:r>
            <a:br>
              <a:rPr lang="cs-CZ" sz="1200" dirty="0">
                <a:cs typeface="Arial" charset="0"/>
              </a:rPr>
            </a:br>
            <a:r>
              <a:rPr lang="cs-CZ" sz="1200" b="1" dirty="0">
                <a:cs typeface="Arial" charset="0"/>
              </a:rPr>
              <a:t>                        Operační program Vzdělávání pro konkurenceschopnost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268760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Algerian" pitchFamily="82" charset="0"/>
              </a:rPr>
              <a:t>JAROSLAV</a:t>
            </a:r>
            <a:endParaRPr lang="cs-CZ" sz="9600" dirty="0">
              <a:solidFill>
                <a:schemeClr val="bg1"/>
              </a:solidFill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501008"/>
            <a:ext cx="6400800" cy="1752600"/>
          </a:xfrm>
        </p:spPr>
        <p:txBody>
          <a:bodyPr>
            <a:norm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Algerian" pitchFamily="82" charset="0"/>
              </a:rPr>
              <a:t>SEIFERT</a:t>
            </a:r>
            <a:endParaRPr lang="cs-CZ" sz="9600" dirty="0">
              <a:solidFill>
                <a:schemeClr val="bg1"/>
              </a:solidFill>
              <a:latin typeface="Algerian" pitchFamily="82" charset="0"/>
            </a:endParaRPr>
          </a:p>
        </p:txBody>
      </p:sp>
      <p:sp>
        <p:nvSpPr>
          <p:cNvPr id="4" name="TextovéPole 5"/>
          <p:cNvSpPr txBox="1">
            <a:spLocks noChangeArrowheads="1"/>
          </p:cNvSpPr>
          <p:nvPr/>
        </p:nvSpPr>
        <p:spPr bwMode="auto">
          <a:xfrm>
            <a:off x="6227763" y="620713"/>
            <a:ext cx="2665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Calibri" pitchFamily="34" charset="0"/>
              </a:rPr>
              <a:t>VY_32_INOVACE _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11.1.11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literaturaspse.ic.cz/obrazky/autori/seifer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32656"/>
            <a:ext cx="4032448" cy="582814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971600" y="6309320"/>
            <a:ext cx="248337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http://www.</a:t>
            </a:r>
            <a:r>
              <a:rPr lang="cs-CZ" sz="1000" dirty="0" err="1" smtClean="0"/>
              <a:t>literaturaspse.ic.cz</a:t>
            </a:r>
            <a:r>
              <a:rPr lang="cs-CZ" sz="1000" dirty="0" smtClean="0"/>
              <a:t>/Seifert.</a:t>
            </a:r>
            <a:r>
              <a:rPr lang="cs-CZ" sz="1000" dirty="0" err="1" smtClean="0"/>
              <a:t>html</a:t>
            </a: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4048" y="1052736"/>
            <a:ext cx="324941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JAROSLAV </a:t>
            </a:r>
          </a:p>
          <a:p>
            <a:pPr algn="ctr"/>
            <a:r>
              <a:rPr lang="cs-CZ" sz="4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SEIFERT</a:t>
            </a:r>
            <a:endParaRPr lang="cs-CZ" sz="4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3212976"/>
            <a:ext cx="35283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(* 23. září 1901, Žižkov – </a:t>
            </a:r>
          </a:p>
          <a:p>
            <a:pPr algn="ctr"/>
            <a:r>
              <a:rPr lang="cs-CZ" sz="3600" dirty="0" smtClean="0">
                <a:solidFill>
                  <a:schemeClr val="bg1"/>
                </a:solidFill>
                <a:sym typeface="Wingdings"/>
              </a:rPr>
              <a:t> </a:t>
            </a:r>
            <a:r>
              <a:rPr lang="cs-CZ" sz="3600" dirty="0" smtClean="0">
                <a:solidFill>
                  <a:schemeClr val="bg1"/>
                </a:solidFill>
              </a:rPr>
              <a:t>10. ledna 1986, Praha)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5661248"/>
            <a:ext cx="250100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http://cs.wikipedia.org/wiki/Jaroslav_Seifert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KDO TO BYL?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628800"/>
            <a:ext cx="7776864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chemeClr val="bg1"/>
                </a:solidFill>
              </a:rPr>
              <a:t> lyrický básník</a:t>
            </a:r>
          </a:p>
          <a:p>
            <a:pPr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chemeClr val="bg1"/>
                </a:solidFill>
              </a:rPr>
              <a:t> spisovatel</a:t>
            </a:r>
          </a:p>
          <a:p>
            <a:pPr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chemeClr val="bg1"/>
                </a:solidFill>
              </a:rPr>
              <a:t> novinář</a:t>
            </a:r>
          </a:p>
          <a:p>
            <a:pPr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chemeClr val="bg1"/>
                </a:solidFill>
              </a:rPr>
              <a:t> překladatel</a:t>
            </a:r>
          </a:p>
          <a:p>
            <a:pPr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chemeClr val="bg1"/>
                </a:solidFill>
              </a:rPr>
              <a:t> spoluzakladatel poetismu</a:t>
            </a:r>
          </a:p>
          <a:p>
            <a:pPr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chemeClr val="bg1"/>
                </a:solidFill>
              </a:rPr>
              <a:t> první český nositel </a:t>
            </a:r>
          </a:p>
          <a:p>
            <a:r>
              <a:rPr lang="cs-CZ" sz="2800" b="1" i="1" dirty="0" smtClean="0">
                <a:solidFill>
                  <a:schemeClr val="bg1"/>
                </a:solidFill>
              </a:rPr>
              <a:t>		</a:t>
            </a:r>
            <a:r>
              <a:rPr lang="cs-CZ" sz="3600" b="1" i="1" dirty="0" smtClean="0">
                <a:solidFill>
                  <a:schemeClr val="bg1"/>
                </a:solidFill>
              </a:rPr>
              <a:t>„Nobelovy ceny za literaturu“</a:t>
            </a:r>
            <a:r>
              <a:rPr lang="cs-CZ" sz="2800" b="1" i="1" dirty="0" smtClean="0"/>
              <a:t/>
            </a:r>
            <a:br>
              <a:rPr lang="cs-CZ" sz="2800" b="1" i="1" dirty="0" smtClean="0"/>
            </a:br>
            <a:endParaRPr lang="cs-CZ" sz="2800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16216" y="6021288"/>
            <a:ext cx="214353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http://infowebz.com/jaroslav-seifert/</a:t>
            </a:r>
            <a:endParaRPr lang="cs-CZ" sz="1000" dirty="0"/>
          </a:p>
        </p:txBody>
      </p:sp>
      <p:pic>
        <p:nvPicPr>
          <p:cNvPr id="1026" name="Picture 2" descr="http://images4.wikia.nocookie.net/__cb20081021110937/necyklopedie/images/d/d1/Alfred_Nobe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1124744"/>
            <a:ext cx="2415649" cy="223224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228184" y="3429000"/>
            <a:ext cx="2339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lgerian" pitchFamily="82" charset="0"/>
              </a:rPr>
              <a:t>ALFRED NOBEL</a:t>
            </a:r>
            <a:endParaRPr lang="cs-CZ" sz="2400" dirty="0">
              <a:solidFill>
                <a:schemeClr val="bg1"/>
              </a:solidFill>
              <a:latin typeface="Algerian" pitchFamily="82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12160" y="3861048"/>
            <a:ext cx="282962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</a:t>
            </a:r>
            <a:r>
              <a:rPr lang="cs-CZ" sz="800" dirty="0" smtClean="0"/>
              <a:t>necyklopedie.wikia.com/wiki/Soubor:Alfred_Nobel.jpg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ŽIVOT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196752"/>
            <a:ext cx="7920879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studovaL</a:t>
            </a:r>
            <a:r>
              <a:rPr lang="cs-CZ" sz="2400" dirty="0" smtClean="0">
                <a:solidFill>
                  <a:schemeClr val="bg1"/>
                </a:solidFill>
              </a:rPr>
              <a:t> na gymnáziu, ale nedospěl k maturitě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odešel a rozhodl se pro práci žurnalisty, působil </a:t>
            </a:r>
            <a:r>
              <a:rPr lang="cs-CZ" sz="2400" b="1" dirty="0" smtClean="0">
                <a:solidFill>
                  <a:schemeClr val="bg1"/>
                </a:solidFill>
              </a:rPr>
              <a:t>v „Rudém 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    právu“ a „Rovnosti“</a:t>
            </a:r>
            <a:endParaRPr lang="cs-CZ" sz="24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působil jako redaktor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jako řada jeho přátele i jeho zklamalo poválečné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 komunistické hnutí, kterému věřil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v  roce 1929 byl mezi sedmi spisovateli, kteří podepsali 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    manifest proti </a:t>
            </a:r>
            <a:r>
              <a:rPr lang="cs-CZ" sz="2400" b="1" dirty="0" err="1" smtClean="0">
                <a:solidFill>
                  <a:schemeClr val="bg1"/>
                </a:solidFill>
              </a:rPr>
              <a:t>gottwaldovskému</a:t>
            </a:r>
            <a:r>
              <a:rPr lang="cs-CZ" sz="2400" b="1" dirty="0" smtClean="0">
                <a:solidFill>
                  <a:schemeClr val="bg1"/>
                </a:solidFill>
              </a:rPr>
              <a:t> vedení</a:t>
            </a:r>
            <a:r>
              <a:rPr lang="cs-CZ" sz="2400" dirty="0" smtClean="0">
                <a:solidFill>
                  <a:schemeClr val="bg1"/>
                </a:solidFill>
              </a:rPr>
              <a:t> KSČ a byli ze strany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vyloučeni, do strany se již nikdy nevrátil 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rozchod Jaroslava Seiferta </a:t>
            </a:r>
            <a:r>
              <a:rPr lang="cs-CZ" sz="2400" b="1" dirty="0" smtClean="0">
                <a:solidFill>
                  <a:schemeClr val="bg1"/>
                </a:solidFill>
              </a:rPr>
              <a:t>s komunismem byl zásadní</a:t>
            </a:r>
            <a:r>
              <a:rPr lang="cs-CZ" sz="2400" dirty="0" smtClean="0">
                <a:solidFill>
                  <a:schemeClr val="bg1"/>
                </a:solidFill>
              </a:rPr>
              <a:t> a on  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jej i několikrát veřejně projevil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35292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svým televizním vystoupením v roce 1968 </a:t>
            </a:r>
            <a:r>
              <a:rPr lang="cs-CZ" sz="2400" b="1" dirty="0" smtClean="0">
                <a:solidFill>
                  <a:schemeClr val="bg1"/>
                </a:solidFill>
              </a:rPr>
              <a:t>odsoudil sovětskou 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    okupaci</a:t>
            </a:r>
            <a:r>
              <a:rPr lang="cs-CZ" sz="2400" dirty="0" smtClean="0">
                <a:solidFill>
                  <a:schemeClr val="bg1"/>
                </a:solidFill>
              </a:rPr>
              <a:t> Československa, v letech 1969 - 70 byl </a:t>
            </a:r>
            <a:r>
              <a:rPr lang="cs-CZ" sz="2400" b="1" dirty="0" smtClean="0">
                <a:solidFill>
                  <a:schemeClr val="bg1"/>
                </a:solidFill>
              </a:rPr>
              <a:t>předsedou 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    Svazu českých spisovatelů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v 70. letech odešel do ústraní  a začal spolupracovat s disentem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a stal se jedním z prvních signatářů </a:t>
            </a:r>
            <a:r>
              <a:rPr lang="cs-CZ" sz="2400" i="1" dirty="0" smtClean="0">
                <a:solidFill>
                  <a:schemeClr val="bg1"/>
                </a:solidFill>
              </a:rPr>
              <a:t>Charty 77,</a:t>
            </a:r>
            <a:r>
              <a:rPr lang="cs-CZ" sz="2400" dirty="0" smtClean="0">
                <a:solidFill>
                  <a:schemeClr val="bg1"/>
                </a:solidFill>
              </a:rPr>
              <a:t> jeho dílo bylo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vydáváno v samizdatu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v roce 1984 se Jaroslav Seifert stal jako dosud jediný český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spisovatel </a:t>
            </a:r>
            <a:r>
              <a:rPr lang="cs-CZ" sz="2400" b="1" dirty="0" smtClean="0">
                <a:solidFill>
                  <a:schemeClr val="bg1"/>
                </a:solidFill>
              </a:rPr>
              <a:t>nositelem Nobelovy ceny za literaturu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95936" y="3789040"/>
            <a:ext cx="4032448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haroni" pitchFamily="2" charset="-79"/>
                <a:cs typeface="Aharoni" pitchFamily="2" charset="-79"/>
              </a:rPr>
              <a:t>„Charta 77“  </a:t>
            </a:r>
            <a:r>
              <a:rPr lang="cs-CZ" dirty="0" smtClean="0">
                <a:solidFill>
                  <a:schemeClr val="bg1"/>
                </a:solidFill>
              </a:rPr>
              <a:t>- petice (dokument), která kritizovala vládu za porušování lidských práv, k jejichž dodržování se zavázala řadou dokumentů včetně samotné československé ústavy, Helsinských dohod z roku 1975 a smluv OSN.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84168" y="6237312"/>
            <a:ext cx="266130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http://www.odmaturuj.</a:t>
            </a:r>
            <a:r>
              <a:rPr lang="cs-CZ" sz="1000" dirty="0" err="1" smtClean="0">
                <a:solidFill>
                  <a:schemeClr val="bg1"/>
                </a:solidFill>
              </a:rPr>
              <a:t>cz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dejepis</a:t>
            </a:r>
            <a:r>
              <a:rPr lang="cs-CZ" sz="1000" dirty="0" smtClean="0">
                <a:solidFill>
                  <a:schemeClr val="bg1"/>
                </a:solidFill>
              </a:rPr>
              <a:t>/charta-77-2/</a:t>
            </a:r>
            <a:endParaRPr lang="cs-CZ" sz="1000" dirty="0">
              <a:solidFill>
                <a:schemeClr val="bg1"/>
              </a:solidFill>
            </a:endParaRPr>
          </a:p>
        </p:txBody>
      </p:sp>
      <p:pic>
        <p:nvPicPr>
          <p:cNvPr id="17410" name="Picture 2" descr="http://nd01.jxs.cz/018/876/5a8ee91682_24620508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861048"/>
            <a:ext cx="2592288" cy="211827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971600" y="6093296"/>
            <a:ext cx="24368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http://amatorypair.blog.cz/0803/charta-77</a:t>
            </a:r>
            <a:endParaRPr lang="cs-CZ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92211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DÍLO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1340768"/>
            <a:ext cx="2613601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</a:rPr>
              <a:t>Proletářská poezie:</a:t>
            </a:r>
          </a:p>
          <a:p>
            <a:endParaRPr lang="cs-CZ" sz="2400" b="1" i="1" dirty="0" smtClean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chemeClr val="bg1"/>
                </a:solidFill>
              </a:rPr>
              <a:t>Město v slzách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Samá láska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Na vlnách TSF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Slavík zpívá špatně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Poštovní holub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sz="2400" b="1" i="1" dirty="0" smtClean="0">
                <a:solidFill>
                  <a:schemeClr val="bg1"/>
                </a:solidFill>
              </a:rPr>
              <a:t>Subjektivní lyrice</a:t>
            </a:r>
            <a:r>
              <a:rPr lang="cs-CZ" sz="2400" i="1" dirty="0" smtClean="0">
                <a:solidFill>
                  <a:schemeClr val="bg1"/>
                </a:solidFill>
              </a:rPr>
              <a:t>: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Jablko z klína </a:t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Ruce Venušiny</a:t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Jaro sbohem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Osm dní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Zhasněte světla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1700808"/>
            <a:ext cx="4104456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</a:rPr>
              <a:t>V době okupace napsal Jaroslav Seifert tři větší skladby, v nichž vychází ze stálých hodnot - národní kultura, historie, domov:</a:t>
            </a:r>
          </a:p>
          <a:p>
            <a:r>
              <a:rPr lang="cs-CZ" sz="2400" b="1" i="1" dirty="0" smtClean="0">
                <a:solidFill>
                  <a:schemeClr val="bg1"/>
                </a:solidFill>
              </a:rPr>
              <a:t/>
            </a:r>
            <a:br>
              <a:rPr lang="cs-CZ" sz="2400" b="1" i="1" dirty="0" smtClean="0">
                <a:solidFill>
                  <a:schemeClr val="bg1"/>
                </a:solidFill>
              </a:rPr>
            </a:br>
            <a:r>
              <a:rPr lang="cs-CZ" sz="2400" b="1" i="1" dirty="0" smtClean="0">
                <a:solidFill>
                  <a:schemeClr val="bg1"/>
                </a:solidFill>
              </a:rPr>
              <a:t>„</a:t>
            </a:r>
            <a:r>
              <a:rPr lang="cs-CZ" sz="2800" b="1" dirty="0" smtClean="0">
                <a:solidFill>
                  <a:schemeClr val="bg1"/>
                </a:solidFill>
              </a:rPr>
              <a:t>Vějíř Boženy Němcové“ </a:t>
            </a:r>
            <a:r>
              <a:rPr lang="cs-CZ" sz="2000" b="1" dirty="0" smtClean="0">
                <a:solidFill>
                  <a:schemeClr val="bg1"/>
                </a:solidFill>
              </a:rPr>
              <a:t/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Světem oděni </a:t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Kamenný most 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/>
          </a:p>
        </p:txBody>
      </p:sp>
      <p:pic>
        <p:nvPicPr>
          <p:cNvPr id="23554" name="Picture 2" descr="Božena Němcová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4365104"/>
            <a:ext cx="1584176" cy="154457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199784" y="6021288"/>
            <a:ext cx="19442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solidFill>
                  <a:schemeClr val="bg1"/>
                </a:solidFill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</a:rPr>
              <a:t>avicenna.cz</a:t>
            </a:r>
            <a:r>
              <a:rPr lang="cs-CZ" sz="800" dirty="0" smtClean="0">
                <a:solidFill>
                  <a:schemeClr val="bg1"/>
                </a:solidFill>
              </a:rPr>
              <a:t>/media/</a:t>
            </a:r>
            <a:r>
              <a:rPr lang="cs-CZ" sz="800" dirty="0" err="1" smtClean="0">
                <a:solidFill>
                  <a:schemeClr val="bg1"/>
                </a:solidFill>
              </a:rPr>
              <a:t>obrazky</a:t>
            </a:r>
            <a:r>
              <a:rPr lang="cs-CZ" sz="800" dirty="0" smtClean="0">
                <a:solidFill>
                  <a:schemeClr val="bg1"/>
                </a:solidFill>
              </a:rPr>
              <a:t>/20041027-</a:t>
            </a:r>
            <a:r>
              <a:rPr lang="cs-CZ" sz="800" dirty="0" err="1" smtClean="0">
                <a:solidFill>
                  <a:schemeClr val="bg1"/>
                </a:solidFill>
              </a:rPr>
              <a:t>Nemcova.jpg</a:t>
            </a:r>
            <a:endParaRPr lang="cs-CZ" sz="800" dirty="0">
              <a:solidFill>
                <a:schemeClr val="bg1"/>
              </a:solidFill>
            </a:endParaRPr>
          </a:p>
        </p:txBody>
      </p:sp>
      <p:pic>
        <p:nvPicPr>
          <p:cNvPr id="23556" name="Picture 4" descr="vějíř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4941168"/>
            <a:ext cx="1428750" cy="1028701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932040" y="6021288"/>
            <a:ext cx="167866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solidFill>
                  <a:schemeClr val="bg1"/>
                </a:solidFill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</a:rPr>
              <a:t>quido.cz</a:t>
            </a:r>
            <a:r>
              <a:rPr lang="cs-CZ" sz="800" dirty="0" smtClean="0">
                <a:solidFill>
                  <a:schemeClr val="bg1"/>
                </a:solidFill>
              </a:rPr>
              <a:t>/objevy/13.jpg</a:t>
            </a:r>
            <a:endParaRPr lang="cs-CZ" sz="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8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3744416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</a:rPr>
              <a:t>První poválečné sbírky: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b="1" dirty="0" smtClean="0">
                <a:solidFill>
                  <a:schemeClr val="bg1"/>
                </a:solidFill>
              </a:rPr>
              <a:t>Přilba z hlíny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b="1" dirty="0" smtClean="0">
                <a:solidFill>
                  <a:schemeClr val="bg1"/>
                </a:solidFill>
              </a:rPr>
              <a:t>Píseň o Viktorce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b="1" dirty="0" smtClean="0">
                <a:solidFill>
                  <a:schemeClr val="bg1"/>
                </a:solidFill>
              </a:rPr>
              <a:t>Šel malíř chudě do světa </a:t>
            </a:r>
            <a:br>
              <a:rPr lang="cs-CZ" b="1" dirty="0" smtClean="0">
                <a:solidFill>
                  <a:schemeClr val="bg1"/>
                </a:solidFill>
              </a:rPr>
            </a:br>
            <a:r>
              <a:rPr lang="cs-CZ" sz="2400" b="1" dirty="0" smtClean="0">
                <a:solidFill>
                  <a:schemeClr val="bg1"/>
                </a:solidFill>
              </a:rPr>
              <a:t>„</a:t>
            </a:r>
            <a:r>
              <a:rPr lang="cs-CZ" sz="3200" b="1" dirty="0" smtClean="0">
                <a:solidFill>
                  <a:schemeClr val="bg1"/>
                </a:solidFill>
              </a:rPr>
              <a:t>Chlapec a hvězdy“</a:t>
            </a:r>
            <a:r>
              <a:rPr lang="cs-CZ" b="1" dirty="0" smtClean="0">
                <a:solidFill>
                  <a:schemeClr val="bg1"/>
                </a:solidFill>
              </a:rPr>
              <a:t/>
            </a:r>
            <a:br>
              <a:rPr lang="cs-CZ" b="1" dirty="0" smtClean="0">
                <a:solidFill>
                  <a:schemeClr val="bg1"/>
                </a:solidFill>
              </a:rPr>
            </a:br>
            <a:r>
              <a:rPr lang="cs-CZ" b="1" dirty="0" smtClean="0">
                <a:solidFill>
                  <a:schemeClr val="bg1"/>
                </a:solidFill>
              </a:rPr>
              <a:t>Maminka </a:t>
            </a:r>
            <a:r>
              <a:rPr lang="cs-CZ" dirty="0" smtClean="0">
                <a:solidFill>
                  <a:schemeClr val="bg1"/>
                </a:solidFill>
              </a:rPr>
              <a:t>- 1954,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</a:rPr>
              <a:t> sbírka </a:t>
            </a:r>
            <a:r>
              <a:rPr lang="cs-CZ" dirty="0" smtClean="0">
                <a:solidFill>
                  <a:schemeClr val="bg1"/>
                </a:solidFill>
              </a:rPr>
              <a:t>obsahuje melodické básně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plné lásky a vzpomínek na dětství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092280" y="764704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04248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836712"/>
            <a:ext cx="367240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Koncert na ostrově </a:t>
            </a:r>
            <a:br>
              <a:rPr lang="cs-CZ" b="1" dirty="0" smtClean="0">
                <a:solidFill>
                  <a:schemeClr val="bg1"/>
                </a:solidFill>
              </a:rPr>
            </a:br>
            <a:r>
              <a:rPr lang="cs-CZ" b="1" dirty="0" smtClean="0">
                <a:solidFill>
                  <a:schemeClr val="bg1"/>
                </a:solidFill>
              </a:rPr>
              <a:t>Odlévání zvonů </a:t>
            </a:r>
            <a:br>
              <a:rPr lang="cs-CZ" b="1" dirty="0" smtClean="0">
                <a:solidFill>
                  <a:schemeClr val="bg1"/>
                </a:solidFill>
              </a:rPr>
            </a:br>
            <a:r>
              <a:rPr lang="cs-CZ" b="1" dirty="0" smtClean="0">
                <a:solidFill>
                  <a:schemeClr val="bg1"/>
                </a:solidFill>
              </a:rPr>
              <a:t>Halleyova kometa </a:t>
            </a:r>
            <a:br>
              <a:rPr lang="cs-CZ" b="1" dirty="0" smtClean="0">
                <a:solidFill>
                  <a:schemeClr val="bg1"/>
                </a:solidFill>
              </a:rPr>
            </a:br>
            <a:r>
              <a:rPr lang="cs-CZ" b="1" dirty="0" smtClean="0">
                <a:solidFill>
                  <a:schemeClr val="bg1"/>
                </a:solidFill>
              </a:rPr>
              <a:t>Deštník z </a:t>
            </a:r>
            <a:r>
              <a:rPr lang="cs-CZ" b="1" dirty="0" err="1" smtClean="0">
                <a:solidFill>
                  <a:schemeClr val="bg1"/>
                </a:solidFill>
              </a:rPr>
              <a:t>Piccadilly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br>
              <a:rPr lang="cs-CZ" b="1" dirty="0" smtClean="0">
                <a:solidFill>
                  <a:schemeClr val="bg1"/>
                </a:solidFill>
              </a:rPr>
            </a:br>
            <a:r>
              <a:rPr lang="cs-CZ" b="1" dirty="0" smtClean="0">
                <a:solidFill>
                  <a:schemeClr val="bg1"/>
                </a:solidFill>
              </a:rPr>
              <a:t>Morový sloup </a:t>
            </a:r>
            <a:br>
              <a:rPr lang="cs-CZ" b="1" dirty="0" smtClean="0">
                <a:solidFill>
                  <a:schemeClr val="bg1"/>
                </a:solidFill>
              </a:rPr>
            </a:br>
            <a:r>
              <a:rPr lang="cs-CZ" b="1" dirty="0" err="1" smtClean="0">
                <a:solidFill>
                  <a:schemeClr val="bg1"/>
                </a:solidFill>
              </a:rPr>
              <a:t>Býti</a:t>
            </a:r>
            <a:r>
              <a:rPr lang="cs-CZ" b="1" dirty="0" smtClean="0">
                <a:solidFill>
                  <a:schemeClr val="bg1"/>
                </a:solidFill>
              </a:rPr>
              <a:t> básníkem </a:t>
            </a:r>
            <a:br>
              <a:rPr lang="cs-CZ" b="1" dirty="0" smtClean="0">
                <a:solidFill>
                  <a:schemeClr val="bg1"/>
                </a:solidFill>
              </a:rPr>
            </a:b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4149080"/>
            <a:ext cx="4248472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</a:rPr>
              <a:t>Próza: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sz="2400" b="1" dirty="0" smtClean="0">
                <a:solidFill>
                  <a:schemeClr val="bg1"/>
                </a:solidFill>
              </a:rPr>
              <a:t>Hvězdy</a:t>
            </a:r>
            <a:r>
              <a:rPr lang="cs-CZ" b="1" dirty="0" smtClean="0">
                <a:solidFill>
                  <a:schemeClr val="bg1"/>
                </a:solidFill>
              </a:rPr>
              <a:t> nad Rajskou zahradou </a:t>
            </a: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b="1" dirty="0" smtClean="0">
                <a:solidFill>
                  <a:schemeClr val="bg1"/>
                </a:solidFill>
              </a:rPr>
              <a:t>Všechny krásy světa </a:t>
            </a:r>
            <a:r>
              <a:rPr lang="cs-CZ" dirty="0" smtClean="0">
                <a:solidFill>
                  <a:schemeClr val="bg1"/>
                </a:solidFill>
              </a:rPr>
              <a:t>- vydáno v Kolíně nad Rýnem a v Torontu 1981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23520" y="3573017"/>
            <a:ext cx="406896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Lucida Calligraphy" pitchFamily="66" charset="0"/>
              </a:rPr>
              <a:t>Vlastní básnickou tvorbu doplňuje Jaroslav Seifert i překladatelskou činností –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  <a:latin typeface="Lucida Calligraphy" pitchFamily="66" charset="0"/>
              </a:rPr>
              <a:t> G. </a:t>
            </a:r>
            <a:r>
              <a:rPr lang="cs-CZ" sz="2000" dirty="0" err="1" smtClean="0">
                <a:solidFill>
                  <a:schemeClr val="bg1"/>
                </a:solidFill>
                <a:latin typeface="Lucida Calligraphy" pitchFamily="66" charset="0"/>
              </a:rPr>
              <a:t>Apollinaire</a:t>
            </a:r>
            <a:r>
              <a:rPr lang="cs-CZ" sz="2000" dirty="0" smtClean="0">
                <a:solidFill>
                  <a:schemeClr val="bg1"/>
                </a:solidFill>
                <a:latin typeface="Lucida Calligraphy" pitchFamily="66" charset="0"/>
              </a:rPr>
              <a:t>, P. </a:t>
            </a:r>
            <a:r>
              <a:rPr lang="cs-CZ" sz="2000" dirty="0" err="1" smtClean="0">
                <a:solidFill>
                  <a:schemeClr val="bg1"/>
                </a:solidFill>
                <a:latin typeface="Lucida Calligraphy" pitchFamily="66" charset="0"/>
              </a:rPr>
              <a:t>Verlaine</a:t>
            </a:r>
            <a:r>
              <a:rPr lang="cs-CZ" sz="2000" dirty="0" smtClean="0">
                <a:solidFill>
                  <a:schemeClr val="bg1"/>
                </a:solidFill>
                <a:latin typeface="Lucida Calligraphy" pitchFamily="66" charset="0"/>
              </a:rPr>
              <a:t>, Píseň písní.</a:t>
            </a:r>
          </a:p>
          <a:p>
            <a:endParaRPr lang="cs-CZ" dirty="0"/>
          </a:p>
        </p:txBody>
      </p:sp>
      <p:pic>
        <p:nvPicPr>
          <p:cNvPr id="20482" name="Picture 2" descr="červená, malé, obrys, symbol, hvězda, žlut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4283968" y="260648"/>
            <a:ext cx="594171" cy="623393"/>
          </a:xfrm>
          <a:prstGeom prst="rect">
            <a:avLst/>
          </a:prstGeom>
          <a:noFill/>
        </p:spPr>
      </p:pic>
      <p:pic>
        <p:nvPicPr>
          <p:cNvPr id="20484" name="Picture 4" descr="červená, malé, obrys, symbol, hvězda, žlutá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1556792"/>
            <a:ext cx="1166755" cy="1224136"/>
          </a:xfrm>
          <a:prstGeom prst="rect">
            <a:avLst/>
          </a:prstGeom>
          <a:noFill/>
        </p:spPr>
      </p:pic>
      <p:pic>
        <p:nvPicPr>
          <p:cNvPr id="20486" name="Picture 6" descr="červená, malé, obrys, symbol, hvězda, žlutá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956376" y="1988840"/>
            <a:ext cx="504056" cy="528846"/>
          </a:xfrm>
          <a:prstGeom prst="rect">
            <a:avLst/>
          </a:prstGeom>
          <a:noFill/>
        </p:spPr>
      </p:pic>
      <p:pic>
        <p:nvPicPr>
          <p:cNvPr id="20488" name="Picture 8" descr="červená, malé, obrys, symbol, hvězda, žlutá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3789040"/>
            <a:ext cx="531059" cy="557177"/>
          </a:xfrm>
          <a:prstGeom prst="rect">
            <a:avLst/>
          </a:prstGeom>
          <a:noFill/>
        </p:spPr>
      </p:pic>
      <p:pic>
        <p:nvPicPr>
          <p:cNvPr id="20490" name="Picture 10" descr="červená, malé, obrys, symbol, hvězda, žlutá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6732239" y="2636912"/>
            <a:ext cx="525539" cy="551385"/>
          </a:xfrm>
          <a:prstGeom prst="rect">
            <a:avLst/>
          </a:prstGeom>
          <a:noFill/>
        </p:spPr>
      </p:pic>
      <p:pic>
        <p:nvPicPr>
          <p:cNvPr id="20492" name="Picture 12" descr="červená, malé, obrys, symbol, hvězda, žlutá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740352" y="5085184"/>
            <a:ext cx="648072" cy="679944"/>
          </a:xfrm>
          <a:prstGeom prst="rect">
            <a:avLst/>
          </a:prstGeom>
          <a:noFill/>
        </p:spPr>
      </p:pic>
      <p:pic>
        <p:nvPicPr>
          <p:cNvPr id="20494" name="Picture 14" descr="červená, malé, obrys, symbol, hvězda, žlutá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236296" y="620688"/>
            <a:ext cx="506529" cy="531440"/>
          </a:xfrm>
          <a:prstGeom prst="rect">
            <a:avLst/>
          </a:prstGeom>
          <a:noFill/>
        </p:spPr>
      </p:pic>
      <p:pic>
        <p:nvPicPr>
          <p:cNvPr id="20496" name="Picture 16" descr="červená, malé, obrys, symbol, hvězda, žlutá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339752" y="4221088"/>
            <a:ext cx="525539" cy="551385"/>
          </a:xfrm>
          <a:prstGeom prst="rect">
            <a:avLst/>
          </a:prstGeom>
          <a:noFill/>
        </p:spPr>
      </p:pic>
      <p:pic>
        <p:nvPicPr>
          <p:cNvPr id="20498" name="Picture 18" descr="červená, malé, obrys, symbol, hvězda, žlutá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88024" y="5805264"/>
            <a:ext cx="551639" cy="578769"/>
          </a:xfrm>
          <a:prstGeom prst="rect">
            <a:avLst/>
          </a:prstGeom>
          <a:noFill/>
        </p:spPr>
      </p:pic>
      <p:pic>
        <p:nvPicPr>
          <p:cNvPr id="20500" name="Picture 20" descr="červená, malé, obrys, symbol, hvězda, žlutá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3568" y="260648"/>
            <a:ext cx="440474" cy="462137"/>
          </a:xfrm>
          <a:prstGeom prst="rect">
            <a:avLst/>
          </a:prstGeom>
          <a:noFill/>
        </p:spPr>
      </p:pic>
      <p:pic>
        <p:nvPicPr>
          <p:cNvPr id="20502" name="Picture 22" descr="červená, malé, obrys, symbol, hvězda, žlutá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9512" y="3717032"/>
            <a:ext cx="483006" cy="506761"/>
          </a:xfrm>
          <a:prstGeom prst="rect">
            <a:avLst/>
          </a:prstGeom>
          <a:noFill/>
        </p:spPr>
      </p:pic>
      <p:pic>
        <p:nvPicPr>
          <p:cNvPr id="19" name="Picture 4" descr="červená, malé, obrys, symbol, hvězda, žlutá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5877272"/>
            <a:ext cx="686326" cy="7200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0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05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20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0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20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20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20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412776"/>
            <a:ext cx="8424936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„Je-li štěstí žít, snad také není bez užitku sáhnout si na svou smrt.“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400" b="1" i="1" dirty="0" smtClean="0">
                <a:solidFill>
                  <a:schemeClr val="bg1"/>
                </a:solidFill>
                <a:latin typeface="Candara" pitchFamily="34" charset="0"/>
              </a:rPr>
              <a:t>„Každá veselá láska je smutná, neboť láska je jako celý svět - je sice hořká, ale sladce chutná.“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i="1" dirty="0" smtClean="0">
                <a:solidFill>
                  <a:schemeClr val="bg1"/>
                </a:solidFill>
                <a:latin typeface="Footlight MT Light" pitchFamily="18" charset="0"/>
              </a:rPr>
              <a:t>„Kdo hledá, bývá očekáván. Kdo čeká</a:t>
            </a:r>
            <a:r>
              <a:rPr lang="cs-CZ" sz="2800" b="1" i="1" smtClean="0">
                <a:solidFill>
                  <a:schemeClr val="bg1"/>
                </a:solidFill>
                <a:latin typeface="Footlight MT Light" pitchFamily="18" charset="0"/>
              </a:rPr>
              <a:t>, </a:t>
            </a:r>
            <a:r>
              <a:rPr lang="cs-CZ" sz="2800" b="1" i="1" smtClean="0">
                <a:solidFill>
                  <a:schemeClr val="bg1"/>
                </a:solidFill>
                <a:latin typeface="Footlight MT Light" pitchFamily="18" charset="0"/>
              </a:rPr>
              <a:t> je </a:t>
            </a:r>
            <a:r>
              <a:rPr lang="cs-CZ" sz="2800" b="1" i="1" dirty="0" smtClean="0">
                <a:solidFill>
                  <a:schemeClr val="bg1"/>
                </a:solidFill>
                <a:latin typeface="Footlight MT Light" pitchFamily="18" charset="0"/>
              </a:rPr>
              <a:t>jen nalezen.“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  <a:latin typeface="Forte" pitchFamily="66" charset="0"/>
              </a:rPr>
              <a:t>„Ženy jsou běloučký cukr v tom hořkém kafi života.“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„</a:t>
            </a:r>
            <a:r>
              <a:rPr lang="cs-CZ" sz="2000" b="1" dirty="0" smtClean="0">
                <a:solidFill>
                  <a:schemeClr val="bg1"/>
                </a:solidFill>
                <a:latin typeface="Lucida Calligraphy" pitchFamily="66" charset="0"/>
                <a:cs typeface="Andalus" pitchFamily="18" charset="-78"/>
              </a:rPr>
              <a:t>Slečno, </a:t>
            </a:r>
            <a:r>
              <a:rPr lang="cs-CZ" sz="2000" b="1" dirty="0" err="1" smtClean="0">
                <a:solidFill>
                  <a:schemeClr val="bg1"/>
                </a:solidFill>
                <a:latin typeface="Lucida Calligraphy" pitchFamily="66" charset="0"/>
                <a:cs typeface="Andalus" pitchFamily="18" charset="-78"/>
              </a:rPr>
              <a:t>slečno</a:t>
            </a:r>
            <a:r>
              <a:rPr lang="cs-CZ" sz="2000" b="1" dirty="0" smtClean="0">
                <a:solidFill>
                  <a:schemeClr val="bg1"/>
                </a:solidFill>
                <a:latin typeface="Lucida Calligraphy" pitchFamily="66" charset="0"/>
                <a:cs typeface="Andalus" pitchFamily="18" charset="-78"/>
              </a:rPr>
              <a:t>, vy se mračíte,</a:t>
            </a:r>
            <a:br>
              <a:rPr lang="cs-CZ" sz="2000" b="1" dirty="0" smtClean="0">
                <a:solidFill>
                  <a:schemeClr val="bg1"/>
                </a:solidFill>
                <a:latin typeface="Lucida Calligraphy" pitchFamily="66" charset="0"/>
                <a:cs typeface="Andalus" pitchFamily="18" charset="-78"/>
              </a:rPr>
            </a:br>
            <a:r>
              <a:rPr lang="cs-CZ" sz="2000" b="1" dirty="0" smtClean="0">
                <a:solidFill>
                  <a:schemeClr val="bg1"/>
                </a:solidFill>
                <a:latin typeface="Lucida Calligraphy" pitchFamily="66" charset="0"/>
                <a:cs typeface="Andalus" pitchFamily="18" charset="-78"/>
              </a:rPr>
              <a:t>že po celý den vám pršelo?</a:t>
            </a:r>
            <a:br>
              <a:rPr lang="cs-CZ" sz="2000" b="1" dirty="0" smtClean="0">
                <a:solidFill>
                  <a:schemeClr val="bg1"/>
                </a:solidFill>
                <a:latin typeface="Lucida Calligraphy" pitchFamily="66" charset="0"/>
                <a:cs typeface="Andalus" pitchFamily="18" charset="-78"/>
              </a:rPr>
            </a:br>
            <a:r>
              <a:rPr lang="cs-CZ" sz="2000" b="1" dirty="0" smtClean="0">
                <a:solidFill>
                  <a:schemeClr val="bg1"/>
                </a:solidFill>
                <a:latin typeface="Lucida Calligraphy" pitchFamily="66" charset="0"/>
                <a:cs typeface="Andalus" pitchFamily="18" charset="-78"/>
              </a:rPr>
              <a:t>Co by měla říkat tamhle ta malá jepice,</a:t>
            </a:r>
            <a:br>
              <a:rPr lang="cs-CZ" sz="2000" b="1" dirty="0" smtClean="0">
                <a:solidFill>
                  <a:schemeClr val="bg1"/>
                </a:solidFill>
                <a:latin typeface="Lucida Calligraphy" pitchFamily="66" charset="0"/>
                <a:cs typeface="Andalus" pitchFamily="18" charset="-78"/>
              </a:rPr>
            </a:br>
            <a:r>
              <a:rPr lang="cs-CZ" sz="2000" b="1" dirty="0" smtClean="0">
                <a:solidFill>
                  <a:schemeClr val="bg1"/>
                </a:solidFill>
                <a:latin typeface="Lucida Calligraphy" pitchFamily="66" charset="0"/>
                <a:cs typeface="Andalus" pitchFamily="18" charset="-78"/>
              </a:rPr>
              <a:t>které pršelo po celý život?“</a:t>
            </a: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99412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SEIFERTOVY  CITÁTY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00192" y="6237312"/>
            <a:ext cx="252184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http://cs.wikiquote.org/wiki/Jaroslav_Seifert</a:t>
            </a:r>
            <a:endParaRPr lang="cs-CZ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229600" cy="850106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ZDROJE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484784"/>
            <a:ext cx="81369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>
              <a:solidFill>
                <a:schemeClr val="bg1"/>
              </a:solidFill>
            </a:endParaRPr>
          </a:p>
          <a:p>
            <a:r>
              <a:rPr lang="cs-CZ" sz="3200" dirty="0" smtClean="0">
                <a:solidFill>
                  <a:schemeClr val="bg1"/>
                </a:solidFill>
              </a:rPr>
              <a:t>   viz v průběhu prezentace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87624" y="548680"/>
            <a:ext cx="6984776" cy="432048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urveDown">
              <a:avLst/>
            </a:prstTxWarp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rgbClr val="FFFF00"/>
                </a:solidFill>
                <a:effectLst/>
              </a:rPr>
              <a:t>KONEC</a:t>
            </a:r>
            <a:endParaRPr lang="cs-CZ" sz="5400" b="1" cap="none" spc="0" dirty="0">
              <a:ln w="50800"/>
              <a:solidFill>
                <a:srgbClr val="FFFF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159</TotalTime>
  <Words>429</Words>
  <Application>Microsoft Office PowerPoint</Application>
  <PresentationFormat>Předvádění na obrazovce (4:3)</PresentationFormat>
  <Paragraphs>82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                                                             Projekt: Moderní výuka   Registrační číslo: CZ.1.07/1.4.00/21.3192   Číslo DUM: VY_32 _INOVACE_ 11.1.11     Jméno autora: Mgr. Romana Krulišová   Datum, období, kdy byl vytvořen:  5. srpna 2012   Název práce:  Jaroslav Seifert   Předmět, pro který je VM určen:  Český jazyk – literární výchova   Ročník, pro který je VM určen: 9. ročník   Časová dotace: 45 min   Vzdělávací oblast, tematický okruh, téma:  Literární výchova, portréty autorů, Jaroslav Seifert   Metodický list, anotace - výstižný popis způsobu použití VM ve výuce: Prostřednictvím prezentace si žáci zopakují a upevní znalosti a informace, které získali o autorovi v průběhu literární výchovy na 2. stupni ZŠ    Pomůcky:  datový projektor, plátno, počítač, psací potřeby            </vt:lpstr>
      <vt:lpstr>JAROSLAV</vt:lpstr>
      <vt:lpstr>Snímek 3</vt:lpstr>
      <vt:lpstr>KDO TO BYL?</vt:lpstr>
      <vt:lpstr>ŽIVOT</vt:lpstr>
      <vt:lpstr>Snímek 6</vt:lpstr>
      <vt:lpstr>DÍLO</vt:lpstr>
      <vt:lpstr>Snímek 8</vt:lpstr>
      <vt:lpstr>SEIFERTOVY  CITÁTY</vt:lpstr>
      <vt:lpstr>ZDROJE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JAROSLAV</dc:title>
  <dc:creator>Acer</dc:creator>
  <cp:lastModifiedBy>Acer</cp:lastModifiedBy>
  <cp:revision>39</cp:revision>
  <dcterms:created xsi:type="dcterms:W3CDTF">2012-08-02T17:24:12Z</dcterms:created>
  <dcterms:modified xsi:type="dcterms:W3CDTF">2013-10-05T07:00:03Z</dcterms:modified>
</cp:coreProperties>
</file>