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BBEF7-72D6-4AD6-A172-C380C79BA16E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D3096-DA53-4905-8C53-40641DA15D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                                             </a:t>
            </a: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Projekt: Moderní výuka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Číslo DUM: VY_32 _INOVACE_ 11.1.12	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Jméno autora: Mgr. Romana Krulišová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Datum, období, kdy byl vytvořen:  5. srpna 2012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Název práce:  Josef Kajetán Tyl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Předmět, pro který je VM určen:  Český jazyk – literární výchova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Ročník, pro který je VM určen:  9. ročník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Časová dotace</a:t>
            </a:r>
            <a:r>
              <a:rPr lang="cs-CZ" sz="1200" dirty="0" smtClean="0">
                <a:latin typeface="Arial" charset="0"/>
                <a:cs typeface="Arial" charset="0"/>
              </a:rPr>
              <a:t>:  45 min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Vzdělávací oblast, tematický okruh, téma:  Literární výchova, portréty autorů, Josef Kajetán Tyl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Metodický list, anotace - výstižný popis způsobu použití VM ve výuce: </a:t>
            </a:r>
            <a:r>
              <a:rPr lang="cs-CZ" sz="1200" dirty="0" smtClean="0">
                <a:latin typeface="Arial" charset="0"/>
                <a:cs typeface="Arial" charset="0"/>
              </a:rPr>
              <a:t>Prostřednictvím prezentace si žáci zopakují a upevní znalosti a informace, které získali o autorovi v průběhu literární výchovy na 2. stupni ZŠ 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Pomůcky</a:t>
            </a:r>
            <a:r>
              <a:rPr lang="cs-CZ" sz="1200" dirty="0" smtClean="0">
                <a:latin typeface="Arial" charset="0"/>
                <a:cs typeface="Arial" charset="0"/>
              </a:rPr>
              <a:t>: datový projektor, plátno, počítač, psací potřeby 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dirty="0" smtClean="0">
                <a:latin typeface="Arial" charset="0"/>
                <a:cs typeface="Arial" charset="0"/>
              </a:rPr>
              <a:t> </a:t>
            </a:r>
            <a:br>
              <a:rPr lang="cs-CZ" sz="1200" dirty="0" smtClean="0">
                <a:latin typeface="Arial" charset="0"/>
                <a:cs typeface="Arial" charset="0"/>
              </a:rPr>
            </a:br>
            <a:r>
              <a:rPr lang="cs-CZ" sz="1200" b="1" dirty="0" smtClean="0">
                <a:latin typeface="Arial" charset="0"/>
                <a:cs typeface="Arial" charset="0"/>
              </a:rPr>
              <a:t> </a:t>
            </a:r>
            <a:r>
              <a:rPr lang="cs-CZ" sz="1200" dirty="0" smtClean="0">
                <a:latin typeface="Arial" charset="0"/>
                <a:cs typeface="Arial" charset="0"/>
              </a:rPr>
              <a:t/>
            </a:r>
            <a:br>
              <a:rPr lang="cs-CZ" sz="1200" dirty="0" smtClean="0">
                <a:latin typeface="Arial" charset="0"/>
                <a:cs typeface="Arial" charset="0"/>
              </a:rPr>
            </a:br>
            <a:endParaRPr lang="cs-CZ" sz="1200" dirty="0" smtClean="0"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0" y="16287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 dirty="0">
                <a:cs typeface="Arial" charset="0"/>
              </a:rPr>
              <a:t>METODICKÝ LIST PRO ZŠ</a:t>
            </a:r>
            <a:r>
              <a:rPr lang="cs-CZ" sz="1200" dirty="0">
                <a:cs typeface="Arial" charset="0"/>
              </a:rPr>
              <a:t/>
            </a:r>
            <a:br>
              <a:rPr lang="cs-CZ" sz="1200" dirty="0">
                <a:cs typeface="Arial" charset="0"/>
              </a:rPr>
            </a:br>
            <a:r>
              <a:rPr lang="cs-CZ" sz="1200" b="1" dirty="0">
                <a:cs typeface="Arial" charset="0"/>
              </a:rPr>
              <a:t> Pro zpracování vzdělávacích materiálů (VM)v rámci projektu EU peníze školám</a:t>
            </a:r>
            <a:r>
              <a:rPr lang="cs-CZ" sz="1200" dirty="0">
                <a:cs typeface="Arial" charset="0"/>
              </a:rPr>
              <a:t/>
            </a:r>
            <a:br>
              <a:rPr lang="cs-CZ" sz="1200" dirty="0">
                <a:cs typeface="Arial" charset="0"/>
              </a:rPr>
            </a:br>
            <a:r>
              <a:rPr lang="cs-CZ" sz="1200" b="1" dirty="0">
                <a:cs typeface="Arial" charset="0"/>
              </a:rPr>
              <a:t>                        Operační program Vzdělávání pro konkurenceschopnost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Algerian" pitchFamily="82" charset="0"/>
              </a:rPr>
              <a:t>JOSEF</a:t>
            </a:r>
            <a:endParaRPr lang="cs-CZ" sz="72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Algerian" pitchFamily="82" charset="0"/>
              </a:rPr>
              <a:t>TYL</a:t>
            </a:r>
            <a:endParaRPr lang="cs-CZ" sz="72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27784" y="2492896"/>
            <a:ext cx="434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Algerian" pitchFamily="82" charset="0"/>
              </a:rPr>
              <a:t>KAJETÁN</a:t>
            </a:r>
            <a:endParaRPr lang="cs-CZ" sz="72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6084168" y="404664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VY_32_INOVACE _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</a:rPr>
              <a:t>11.1.12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0112" y="274638"/>
            <a:ext cx="3106688" cy="3082354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JOSEF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KAJETÁN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TYL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upload.wikimedia.org/wikipedia/commons/thumb/2/25/Jan_Vil%C3%ADmek_-_Josef_Kajet%C3%A1n_Tyl.jpg/250px-Jan_Vil%C3%ADmek_-_Josef_Kajet%C3%A1n_Ty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4296550" cy="568863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27584" y="6165304"/>
            <a:ext cx="30107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http://cs.wikipedia.org/wiki/Josef_Kajet%C3%A1n_Tyl</a:t>
            </a:r>
            <a:endParaRPr lang="cs-CZ" sz="1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0032" y="3284984"/>
            <a:ext cx="4283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(* 4. února 1808, Kutná Hora – </a:t>
            </a:r>
          </a:p>
          <a:p>
            <a:pPr algn="ctr"/>
            <a:r>
              <a:rPr lang="cs-CZ" sz="3600" dirty="0" smtClean="0">
                <a:solidFill>
                  <a:schemeClr val="bg1"/>
                </a:solidFill>
                <a:sym typeface="Wingdings"/>
              </a:rPr>
              <a:t> </a:t>
            </a:r>
            <a:r>
              <a:rPr lang="cs-CZ" sz="3600" dirty="0" smtClean="0">
                <a:solidFill>
                  <a:schemeClr val="bg1"/>
                </a:solidFill>
              </a:rPr>
              <a:t>11. července 1856, </a:t>
            </a:r>
          </a:p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Plzeň)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5949280"/>
            <a:ext cx="30107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http://cs.wikipedia.org/wiki/Josef_Kajet%C3%A1n_Tyl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KDO TO BYL?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777686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český dramatik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herec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novinář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prozaik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překladatel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novinář a spisovatel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zakladatel moderního českého divadla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 tvůrce národní hymny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5949280"/>
            <a:ext cx="3297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cesky</a:t>
            </a:r>
            <a:r>
              <a:rPr lang="cs-CZ" sz="1000" dirty="0" smtClean="0">
                <a:solidFill>
                  <a:schemeClr val="bg1"/>
                </a:solidFill>
              </a:rPr>
              <a:t>-jazyk.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zivotopisy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josef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kajetan</a:t>
            </a:r>
            <a:r>
              <a:rPr lang="cs-CZ" sz="1000" dirty="0" smtClean="0">
                <a:solidFill>
                  <a:schemeClr val="bg1"/>
                </a:solidFill>
              </a:rPr>
              <a:t>-tyl.</a:t>
            </a:r>
            <a:r>
              <a:rPr lang="cs-CZ" sz="1000" dirty="0" err="1" smtClean="0">
                <a:solidFill>
                  <a:schemeClr val="bg1"/>
                </a:solidFill>
              </a:rPr>
              <a:t>html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ŽIVOT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792087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studoval v Praze a v Hradci Králové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byl silně ovlivněn ochotníkem Václavem Klimentem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</a:t>
            </a:r>
            <a:r>
              <a:rPr lang="cs-CZ" sz="2400" dirty="0" err="1" smtClean="0">
                <a:solidFill>
                  <a:schemeClr val="bg1"/>
                </a:solidFill>
              </a:rPr>
              <a:t>Klicperou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stává se hercem kočovné divadelní společnosti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později řídí ochotnickou divadelní společnost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Kajetánské divadlo se stává střediskem národního života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je dramaturgem českých představení ve Stavovském divadle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působí jako poslanec v říšském sněmu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kritizoval absolutismus, proto byl zbaven funkce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dramaturga, prohlášen  za politicky nespolehlivého a vrátil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se ke kočovnému divadlu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v Plzni, kde je podle něj pojmenováno divadlo, roku 1856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umírá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80112" y="6021288"/>
            <a:ext cx="3297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cesky</a:t>
            </a:r>
            <a:r>
              <a:rPr lang="cs-CZ" sz="1000" dirty="0" smtClean="0">
                <a:solidFill>
                  <a:schemeClr val="bg1"/>
                </a:solidFill>
              </a:rPr>
              <a:t>-jazyk.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zivotopisy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josef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kajetan</a:t>
            </a:r>
            <a:r>
              <a:rPr lang="cs-CZ" sz="1000" dirty="0" smtClean="0">
                <a:solidFill>
                  <a:schemeClr val="bg1"/>
                </a:solidFill>
              </a:rPr>
              <a:t>-tyl.</a:t>
            </a:r>
            <a:r>
              <a:rPr lang="cs-CZ" sz="1000" dirty="0" err="1" smtClean="0">
                <a:solidFill>
                  <a:schemeClr val="bg1"/>
                </a:solidFill>
              </a:rPr>
              <a:t>html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DÍLO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052736"/>
            <a:ext cx="75608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chemeClr val="bg1"/>
                </a:solidFill>
              </a:rPr>
              <a:t>„</a:t>
            </a:r>
            <a:r>
              <a:rPr lang="cs-CZ" sz="2400" dirty="0" smtClean="0">
                <a:solidFill>
                  <a:schemeClr val="bg1"/>
                </a:solidFill>
              </a:rPr>
              <a:t>Dekret kutnohorský“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„Rozervanec“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 Poslední Čech"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„Lesní panna aneb cesta do Ameriky“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„Jiříkovo vidění“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„Tvrdohlavá žena“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„Strakonický </a:t>
            </a:r>
            <a:r>
              <a:rPr lang="cs-CZ" sz="2400" dirty="0" smtClean="0">
                <a:solidFill>
                  <a:schemeClr val="bg1"/>
                </a:solidFill>
              </a:rPr>
              <a:t>dudák“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„Fidlovačka aneb Žádný hněv a žádná rvačka“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„Paní Marjánka, matka pluku“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„Pražský </a:t>
            </a:r>
            <a:r>
              <a:rPr lang="cs-CZ" sz="2400" dirty="0" err="1" smtClean="0">
                <a:solidFill>
                  <a:schemeClr val="bg1"/>
                </a:solidFill>
              </a:rPr>
              <a:t>flamendr</a:t>
            </a:r>
            <a:r>
              <a:rPr lang="cs-CZ" sz="2400" dirty="0" smtClean="0">
                <a:solidFill>
                  <a:schemeClr val="bg1"/>
                </a:solidFill>
              </a:rPr>
              <a:t>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„Paličova dcera“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„Krvavý soud aneb kutnohorští havíři“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://tourism.cz/fotky/obr.php?name=dudyB.jpg&amp;id=21868&amp;width=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196752"/>
            <a:ext cx="1905000" cy="226695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868144" y="3573016"/>
            <a:ext cx="265970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http://tourism.cz/encyklopedie/objekty1.phtml?id=125103</a:t>
            </a:r>
            <a:endParaRPr lang="cs-CZ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087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„Fidlovačka aneb Žádný hněv a žádná rvačka“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340768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cs-CZ" dirty="0" smtClean="0"/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je to lidová fraška se zpěvy, v níž autor zobrazuje rušný život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obrozenecké Prahy v první polovině třicátých let 19. století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odehrává se během oblíbené velikonoční pouti a slavnosti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pražských ševců v Nuselském údolí ve středu po Velikonocích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na jedné straně stojí omezení </a:t>
            </a:r>
            <a:r>
              <a:rPr lang="cs-CZ" sz="2400" dirty="0" err="1" smtClean="0">
                <a:solidFill>
                  <a:schemeClr val="bg1"/>
                </a:solidFill>
              </a:rPr>
              <a:t>měšťáci</a:t>
            </a:r>
            <a:r>
              <a:rPr lang="cs-CZ" sz="2400" dirty="0" smtClean="0">
                <a:solidFill>
                  <a:schemeClr val="bg1"/>
                </a:solidFill>
              </a:rPr>
              <a:t>, kteří se odcizují své vlasti,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na straně druhé je pak pražský lid stojící při sobě a bojující za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obrození českého národa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v této hře zazněla poprvé (21. prosince 1834) </a:t>
            </a:r>
            <a:r>
              <a:rPr lang="cs-CZ" sz="2400" dirty="0" err="1" smtClean="0">
                <a:solidFill>
                  <a:schemeClr val="bg1"/>
                </a:solidFill>
              </a:rPr>
              <a:t>Škroupova</a:t>
            </a:r>
            <a:r>
              <a:rPr lang="cs-CZ" sz="2400" dirty="0" smtClean="0">
                <a:solidFill>
                  <a:schemeClr val="bg1"/>
                </a:solidFill>
              </a:rPr>
              <a:t> píseň 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na slova J. K. Tyla - „Kde domov můj?“ na scéně Stavovského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divadla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největší cti a satisfakce se písni Kde domov můj? dostalo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     po převratu roku 1918, kdy byla oficiálně uznána za českou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  hymnu </a:t>
            </a:r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8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771800" y="188640"/>
            <a:ext cx="612068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název této hry „Fidlovačka" má několik významů.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Znamená oblé, uprostřed zesílené dřevo na hlazení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(fidlování) kůže na obuvi. 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bg1"/>
                </a:solidFill>
              </a:rPr>
              <a:t> nebo to také může být tradiční slavnost ševcovského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cechu, konaná každoročně první středu  po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Velikonocích na louce  v Nuselském údolí, bývala to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nejoblíbenější pražská pouť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bg1"/>
                </a:solidFill>
              </a:rPr>
              <a:t> podle legendy stál u jejího zrodu císař Josef II. Ve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     skutečnosti se  však  Fidlovačka slavila mnohem dříve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19872" y="3284984"/>
            <a:ext cx="54726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cesky</a:t>
            </a:r>
            <a:r>
              <a:rPr lang="cs-CZ" sz="800" dirty="0" smtClean="0">
                <a:solidFill>
                  <a:schemeClr val="bg1"/>
                </a:solidFill>
              </a:rPr>
              <a:t>-jazyk.</a:t>
            </a:r>
            <a:r>
              <a:rPr lang="cs-CZ" sz="800" dirty="0" err="1" smtClean="0">
                <a:solidFill>
                  <a:schemeClr val="bg1"/>
                </a:solidFill>
              </a:rPr>
              <a:t>cz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ctenarsky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denik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josef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kajetan</a:t>
            </a:r>
            <a:r>
              <a:rPr lang="cs-CZ" sz="800" dirty="0" smtClean="0">
                <a:solidFill>
                  <a:schemeClr val="bg1"/>
                </a:solidFill>
              </a:rPr>
              <a:t>-tyl/</a:t>
            </a:r>
            <a:r>
              <a:rPr lang="cs-CZ" sz="800" dirty="0" err="1" smtClean="0">
                <a:solidFill>
                  <a:schemeClr val="bg1"/>
                </a:solidFill>
              </a:rPr>
              <a:t>fidlovacka</a:t>
            </a:r>
            <a:r>
              <a:rPr lang="cs-CZ" sz="800" dirty="0" smtClean="0">
                <a:solidFill>
                  <a:schemeClr val="bg1"/>
                </a:solidFill>
              </a:rPr>
              <a:t>-aneb-</a:t>
            </a:r>
            <a:r>
              <a:rPr lang="cs-CZ" sz="800" dirty="0" err="1" smtClean="0">
                <a:solidFill>
                  <a:schemeClr val="bg1"/>
                </a:solidFill>
              </a:rPr>
              <a:t>zadny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hnev</a:t>
            </a:r>
            <a:r>
              <a:rPr lang="cs-CZ" sz="800" dirty="0" smtClean="0">
                <a:solidFill>
                  <a:schemeClr val="bg1"/>
                </a:solidFill>
              </a:rPr>
              <a:t>-a-</a:t>
            </a:r>
            <a:r>
              <a:rPr lang="cs-CZ" sz="800" dirty="0" err="1" smtClean="0">
                <a:solidFill>
                  <a:schemeClr val="bg1"/>
                </a:solidFill>
              </a:rPr>
              <a:t>zadna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rvacka.html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www.praguecityline.cz/wp-content/uploads/2010/06/Kde-domov-m%C5%AF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645024"/>
            <a:ext cx="1788654" cy="244184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22359" y="6237312"/>
            <a:ext cx="412164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praguecityline.cz</a:t>
            </a:r>
            <a:r>
              <a:rPr lang="cs-CZ" sz="800" dirty="0" smtClean="0">
                <a:solidFill>
                  <a:schemeClr val="bg1"/>
                </a:solidFill>
              </a:rPr>
              <a:t>/osobnosti-prahy/</a:t>
            </a:r>
            <a:r>
              <a:rPr lang="cs-CZ" sz="800" dirty="0" err="1" smtClean="0">
                <a:solidFill>
                  <a:schemeClr val="bg1"/>
                </a:solidFill>
              </a:rPr>
              <a:t>josef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kajetan</a:t>
            </a:r>
            <a:r>
              <a:rPr lang="cs-CZ" sz="800" dirty="0" smtClean="0">
                <a:solidFill>
                  <a:schemeClr val="bg1"/>
                </a:solidFill>
              </a:rPr>
              <a:t>-tyl-%E2%80%93-kde-domov-</a:t>
            </a:r>
            <a:r>
              <a:rPr lang="cs-CZ" sz="800" dirty="0" err="1" smtClean="0">
                <a:solidFill>
                  <a:schemeClr val="bg1"/>
                </a:solidFill>
              </a:rPr>
              <a:t>muj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1028" name="Picture 4" descr="http://www.fidlovacka.cz/content/files/images/photogalleries/historie/premie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005064"/>
            <a:ext cx="3619500" cy="161925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475656" y="5805264"/>
            <a:ext cx="25010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</a:rPr>
              <a:t>fidlovacka.cz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prvni</a:t>
            </a:r>
            <a:r>
              <a:rPr lang="cs-CZ" sz="1000" dirty="0" smtClean="0">
                <a:solidFill>
                  <a:schemeClr val="bg1"/>
                </a:solidFill>
              </a:rPr>
              <a:t>_</a:t>
            </a:r>
            <a:r>
              <a:rPr lang="cs-CZ" sz="1000" dirty="0" err="1" smtClean="0">
                <a:solidFill>
                  <a:schemeClr val="bg1"/>
                </a:solidFill>
              </a:rPr>
              <a:t>predstaveni</a:t>
            </a:r>
            <a:endParaRPr lang="cs-CZ" sz="1000" dirty="0">
              <a:solidFill>
                <a:schemeClr val="bg1"/>
              </a:solidFill>
            </a:endParaRPr>
          </a:p>
        </p:txBody>
      </p:sp>
      <p:pic>
        <p:nvPicPr>
          <p:cNvPr id="1030" name="Picture 6" descr="http://t2.gstatic.com/images?q=tbn:ANd9GcTD5jQ3fl-HnhVTIMDXngfkHAwOL0Kq3PQx53ERKV6hKYKKQolv41r-fD_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60648"/>
            <a:ext cx="1672010" cy="248075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95536" y="292494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knihynainternetu.cz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antikvariat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umeni</a:t>
            </a:r>
            <a:r>
              <a:rPr lang="cs-CZ" sz="800" dirty="0" smtClean="0">
                <a:solidFill>
                  <a:schemeClr val="bg1"/>
                </a:solidFill>
              </a:rPr>
              <a:t>/1258280-Tyl-</a:t>
            </a:r>
            <a:r>
              <a:rPr lang="cs-CZ" sz="800" dirty="0" err="1" smtClean="0">
                <a:solidFill>
                  <a:schemeClr val="bg1"/>
                </a:solidFill>
              </a:rPr>
              <a:t>Josef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Kajetan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Fidlovacka</a:t>
            </a:r>
            <a:r>
              <a:rPr lang="cs-CZ" sz="800" dirty="0" smtClean="0">
                <a:solidFill>
                  <a:schemeClr val="bg1"/>
                </a:solidFill>
              </a:rPr>
              <a:t>-aneb-</a:t>
            </a:r>
            <a:r>
              <a:rPr lang="cs-CZ" sz="800" dirty="0" err="1" smtClean="0">
                <a:solidFill>
                  <a:schemeClr val="bg1"/>
                </a:solidFill>
              </a:rPr>
              <a:t>Zadny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hnev</a:t>
            </a:r>
            <a:r>
              <a:rPr lang="cs-CZ" sz="800" dirty="0" smtClean="0">
                <a:solidFill>
                  <a:schemeClr val="bg1"/>
                </a:solidFill>
              </a:rPr>
              <a:t>-a-</a:t>
            </a:r>
            <a:r>
              <a:rPr lang="cs-CZ" sz="800" dirty="0" err="1" smtClean="0">
                <a:solidFill>
                  <a:schemeClr val="bg1"/>
                </a:solidFill>
              </a:rPr>
              <a:t>zadna</a:t>
            </a:r>
            <a:r>
              <a:rPr lang="cs-CZ" sz="800" dirty="0" smtClean="0">
                <a:solidFill>
                  <a:schemeClr val="bg1"/>
                </a:solidFill>
              </a:rPr>
              <a:t>-</a:t>
            </a:r>
            <a:r>
              <a:rPr lang="cs-CZ" sz="800" dirty="0" err="1" smtClean="0">
                <a:solidFill>
                  <a:schemeClr val="bg1"/>
                </a:solidFill>
              </a:rPr>
              <a:t>rvacka.html</a:t>
            </a:r>
            <a:endParaRPr lang="cs-CZ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„Strakonický dudák“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1506" name="Picture 2" descr="http://photo.goodreads.com/books/1271013444l/7989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2123728" cy="311880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4869160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</a:rPr>
              <a:t>http://www.</a:t>
            </a:r>
            <a:r>
              <a:rPr lang="cs-CZ" sz="800" dirty="0" err="1" smtClean="0">
                <a:solidFill>
                  <a:schemeClr val="bg1"/>
                </a:solidFill>
              </a:rPr>
              <a:t>goodreads.com</a:t>
            </a:r>
            <a:r>
              <a:rPr lang="cs-CZ" sz="800" dirty="0" smtClean="0">
                <a:solidFill>
                  <a:schemeClr val="bg1"/>
                </a:solidFill>
              </a:rPr>
              <a:t>/</a:t>
            </a:r>
            <a:r>
              <a:rPr lang="cs-CZ" sz="800" dirty="0" err="1" smtClean="0">
                <a:solidFill>
                  <a:schemeClr val="bg1"/>
                </a:solidFill>
              </a:rPr>
              <a:t>book</a:t>
            </a:r>
            <a:r>
              <a:rPr lang="cs-CZ" sz="800" dirty="0" smtClean="0">
                <a:solidFill>
                  <a:schemeClr val="bg1"/>
                </a:solidFill>
              </a:rPr>
              <a:t>/show/7989178-</a:t>
            </a:r>
            <a:r>
              <a:rPr lang="cs-CZ" sz="800" dirty="0" err="1" smtClean="0">
                <a:solidFill>
                  <a:schemeClr val="bg1"/>
                </a:solidFill>
              </a:rPr>
              <a:t>strakonick</a:t>
            </a:r>
            <a:r>
              <a:rPr lang="cs-CZ" sz="800" dirty="0" smtClean="0">
                <a:solidFill>
                  <a:schemeClr val="bg1"/>
                </a:solidFill>
              </a:rPr>
              <a:t>-dud-k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1508" name="Picture 4" descr="http://www.postavy.cz/foto-dila/strakonicky-dudak-f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556792"/>
            <a:ext cx="2381250" cy="237626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372200" y="4149080"/>
            <a:ext cx="2483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solidFill>
                  <a:schemeClr val="bg1"/>
                </a:solidFill>
              </a:rPr>
              <a:t>http://www.postavy.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svet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strakonicky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dudak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1800" y="1052736"/>
            <a:ext cx="33843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chemeClr val="bg1"/>
                </a:solidFill>
              </a:rPr>
              <a:t>„</a:t>
            </a:r>
            <a:r>
              <a:rPr lang="cs-CZ" sz="2400" b="1" i="1" u="sng" dirty="0" smtClean="0">
                <a:solidFill>
                  <a:schemeClr val="bg1"/>
                </a:solidFill>
              </a:rPr>
              <a:t>Strakonický dudák aneb Hody divých žen“ –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bg1"/>
                </a:solidFill>
              </a:rPr>
              <a:t> dramatická báchorka,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ve které dudák </a:t>
            </a:r>
            <a:r>
              <a:rPr lang="cs-CZ" sz="2400" dirty="0" smtClean="0">
                <a:solidFill>
                  <a:schemeClr val="bg1"/>
                </a:solidFill>
              </a:rPr>
              <a:t>Švanda    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 odchází do ciziny, aby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byl hoden své lásky 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Doroty. Společnost mu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dělají hodný Kalafuna a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zrádný </a:t>
            </a:r>
            <a:r>
              <a:rPr lang="cs-CZ" sz="2400" dirty="0" err="1" smtClean="0">
                <a:solidFill>
                  <a:schemeClr val="bg1"/>
                </a:solidFill>
              </a:rPr>
              <a:t>Vocilka</a:t>
            </a:r>
            <a:r>
              <a:rPr lang="cs-CZ" sz="2400" dirty="0" smtClean="0">
                <a:solidFill>
                  <a:schemeClr val="bg1"/>
                </a:solidFill>
              </a:rPr>
              <a:t>. Švanda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díky očarovaným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dudám podlehne slávě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velkého světa. Nakonec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se ale díky své matce a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Dorotce svého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  očarování zbaví.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6165304"/>
            <a:ext cx="24561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http://www.spisovatele.</a:t>
            </a:r>
            <a:r>
              <a:rPr lang="cs-CZ" sz="1000" dirty="0" err="1" smtClean="0">
                <a:solidFill>
                  <a:schemeClr val="bg1"/>
                </a:solidFill>
              </a:rPr>
              <a:t>cz</a:t>
            </a:r>
            <a:r>
              <a:rPr lang="cs-CZ" sz="1000" dirty="0" smtClean="0">
                <a:solidFill>
                  <a:schemeClr val="bg1"/>
                </a:solidFill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</a:rPr>
              <a:t>josef</a:t>
            </a:r>
            <a:r>
              <a:rPr lang="cs-CZ" sz="1000" dirty="0" smtClean="0">
                <a:solidFill>
                  <a:schemeClr val="bg1"/>
                </a:solidFill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</a:rPr>
              <a:t>kajetan</a:t>
            </a:r>
            <a:r>
              <a:rPr lang="cs-CZ" sz="1000" dirty="0" smtClean="0">
                <a:solidFill>
                  <a:schemeClr val="bg1"/>
                </a:solidFill>
              </a:rPr>
              <a:t>-tyl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TYLOVY CITÁTY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010245"/>
            <a:ext cx="849694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Arial Black" pitchFamily="34" charset="0"/>
              </a:rPr>
              <a:t>„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Kdo 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nemá, 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peněz je </a:t>
            </a:r>
            <a:r>
              <a:rPr lang="cs-CZ" sz="2400" dirty="0" err="1" smtClean="0">
                <a:solidFill>
                  <a:schemeClr val="bg1"/>
                </a:solidFill>
                <a:latin typeface="Arial Black" pitchFamily="34" charset="0"/>
              </a:rPr>
              <a:t>chud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, kdo nemá 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druha, 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je chudší,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 kdo </a:t>
            </a:r>
            <a:r>
              <a:rPr lang="cs-CZ" sz="2400" smtClean="0">
                <a:solidFill>
                  <a:schemeClr val="bg1"/>
                </a:solidFill>
                <a:latin typeface="Arial Black" pitchFamily="34" charset="0"/>
              </a:rPr>
              <a:t>nemá </a:t>
            </a:r>
            <a:r>
              <a:rPr lang="cs-CZ" sz="2400" smtClean="0">
                <a:solidFill>
                  <a:schemeClr val="bg1"/>
                </a:solidFill>
                <a:latin typeface="Arial Black" pitchFamily="34" charset="0"/>
              </a:rPr>
              <a:t>srdce, 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je nejchudší.“ </a:t>
            </a:r>
          </a:p>
          <a:p>
            <a:pPr algn="ctr"/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3600" i="1" dirty="0" smtClean="0">
                <a:solidFill>
                  <a:schemeClr val="bg1"/>
                </a:solidFill>
                <a:latin typeface="Baskerville Old Face" pitchFamily="18" charset="0"/>
              </a:rPr>
              <a:t>„Pravda bolně pálí.“</a:t>
            </a:r>
          </a:p>
          <a:p>
            <a:pPr algn="ctr"/>
            <a:endParaRPr lang="cs-CZ" sz="2400" i="1" dirty="0" smtClean="0">
              <a:solidFill>
                <a:schemeClr val="bg1"/>
              </a:solidFill>
            </a:endParaRPr>
          </a:p>
          <a:p>
            <a:pPr algn="ctr"/>
            <a:r>
              <a:rPr lang="cs-CZ" sz="2400" i="1" dirty="0" smtClean="0">
                <a:solidFill>
                  <a:schemeClr val="bg1"/>
                </a:solidFill>
                <a:latin typeface="Broadway" pitchFamily="82" charset="0"/>
              </a:rPr>
              <a:t>„Kdo chodí rád v oblacích, </a:t>
            </a:r>
          </a:p>
          <a:p>
            <a:pPr algn="ctr"/>
            <a:r>
              <a:rPr lang="cs-CZ" sz="2400" i="1" dirty="0" smtClean="0">
                <a:solidFill>
                  <a:schemeClr val="bg1"/>
                </a:solidFill>
                <a:latin typeface="Broadway" pitchFamily="82" charset="0"/>
              </a:rPr>
              <a:t>dostane snadno závrať.“ </a:t>
            </a:r>
          </a:p>
          <a:p>
            <a:pPr algn="ctr"/>
            <a:endParaRPr lang="cs-CZ" sz="2400" b="1" i="1" dirty="0" smtClean="0">
              <a:solidFill>
                <a:schemeClr val="bg1"/>
              </a:solidFill>
              <a:latin typeface="Gungsuh" pitchFamily="18" charset="-127"/>
              <a:ea typeface="Gungsuh" pitchFamily="18" charset="-127"/>
            </a:endParaRPr>
          </a:p>
          <a:p>
            <a:pPr algn="ctr"/>
            <a:r>
              <a:rPr lang="cs-CZ" sz="2400" b="1" i="1" dirty="0" smtClean="0">
                <a:solidFill>
                  <a:schemeClr val="bg1"/>
                </a:solidFill>
                <a:latin typeface="Gungsuh" pitchFamily="18" charset="-127"/>
                <a:ea typeface="Gungsuh" pitchFamily="18" charset="-127"/>
              </a:rPr>
              <a:t>„Divadlo vychází ze života a do života se vrací.“</a:t>
            </a:r>
          </a:p>
          <a:p>
            <a:pPr algn="ctr"/>
            <a:endParaRPr lang="cs-CZ" sz="2400" i="1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i="1" dirty="0" smtClean="0">
                <a:solidFill>
                  <a:schemeClr val="bg1"/>
                </a:solidFill>
                <a:latin typeface="Harrington" pitchFamily="82" charset="0"/>
              </a:rPr>
              <a:t>„Srdce nic nekupuje, nic neprodává.“ </a:t>
            </a:r>
          </a:p>
          <a:p>
            <a:pPr algn="ctr"/>
            <a:endParaRPr lang="cs-CZ" sz="28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cs-CZ" sz="3200" i="1" dirty="0" smtClean="0">
                <a:solidFill>
                  <a:schemeClr val="bg1"/>
                </a:solidFill>
                <a:latin typeface="Matura MT Script Capitals" pitchFamily="66" charset="0"/>
              </a:rPr>
              <a:t>„Veselost je ta nejlepší apatyka.“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6453336"/>
            <a:ext cx="19367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http://</a:t>
            </a:r>
            <a:r>
              <a:rPr lang="cs-CZ" sz="1000" dirty="0" smtClean="0">
                <a:solidFill>
                  <a:schemeClr val="bg1"/>
                </a:solidFill>
              </a:rPr>
              <a:t>ld.johanesville.net/tyl/citaty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ZDROJE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412776"/>
            <a:ext cx="748883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>
              <a:solidFill>
                <a:schemeClr val="bg1"/>
              </a:solidFill>
            </a:endParaRPr>
          </a:p>
          <a:p>
            <a:r>
              <a:rPr lang="cs-CZ" sz="3200" dirty="0" smtClean="0">
                <a:solidFill>
                  <a:schemeClr val="bg1"/>
                </a:solidFill>
              </a:rPr>
              <a:t>viz v průběhu prezentace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259632" y="908720"/>
            <a:ext cx="6840760" cy="46085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KONEC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546</Words>
  <Application>Microsoft Office PowerPoint</Application>
  <PresentationFormat>Předvádění na obrazovce (4:3)</PresentationFormat>
  <Paragraphs>119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                                                              Projekt: Moderní výuka   Registrační číslo: CZ.1.07/1.4.00/21.3192   Číslo DUM: VY_32 _INOVACE_ 11.1.12     Jméno autora: Mgr. Romana Krulišová   Datum, období, kdy byl vytvořen:  5. srpna 2012   Název práce:  Josef Kajetán Tyl   Předmět, pro který je VM určen:  Český jazyk – literární výchova   Ročník, pro který je VM určen:  9. ročník   Časová dotace:  45 min   Vzdělávací oblast, tematický okruh, téma:  Literární výchova, portréty autorů, Josef Kajetán Tyl   Metodický list, anotace - výstižný popis způsobu použití VM ve výuce: Prostřednictvím prezentace si žáci zopakují a upevní znalosti a informace, které získali o autorovi v průběhu literární výchovy na 2. stupni ZŠ    Pomůcky: datový projektor, plátno, počítač, psací potřeby         </vt:lpstr>
      <vt:lpstr>JOSEF</vt:lpstr>
      <vt:lpstr>JOSEF KAJETÁN TYL</vt:lpstr>
      <vt:lpstr>KDO TO BYL?</vt:lpstr>
      <vt:lpstr>ŽIVOT</vt:lpstr>
      <vt:lpstr>DÍLO</vt:lpstr>
      <vt:lpstr>„Fidlovačka aneb Žádný hněv a žádná rvačka“</vt:lpstr>
      <vt:lpstr>Snímek 8</vt:lpstr>
      <vt:lpstr>„Strakonický dudák“</vt:lpstr>
      <vt:lpstr>TYLOVY CITÁTY</vt:lpstr>
      <vt:lpstr>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</dc:title>
  <dc:creator>Acer</dc:creator>
  <cp:lastModifiedBy>Acer</cp:lastModifiedBy>
  <cp:revision>44</cp:revision>
  <dcterms:created xsi:type="dcterms:W3CDTF">2012-08-02T16:59:03Z</dcterms:created>
  <dcterms:modified xsi:type="dcterms:W3CDTF">2013-10-05T07:05:57Z</dcterms:modified>
</cp:coreProperties>
</file>