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7" r:id="rId2"/>
    <p:sldId id="265" r:id="rId3"/>
    <p:sldId id="266" r:id="rId4"/>
    <p:sldId id="267" r:id="rId5"/>
    <p:sldId id="268" r:id="rId6"/>
    <p:sldId id="270" r:id="rId7"/>
    <p:sldId id="271" r:id="rId8"/>
    <p:sldId id="272" r:id="rId9"/>
    <p:sldId id="273" r:id="rId10"/>
    <p:sldId id="274" r:id="rId11"/>
    <p:sldId id="275" r:id="rId12"/>
    <p:sldId id="27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58" autoAdjust="0"/>
  </p:normalViewPr>
  <p:slideViewPr>
    <p:cSldViewPr>
      <p:cViewPr varScale="1">
        <p:scale>
          <a:sx n="69" d="100"/>
          <a:sy n="69" d="100"/>
        </p:scale>
        <p:origin x="-1416" y="-10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25000">
              <a:srgbClr val="CCCCFF">
                <a:alpha val="39000"/>
              </a:srgbClr>
            </a:gs>
            <a:gs pos="17999">
              <a:srgbClr val="99CCFF"/>
            </a:gs>
            <a:gs pos="36000">
              <a:srgbClr val="9966FF"/>
            </a:gs>
            <a:gs pos="61000">
              <a:srgbClr val="CC99FF"/>
            </a:gs>
            <a:gs pos="82001">
              <a:srgbClr val="99CCFF"/>
            </a:gs>
            <a:gs pos="100000">
              <a:srgbClr val="CCCCFF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BDC61F-66FA-4F05-AC47-B899A6E144E0}" type="datetimeFigureOut">
              <a:rPr lang="cs-CZ" smtClean="0"/>
              <a:pPr/>
              <a:t>5.10.2013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4E2A59-0A31-4F09-90B2-83BD43FB53D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czechfolks.com/plus/wp-content/uploads/2010/08/obr&#225;zek-&#269;.-03-Karel-Havl&#237;&#269;ek-Borovsk&#253;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4" descr="Logo pitomin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913" y="0"/>
            <a:ext cx="6604000" cy="1844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1"/>
          <p:cNvSpPr>
            <a:spLocks noGrp="1"/>
          </p:cNvSpPr>
          <p:nvPr>
            <p:ph type="title"/>
          </p:nvPr>
        </p:nvSpPr>
        <p:spPr>
          <a:xfrm>
            <a:off x="395288" y="0"/>
            <a:ext cx="8353425" cy="6858000"/>
          </a:xfrm>
        </p:spPr>
        <p:txBody>
          <a:bodyPr>
            <a:normAutofit fontScale="90000"/>
          </a:bodyPr>
          <a:lstStyle/>
          <a:p>
            <a:pPr algn="l"/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                                             </a:t>
            </a:r>
            <a:br>
              <a:rPr lang="cs-CZ" sz="1200" b="1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Projekt: Moderní výuka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Registrační číslo: CZ.1.07/1.4.00/21.3192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Číslo DUM: VY_32 _INOVACE_ 11.1.13	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Jméno autora: Mgr. Romana Krulišová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Datum, období, kdy byl vytvořen:  6. srpna 2012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Název práce:  Karel Havlíček Borovský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Předmět, pro který je VM určen:  Český jazyk – literární výchova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Ročník, pro který je VM určen:  9. ročník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Časová dotace</a:t>
            </a:r>
            <a:r>
              <a:rPr lang="cs-CZ" sz="1200" dirty="0" smtClean="0">
                <a:latin typeface="Arial" charset="0"/>
                <a:cs typeface="Arial" charset="0"/>
              </a:rPr>
              <a:t>:  45 min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Vzdělávací oblast, tematický okruh, téma:  Literární výchova, portréty autorů, Karel Havlíček Borovský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Metodický list, anotace - výstižný popis způsobu použití VM ve výuce: : </a:t>
            </a:r>
            <a:r>
              <a:rPr lang="cs-CZ" sz="1200" dirty="0" smtClean="0">
                <a:latin typeface="Arial" charset="0"/>
                <a:cs typeface="Arial" charset="0"/>
              </a:rPr>
              <a:t>Prostřednictvím prezentace si žáci zopakují a upevní znalosti a informace, které získali o autorovi v průběhu literární výchovy na 2. stupni ZŠ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Pomůcky</a:t>
            </a:r>
            <a:r>
              <a:rPr lang="cs-CZ" sz="1200" dirty="0" smtClean="0">
                <a:latin typeface="Arial" charset="0"/>
                <a:cs typeface="Arial" charset="0"/>
              </a:rPr>
              <a:t>:  datový projektor, plátno, počítač, psací potřeby 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  </a:t>
            </a:r>
            <a:br>
              <a:rPr lang="cs-CZ" sz="1200" dirty="0" smtClean="0">
                <a:solidFill>
                  <a:schemeClr val="bg1"/>
                </a:solidFill>
                <a:latin typeface="Arial" charset="0"/>
                <a:cs typeface="Arial" charset="0"/>
              </a:rPr>
            </a:br>
            <a:r>
              <a:rPr lang="cs-CZ" sz="1200" dirty="0" smtClean="0">
                <a:latin typeface="Arial" charset="0"/>
                <a:cs typeface="Arial" charset="0"/>
              </a:rPr>
              <a:t> </a:t>
            </a:r>
            <a:br>
              <a:rPr lang="cs-CZ" sz="1200" dirty="0" smtClean="0">
                <a:latin typeface="Arial" charset="0"/>
                <a:cs typeface="Arial" charset="0"/>
              </a:rPr>
            </a:br>
            <a:r>
              <a:rPr lang="cs-CZ" sz="1200" b="1" dirty="0" smtClean="0">
                <a:latin typeface="Arial" charset="0"/>
                <a:cs typeface="Arial" charset="0"/>
              </a:rPr>
              <a:t> </a:t>
            </a:r>
            <a:r>
              <a:rPr lang="cs-CZ" sz="1200" dirty="0" smtClean="0">
                <a:latin typeface="Arial" charset="0"/>
                <a:cs typeface="Arial" charset="0"/>
              </a:rPr>
              <a:t/>
            </a:r>
            <a:br>
              <a:rPr lang="cs-CZ" sz="1200" dirty="0" smtClean="0">
                <a:latin typeface="Arial" charset="0"/>
                <a:cs typeface="Arial" charset="0"/>
              </a:rPr>
            </a:br>
            <a:endParaRPr lang="cs-CZ" sz="1200" dirty="0" smtClean="0">
              <a:latin typeface="Arial" charset="0"/>
              <a:cs typeface="Arial" charset="0"/>
            </a:endParaRPr>
          </a:p>
        </p:txBody>
      </p:sp>
      <p:sp>
        <p:nvSpPr>
          <p:cNvPr id="13316" name="Obdélník 3"/>
          <p:cNvSpPr>
            <a:spLocks noChangeArrowheads="1"/>
          </p:cNvSpPr>
          <p:nvPr/>
        </p:nvSpPr>
        <p:spPr bwMode="auto">
          <a:xfrm>
            <a:off x="0" y="1628775"/>
            <a:ext cx="914400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1200" b="1" dirty="0">
                <a:cs typeface="Arial" charset="0"/>
              </a:rPr>
              <a:t>METODICKÝ LIST PRO ZŠ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Pro zpracování vzdělávacích materiálů (VM)v rámci projektu EU peníze školám</a:t>
            </a:r>
            <a:r>
              <a:rPr lang="cs-CZ" sz="1200" dirty="0">
                <a:cs typeface="Arial" charset="0"/>
              </a:rPr>
              <a:t/>
            </a:r>
            <a:br>
              <a:rPr lang="cs-CZ" sz="1200" dirty="0">
                <a:cs typeface="Arial" charset="0"/>
              </a:rPr>
            </a:br>
            <a:r>
              <a:rPr lang="cs-CZ" sz="1200" b="1" dirty="0">
                <a:cs typeface="Arial" charset="0"/>
              </a:rPr>
              <a:t>                        Operační program Vzdělávání pro konkurenceschopnost</a:t>
            </a: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470025"/>
          </a:xfrm>
        </p:spPr>
        <p:txBody>
          <a:bodyPr>
            <a:normAutofit/>
          </a:bodyPr>
          <a:lstStyle/>
          <a:p>
            <a:r>
              <a:rPr lang="cs-CZ" sz="7200" dirty="0" smtClean="0">
                <a:latin typeface="Algerian" pitchFamily="82" charset="0"/>
              </a:rPr>
              <a:t>KAREL 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492896"/>
            <a:ext cx="6400800" cy="1368152"/>
          </a:xfrm>
        </p:spPr>
        <p:txBody>
          <a:bodyPr>
            <a:normAutofit/>
          </a:bodyPr>
          <a:lstStyle/>
          <a:p>
            <a:r>
              <a:rPr lang="cs-CZ" sz="7200" dirty="0" smtClean="0">
                <a:solidFill>
                  <a:schemeClr val="tx1"/>
                </a:solidFill>
                <a:latin typeface="Algerian" pitchFamily="82" charset="0"/>
              </a:rPr>
              <a:t>HAVLÍČEK</a:t>
            </a:r>
            <a:endParaRPr lang="cs-CZ" sz="7200" dirty="0">
              <a:solidFill>
                <a:schemeClr val="tx1"/>
              </a:solidFill>
              <a:latin typeface="Algerian" pitchFamily="82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67744" y="4437112"/>
            <a:ext cx="4822154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dirty="0" smtClean="0">
                <a:latin typeface="Algerian" pitchFamily="82" charset="0"/>
              </a:rPr>
              <a:t>BOROVSKÝ</a:t>
            </a:r>
            <a:endParaRPr lang="cs-CZ" sz="7200" dirty="0">
              <a:latin typeface="Algerian" pitchFamily="82" charset="0"/>
            </a:endParaRPr>
          </a:p>
        </p:txBody>
      </p:sp>
      <p:sp>
        <p:nvSpPr>
          <p:cNvPr id="5" name="TextovéPole 5"/>
          <p:cNvSpPr txBox="1">
            <a:spLocks noChangeArrowheads="1"/>
          </p:cNvSpPr>
          <p:nvPr/>
        </p:nvSpPr>
        <p:spPr bwMode="auto">
          <a:xfrm>
            <a:off x="6156176" y="332656"/>
            <a:ext cx="26654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 dirty="0">
                <a:latin typeface="Calibri" pitchFamily="34" charset="0"/>
              </a:rPr>
              <a:t>VY_32_INOVACE _</a:t>
            </a:r>
            <a:r>
              <a:rPr lang="cs-CZ" b="1" dirty="0" smtClean="0">
                <a:latin typeface="Calibri" pitchFamily="34" charset="0"/>
              </a:rPr>
              <a:t>11.1.13</a:t>
            </a:r>
            <a:endParaRPr lang="cs-CZ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64088" y="620688"/>
            <a:ext cx="3344416" cy="2376264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KAREL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HAVLÍČEK</a:t>
            </a:r>
          </a:p>
          <a:p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BOROVSKÝ</a:t>
            </a:r>
            <a:endParaRPr lang="cs-CZ" sz="40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http://czechfolks.com/plus/wp-content/uploads/2010/08/obrázek-č.-03-Karel-Havlíček-Borovský-246x300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332656"/>
            <a:ext cx="4782771" cy="583264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9552" y="6237312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http://czechfolks.com/plus/2010/08/30/josef-cermak-prezidentske-zastaveni-u-pateho-prikazani/</a:t>
            </a:r>
            <a:endParaRPr lang="cs-CZ" sz="1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292080" y="3573016"/>
            <a:ext cx="360040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(* 31. října 1821 Borová u Přibyslavi– </a:t>
            </a:r>
            <a:r>
              <a:rPr lang="cs-CZ" sz="3200" dirty="0" smtClean="0">
                <a:sym typeface="Wingdings"/>
              </a:rPr>
              <a:t> </a:t>
            </a:r>
            <a:r>
              <a:rPr lang="cs-CZ" sz="3200" dirty="0" smtClean="0"/>
              <a:t>29. července1856 Praha)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5733256"/>
            <a:ext cx="343715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00" dirty="0" smtClean="0"/>
              <a:t>http://cs.wikipedia.org/wiki/Karel_Havl%C3%AD%C4%8Dek_Borovsk%C3%BD</a:t>
            </a:r>
            <a:endParaRPr lang="cs-CZ" sz="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332656"/>
            <a:ext cx="7772400" cy="1470025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KDO TO BYL?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844824"/>
            <a:ext cx="7704856" cy="4392488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český básník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novinář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ekonom 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politik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zakladatele české žurnalistiky, satiry a literární </a:t>
            </a:r>
          </a:p>
          <a:p>
            <a:pPr algn="l"/>
            <a:r>
              <a:rPr lang="cs-CZ" sz="2800" b="1" i="1" dirty="0" smtClean="0">
                <a:solidFill>
                  <a:schemeClr val="tx1"/>
                </a:solidFill>
              </a:rPr>
              <a:t>    kritiky 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bývá řazen do realismu</a:t>
            </a:r>
          </a:p>
          <a:p>
            <a:pPr algn="l">
              <a:buFont typeface="Wingdings" pitchFamily="2" charset="2"/>
              <a:buChar char="Ø"/>
            </a:pPr>
            <a:r>
              <a:rPr lang="cs-CZ" sz="2800" b="1" i="1" dirty="0" smtClean="0">
                <a:solidFill>
                  <a:schemeClr val="tx1"/>
                </a:solidFill>
              </a:rPr>
              <a:t>politicky pak patří k tzv. 2. generaci národních </a:t>
            </a:r>
          </a:p>
          <a:p>
            <a:pPr algn="l"/>
            <a:r>
              <a:rPr lang="cs-CZ" sz="2800" b="1" i="1" dirty="0" smtClean="0">
                <a:solidFill>
                  <a:schemeClr val="tx1"/>
                </a:solidFill>
              </a:rPr>
              <a:t>   buditelů</a:t>
            </a:r>
            <a:endParaRPr lang="cs-CZ" sz="2800" b="1" i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260649"/>
            <a:ext cx="7772400" cy="100811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ŽIVOT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412776"/>
            <a:ext cx="7992888" cy="720080"/>
          </a:xfrm>
        </p:spPr>
        <p:txBody>
          <a:bodyPr>
            <a:noAutofit/>
          </a:bodyPr>
          <a:lstStyle/>
          <a:p>
            <a:pPr algn="l"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1"/>
                </a:solidFill>
              </a:rPr>
              <a:t>Vystudoval gymnázium a poté v Praze filozofii /šlo o přípravu </a:t>
            </a:r>
          </a:p>
          <a:p>
            <a:pPr algn="l"/>
            <a:r>
              <a:rPr lang="cs-CZ" sz="2400" dirty="0" smtClean="0">
                <a:solidFill>
                  <a:schemeClr val="tx1"/>
                </a:solidFill>
              </a:rPr>
              <a:t>    na univerzitní studium/. </a:t>
            </a: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2400" dirty="0" smtClean="0">
                <a:solidFill>
                  <a:schemeClr val="tx1"/>
                </a:solidFill>
              </a:rPr>
              <a:t/>
            </a:r>
            <a:br>
              <a:rPr lang="cs-CZ" sz="2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r>
              <a:rPr lang="cs-CZ" sz="1400" dirty="0" smtClean="0">
                <a:solidFill>
                  <a:schemeClr val="tx1"/>
                </a:solidFill>
              </a:rPr>
              <a:t/>
            </a:r>
            <a:br>
              <a:rPr lang="cs-CZ" sz="1400" dirty="0" smtClean="0">
                <a:solidFill>
                  <a:schemeClr val="tx1"/>
                </a:solidFill>
              </a:rPr>
            </a:br>
            <a:endParaRPr lang="cs-CZ" sz="1400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51520" y="1772816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2420888"/>
            <a:ext cx="8064896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P</a:t>
            </a:r>
            <a:r>
              <a:rPr lang="cs-CZ" sz="2400" dirty="0" smtClean="0"/>
              <a:t>ůsobil </a:t>
            </a:r>
            <a:r>
              <a:rPr lang="cs-CZ" sz="2400" dirty="0" smtClean="0"/>
              <a:t>jako vychovatel v rodině </a:t>
            </a:r>
            <a:r>
              <a:rPr lang="cs-CZ" sz="2400" dirty="0" err="1" smtClean="0"/>
              <a:t>univer</a:t>
            </a:r>
            <a:r>
              <a:rPr lang="cs-CZ" sz="2400" dirty="0" smtClean="0"/>
              <a:t>. profesora v Moskvě. </a:t>
            </a:r>
          </a:p>
          <a:p>
            <a:r>
              <a:rPr lang="cs-CZ" sz="2400" dirty="0" smtClean="0"/>
              <a:t>    Poměry v carském Rusku byl však šokován. Tyto zkušenosti </a:t>
            </a:r>
          </a:p>
          <a:p>
            <a:r>
              <a:rPr lang="cs-CZ" sz="2400" dirty="0" smtClean="0"/>
              <a:t>    využil ve své tvorbě. Jeho cílem bylo najít si solidní </a:t>
            </a:r>
          </a:p>
          <a:p>
            <a:r>
              <a:rPr lang="cs-CZ" sz="2400" dirty="0" smtClean="0"/>
              <a:t>    zaměstnání a věnovat se literární tvorbě. Snažil se vysvětlit </a:t>
            </a:r>
          </a:p>
          <a:p>
            <a:r>
              <a:rPr lang="cs-CZ" sz="2400" dirty="0" smtClean="0"/>
              <a:t>    vše tak, aby to chápali i prostí čtenáři.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65313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P</a:t>
            </a:r>
            <a:r>
              <a:rPr lang="cs-CZ" sz="2400" smtClean="0"/>
              <a:t>racoval </a:t>
            </a:r>
            <a:r>
              <a:rPr lang="cs-CZ" sz="2400" dirty="0" smtClean="0"/>
              <a:t>jako redaktor </a:t>
            </a:r>
            <a:r>
              <a:rPr lang="cs-CZ" sz="2400" smtClean="0"/>
              <a:t>Národních </a:t>
            </a:r>
            <a:r>
              <a:rPr lang="cs-CZ" sz="2400" smtClean="0"/>
              <a:t>novin. </a:t>
            </a:r>
            <a:r>
              <a:rPr lang="cs-CZ" sz="2400" dirty="0" smtClean="0"/>
              <a:t>Díky Havlíčkovi </a:t>
            </a:r>
          </a:p>
          <a:p>
            <a:r>
              <a:rPr lang="cs-CZ" sz="2400" dirty="0" smtClean="0"/>
              <a:t>    měly Národní noviny velký vliv na české veřejné mínění . </a:t>
            </a:r>
          </a:p>
          <a:p>
            <a:r>
              <a:rPr lang="cs-CZ" sz="2400" dirty="0" smtClean="0"/>
              <a:t>    Lidé hltali jeho epigramy a satirické popěvky, které měly </a:t>
            </a:r>
          </a:p>
          <a:p>
            <a:r>
              <a:rPr lang="cs-CZ" sz="2400" dirty="0" smtClean="0"/>
              <a:t>    větší úspěch než projevy politiků.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068960"/>
            <a:ext cx="8496944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Do Prahy mohl jen na návštěvu, trvalý pobyt mu nebyl povolen. </a:t>
            </a:r>
          </a:p>
          <a:p>
            <a:r>
              <a:rPr lang="cs-CZ" sz="2400" dirty="0" smtClean="0"/>
              <a:t>    Čekalo ho tam odmítavé chování jeho známých. Jen Palacký, </a:t>
            </a:r>
          </a:p>
          <a:p>
            <a:r>
              <a:rPr lang="cs-CZ" sz="2400" dirty="0" smtClean="0"/>
              <a:t>    Němcová, Trojan a pár dalších přátel se k němu veřejně hlásilo </a:t>
            </a:r>
          </a:p>
          <a:p>
            <a:r>
              <a:rPr lang="cs-CZ" sz="2400" dirty="0" smtClean="0"/>
              <a:t>    i přes atmosféru strachu vyvolanou </a:t>
            </a:r>
            <a:r>
              <a:rPr lang="cs-CZ" sz="2400" dirty="0" err="1" smtClean="0"/>
              <a:t>Bachovým</a:t>
            </a:r>
            <a:r>
              <a:rPr lang="cs-CZ" sz="2400" dirty="0" smtClean="0"/>
              <a:t> absolutismem. </a:t>
            </a:r>
          </a:p>
          <a:p>
            <a:r>
              <a:rPr lang="cs-CZ" sz="2400" dirty="0" smtClean="0"/>
              <a:t>    V té době mu lékaři diagnostikovali pokročilou tuberkulózu. </a:t>
            </a:r>
          </a:p>
          <a:p>
            <a:r>
              <a:rPr lang="cs-CZ" sz="2400" dirty="0" smtClean="0"/>
              <a:t>    Zemřel velmi brzy, v pětatřiceti letech.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251520" y="5380672"/>
            <a:ext cx="8352928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Karel Havlíček Borovský je považován za zakladatele českého </a:t>
            </a:r>
          </a:p>
          <a:p>
            <a:r>
              <a:rPr lang="cs-CZ" sz="2400" dirty="0" smtClean="0"/>
              <a:t>    politického novinářství. Celý život bojoval proti absolutismu. </a:t>
            </a:r>
          </a:p>
          <a:p>
            <a:r>
              <a:rPr lang="cs-CZ" sz="2400" dirty="0" smtClean="0"/>
              <a:t>    Získal si velké sympatie českého lidu.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251520" y="260648"/>
            <a:ext cx="864096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Postavil se proti obnovování absolutistické vlády, většina českých </a:t>
            </a:r>
          </a:p>
          <a:p>
            <a:r>
              <a:rPr lang="cs-CZ" sz="2400" dirty="0" smtClean="0"/>
              <a:t>    liberálních politiků zanechala svojí činnosti, stanul před soudem, </a:t>
            </a:r>
          </a:p>
          <a:p>
            <a:r>
              <a:rPr lang="cs-CZ" sz="2400" dirty="0" smtClean="0"/>
              <a:t>    byl proto šikanován policií i soudem.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3528" y="1412776"/>
            <a:ext cx="85689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16. prosince 1851 byl zatčen a odvezen do Brixenu, kde musel žít </a:t>
            </a:r>
          </a:p>
          <a:p>
            <a:r>
              <a:rPr lang="cs-CZ" sz="2400" dirty="0" smtClean="0"/>
              <a:t>    ve vyhnanství tři roky. I tam se snažil studovat, překládat a tvořit. </a:t>
            </a:r>
          </a:p>
          <a:p>
            <a:r>
              <a:rPr lang="cs-CZ" sz="2400" dirty="0" smtClean="0"/>
              <a:t>    Z Brixenu se vrátil v květnu 1855. Pár dní před jeho návratem mu </a:t>
            </a:r>
          </a:p>
          <a:p>
            <a:r>
              <a:rPr lang="cs-CZ" sz="2400" dirty="0" smtClean="0"/>
              <a:t>    zemřela žena.</a:t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292080" y="6309320"/>
            <a:ext cx="3528392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 smtClean="0"/>
              <a:t>http://www.spisovatele.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karel</a:t>
            </a:r>
            <a:r>
              <a:rPr lang="cs-CZ" sz="1100" dirty="0" smtClean="0"/>
              <a:t>-</a:t>
            </a:r>
            <a:r>
              <a:rPr lang="cs-CZ" sz="1100" dirty="0" err="1" smtClean="0"/>
              <a:t>havlicek</a:t>
            </a:r>
            <a:r>
              <a:rPr lang="cs-CZ" sz="1100" dirty="0" smtClean="0"/>
              <a:t>-</a:t>
            </a:r>
            <a:r>
              <a:rPr lang="cs-CZ" sz="1100" dirty="0" err="1" smtClean="0"/>
              <a:t>borovsky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772400" cy="1082551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DÍLO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1988840"/>
            <a:ext cx="7848872" cy="4464496"/>
          </a:xfrm>
        </p:spPr>
        <p:txBody>
          <a:bodyPr/>
          <a:lstStyle/>
          <a:p>
            <a:pPr algn="l">
              <a:buFont typeface="Wingdings" pitchFamily="2" charset="2"/>
              <a:buChar char="Ø"/>
            </a:pPr>
            <a:endParaRPr lang="cs-CZ" b="1" dirty="0" smtClean="0">
              <a:solidFill>
                <a:schemeClr val="tx1"/>
              </a:solidFill>
            </a:endParaRP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Obrazy z Rus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Kapitola o kritice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Epištoly kutnohorské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</a:p>
          <a:p>
            <a:pPr algn="l">
              <a:buFont typeface="Wingdings" pitchFamily="2" charset="2"/>
              <a:buChar char="Ø"/>
            </a:pPr>
            <a:r>
              <a:rPr lang="cs-CZ" b="1" dirty="0" smtClean="0">
                <a:solidFill>
                  <a:schemeClr val="tx1"/>
                </a:solidFill>
              </a:rPr>
              <a:t>Duch Národních novin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64088" y="5805264"/>
            <a:ext cx="334995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http://www.spisovatele.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karel</a:t>
            </a:r>
            <a:r>
              <a:rPr lang="cs-CZ" sz="1200" dirty="0" smtClean="0"/>
              <a:t>-</a:t>
            </a:r>
            <a:r>
              <a:rPr lang="cs-CZ" sz="1200" dirty="0" err="1" smtClean="0"/>
              <a:t>havlicek</a:t>
            </a:r>
            <a:r>
              <a:rPr lang="cs-CZ" sz="1200" dirty="0" smtClean="0"/>
              <a:t>-</a:t>
            </a:r>
            <a:r>
              <a:rPr lang="cs-CZ" sz="1200" dirty="0" err="1" smtClean="0"/>
              <a:t>borovsky</a:t>
            </a:r>
            <a:endParaRPr lang="cs-CZ" sz="1200" dirty="0"/>
          </a:p>
        </p:txBody>
      </p:sp>
      <p:pic>
        <p:nvPicPr>
          <p:cNvPr id="24578" name="Picture 2" descr="OBRAZY Z RU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628800"/>
            <a:ext cx="1905000" cy="25336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7668344" y="2132856"/>
            <a:ext cx="1296144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antikvariatlovosice.cz</a:t>
            </a:r>
            <a:r>
              <a:rPr lang="cs-CZ" sz="1000" dirty="0" smtClean="0"/>
              <a:t>/www-</a:t>
            </a:r>
            <a:r>
              <a:rPr lang="cs-CZ" sz="1000" dirty="0" err="1" smtClean="0"/>
              <a:t>eshop</a:t>
            </a:r>
            <a:r>
              <a:rPr lang="cs-CZ" sz="1000" dirty="0" smtClean="0"/>
              <a:t>-rychle-</a:t>
            </a:r>
            <a:r>
              <a:rPr lang="cs-CZ" sz="1000" dirty="0" err="1" smtClean="0"/>
              <a:t>cz</a:t>
            </a:r>
            <a:r>
              <a:rPr lang="cs-CZ" sz="1000" dirty="0" smtClean="0"/>
              <a:t>----</a:t>
            </a:r>
            <a:r>
              <a:rPr lang="cs-CZ" sz="1000" dirty="0" err="1" smtClean="0"/>
              <a:t>antikvariat</a:t>
            </a:r>
            <a:r>
              <a:rPr lang="cs-CZ" sz="1000" dirty="0" smtClean="0"/>
              <a:t>/</a:t>
            </a:r>
            <a:r>
              <a:rPr lang="cs-CZ" sz="1000" dirty="0" err="1" smtClean="0"/>
              <a:t>eshop</a:t>
            </a:r>
            <a:r>
              <a:rPr lang="cs-CZ" sz="1000" dirty="0" smtClean="0"/>
              <a:t>/11-1-MEMOARY-BIOGRAFIE/0/5/7711-OBRAZY-Z-RUS</a:t>
            </a:r>
            <a:endParaRPr lang="cs-CZ" sz="1000" dirty="0"/>
          </a:p>
        </p:txBody>
      </p:sp>
      <p:cxnSp>
        <p:nvCxnSpPr>
          <p:cNvPr id="8" name="Přímá spojovací šipka 7"/>
          <p:cNvCxnSpPr/>
          <p:nvPr/>
        </p:nvCxnSpPr>
        <p:spPr>
          <a:xfrm flipV="1">
            <a:off x="3779912" y="2708920"/>
            <a:ext cx="1512168" cy="144016"/>
          </a:xfrm>
          <a:prstGeom prst="straightConnector1">
            <a:avLst/>
          </a:prstGeom>
          <a:ln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1052736"/>
            <a:ext cx="547260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název elegie (tj. nářek, žalozpěv)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 je ironickou nadsázkou; dílo je humorným a satirickým </a:t>
            </a:r>
          </a:p>
          <a:p>
            <a:r>
              <a:rPr lang="cs-CZ" dirty="0" smtClean="0"/>
              <a:t>    popisem Havlíčkova zatčení a internace v Brixenu v </a:t>
            </a:r>
          </a:p>
          <a:p>
            <a:r>
              <a:rPr lang="cs-CZ" dirty="0" smtClean="0"/>
              <a:t>    Tyrolsku. Kritizuje policii, společenský systém </a:t>
            </a:r>
          </a:p>
          <a:p>
            <a:r>
              <a:rPr lang="cs-CZ" dirty="0" smtClean="0"/>
              <a:t>    (nenavrhuje lepší). Používá skutečných jmen a příhod </a:t>
            </a:r>
          </a:p>
          <a:p>
            <a:r>
              <a:rPr lang="cs-CZ" dirty="0" smtClean="0"/>
              <a:t>    (např. příhoda o zatčení, kdy se splašili koně, a </a:t>
            </a:r>
          </a:p>
          <a:p>
            <a:r>
              <a:rPr lang="cs-CZ" dirty="0" smtClean="0"/>
              <a:t>    Havlíček sám je musel krotit). Skládá se z devíti zpěvů. </a:t>
            </a:r>
          </a:p>
          <a:p>
            <a:r>
              <a:rPr lang="cs-CZ" dirty="0" smtClean="0"/>
              <a:t>    Objevují se zde satirické, lyrické a ironické prvky. Celé </a:t>
            </a:r>
          </a:p>
          <a:p>
            <a:r>
              <a:rPr lang="cs-CZ" dirty="0" smtClean="0"/>
              <a:t>    dílo je psáno v pravidelných rýmovaných čtyřverších.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23528" y="404664"/>
            <a:ext cx="3902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„TYROLSKÉ ELEGIE“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067944" y="4221088"/>
            <a:ext cx="3168352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/>
              <a:t>alegorická satirická skladba, </a:t>
            </a:r>
          </a:p>
          <a:p>
            <a:r>
              <a:rPr lang="cs-CZ" dirty="0" smtClean="0"/>
              <a:t>    jejíž námětem je stará irská </a:t>
            </a:r>
          </a:p>
          <a:p>
            <a:r>
              <a:rPr lang="cs-CZ" dirty="0" smtClean="0"/>
              <a:t>    pověst o králi s oslíma ušima, </a:t>
            </a:r>
          </a:p>
          <a:p>
            <a:r>
              <a:rPr lang="cs-CZ" dirty="0" smtClean="0"/>
              <a:t>    ale předělaná do českého </a:t>
            </a:r>
          </a:p>
          <a:p>
            <a:r>
              <a:rPr lang="cs-CZ" dirty="0" smtClean="0"/>
              <a:t>    prostředí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51520" y="3789040"/>
            <a:ext cx="28632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„KRÁL LÁVRA“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8674" name="Picture 2" descr="http://www.antikvariat-judaica.cz/sites/default/files/imagecache/product_full/2010-05/100521_9878_Scan1002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72200" y="260648"/>
            <a:ext cx="2131644" cy="2952328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372200" y="3140968"/>
            <a:ext cx="208823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antikvariat</a:t>
            </a:r>
            <a:r>
              <a:rPr lang="cs-CZ" sz="1000" dirty="0" smtClean="0"/>
              <a:t>-</a:t>
            </a:r>
            <a:r>
              <a:rPr lang="cs-CZ" sz="1000" dirty="0" err="1" smtClean="0"/>
              <a:t>judaica.cz</a:t>
            </a:r>
            <a:r>
              <a:rPr lang="cs-CZ" sz="1000" dirty="0" smtClean="0"/>
              <a:t>/</a:t>
            </a:r>
            <a:r>
              <a:rPr lang="cs-CZ" sz="1000" dirty="0" err="1" smtClean="0"/>
              <a:t>content</a:t>
            </a:r>
            <a:r>
              <a:rPr lang="cs-CZ" sz="1000" dirty="0" smtClean="0"/>
              <a:t>/</a:t>
            </a:r>
            <a:r>
              <a:rPr lang="cs-CZ" sz="1000" dirty="0" err="1" smtClean="0"/>
              <a:t>tyrolsk</a:t>
            </a:r>
            <a:r>
              <a:rPr lang="cs-CZ" sz="1000" dirty="0" smtClean="0"/>
              <a:t>%C3%A9-elegie-0</a:t>
            </a:r>
            <a:endParaRPr lang="cs-CZ" sz="1000" dirty="0"/>
          </a:p>
        </p:txBody>
      </p:sp>
      <p:pic>
        <p:nvPicPr>
          <p:cNvPr id="28676" name="Picture 4" descr="http://www.valentinska.cz/images/bff24117270b937702fc6b2c89c8cb45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4509120"/>
            <a:ext cx="1380085" cy="1872208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395536" y="5157192"/>
            <a:ext cx="1907704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http://www.</a:t>
            </a:r>
            <a:r>
              <a:rPr lang="cs-CZ" sz="1000" dirty="0" err="1" smtClean="0"/>
              <a:t>valentinska.cz</a:t>
            </a:r>
            <a:r>
              <a:rPr lang="cs-CZ" sz="1000" dirty="0" smtClean="0"/>
              <a:t>/index.</a:t>
            </a:r>
            <a:r>
              <a:rPr lang="cs-CZ" sz="1000" dirty="0" err="1" smtClean="0"/>
              <a:t>php</a:t>
            </a:r>
            <a:r>
              <a:rPr lang="cs-CZ" sz="1000" dirty="0" smtClean="0"/>
              <a:t>?</a:t>
            </a:r>
            <a:r>
              <a:rPr lang="cs-CZ" sz="1000" dirty="0" err="1" smtClean="0"/>
              <a:t>lang</a:t>
            </a:r>
            <a:r>
              <a:rPr lang="cs-CZ" sz="1000" dirty="0" smtClean="0"/>
              <a:t>=CZ&amp;</a:t>
            </a:r>
            <a:r>
              <a:rPr lang="cs-CZ" sz="1000" dirty="0" err="1" smtClean="0"/>
              <a:t>idvyrb</a:t>
            </a:r>
            <a:r>
              <a:rPr lang="cs-CZ" sz="1000" dirty="0" smtClean="0"/>
              <a:t>=180151&amp;</a:t>
            </a:r>
            <a:r>
              <a:rPr lang="cs-CZ" sz="1000" dirty="0" err="1" smtClean="0"/>
              <a:t>akc</a:t>
            </a:r>
            <a:r>
              <a:rPr lang="cs-CZ" sz="1000" dirty="0" smtClean="0"/>
              <a:t>=detail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52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3" dur="2000"/>
                                        <p:tgtEl>
                                          <p:spTgt spid="286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8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07904" y="1916832"/>
            <a:ext cx="5022304" cy="224676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smtClean="0"/>
              <a:t>Příběh boha Peruna (slovanský bůh hromu). </a:t>
            </a:r>
          </a:p>
          <a:p>
            <a:r>
              <a:rPr lang="cs-CZ" sz="2000" dirty="0" smtClean="0"/>
              <a:t>    Car chtěl, aby mu na jeho svátek Perun </a:t>
            </a:r>
          </a:p>
          <a:p>
            <a:r>
              <a:rPr lang="cs-CZ" sz="2000" dirty="0" smtClean="0"/>
              <a:t>    zahřměl na oslavu, Perun to odmítl splnit. </a:t>
            </a:r>
          </a:p>
          <a:p>
            <a:r>
              <a:rPr lang="cs-CZ" sz="2000" dirty="0" smtClean="0"/>
              <a:t>    Car dal Peruna chytit a utopit. Dílo je psáno </a:t>
            </a:r>
          </a:p>
          <a:p>
            <a:r>
              <a:rPr lang="cs-CZ" sz="2000" dirty="0" smtClean="0"/>
              <a:t>    velmi čtivým, hovorovým, místy vulgárním</a:t>
            </a:r>
          </a:p>
          <a:p>
            <a:r>
              <a:rPr lang="cs-CZ" sz="2000" dirty="0" smtClean="0"/>
              <a:t>    jazykem. Havlíček zde ironizuje moc státního </a:t>
            </a:r>
          </a:p>
          <a:p>
            <a:r>
              <a:rPr lang="cs-CZ" sz="2000" dirty="0" smtClean="0"/>
              <a:t>    aparátu, který může poroučet i bohu.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979712" y="764704"/>
            <a:ext cx="5636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„KŘEST SVATÉHO VLADIMÍRA“</a:t>
            </a:r>
            <a:endParaRPr lang="cs-CZ" sz="2800" b="1" i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9698" name="Picture 2" descr="Karel Havlíček Borovský - Tyrolské elegie, Král Lávra, Křest svatého Vladimír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700808"/>
            <a:ext cx="2826771" cy="4248472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491880" y="4581128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/>
              <a:t>http://www.</a:t>
            </a:r>
            <a:r>
              <a:rPr lang="cs-CZ" sz="1200" dirty="0" err="1" smtClean="0"/>
              <a:t>antikvariaty.cz</a:t>
            </a:r>
            <a:r>
              <a:rPr lang="cs-CZ" sz="1200" dirty="0" smtClean="0"/>
              <a:t>/index.</a:t>
            </a:r>
            <a:r>
              <a:rPr lang="cs-CZ" sz="1200" dirty="0" err="1" smtClean="0"/>
              <a:t>php</a:t>
            </a:r>
            <a:r>
              <a:rPr lang="cs-CZ" sz="1200" dirty="0" smtClean="0"/>
              <a:t>?</a:t>
            </a:r>
            <a:r>
              <a:rPr lang="cs-CZ" sz="1200" dirty="0" err="1" smtClean="0"/>
              <a:t>action</a:t>
            </a:r>
            <a:r>
              <a:rPr lang="cs-CZ" sz="1200" dirty="0" smtClean="0"/>
              <a:t>=</a:t>
            </a:r>
            <a:r>
              <a:rPr lang="cs-CZ" sz="1200" dirty="0" err="1" smtClean="0"/>
              <a:t>ShowPicture</a:t>
            </a:r>
            <a:r>
              <a:rPr lang="cs-CZ" sz="1200" dirty="0" smtClean="0"/>
              <a:t>&amp;id=192848</a:t>
            </a:r>
            <a:endParaRPr lang="cs-CZ" sz="1200" dirty="0"/>
          </a:p>
        </p:txBody>
      </p:sp>
      <p:pic>
        <p:nvPicPr>
          <p:cNvPr id="29700" name="Picture 4" descr="Karel Havlíček Borovský - Křest sv. Vladimír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4293096"/>
            <a:ext cx="1536069" cy="2119511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7668344" y="4653136"/>
            <a:ext cx="118864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100" dirty="0" smtClean="0"/>
              <a:t>http://www.</a:t>
            </a:r>
            <a:r>
              <a:rPr lang="cs-CZ" sz="1100" dirty="0" err="1" smtClean="0"/>
              <a:t>antikvariatmotyl.cz</a:t>
            </a:r>
            <a:r>
              <a:rPr lang="cs-CZ" sz="1100" dirty="0" smtClean="0"/>
              <a:t>/</a:t>
            </a:r>
            <a:r>
              <a:rPr lang="cs-CZ" sz="1100" dirty="0" err="1" smtClean="0"/>
              <a:t>antikvariat</a:t>
            </a:r>
            <a:r>
              <a:rPr lang="cs-CZ" sz="1100" dirty="0" smtClean="0"/>
              <a:t>-knihy/poesie/</a:t>
            </a:r>
            <a:r>
              <a:rPr lang="cs-CZ" sz="1100" dirty="0" err="1" smtClean="0"/>
              <a:t>karel</a:t>
            </a:r>
            <a:r>
              <a:rPr lang="cs-CZ" sz="1100" dirty="0" smtClean="0"/>
              <a:t>-</a:t>
            </a:r>
            <a:r>
              <a:rPr lang="cs-CZ" sz="1100" dirty="0" err="1" smtClean="0"/>
              <a:t>havlicek</a:t>
            </a:r>
            <a:r>
              <a:rPr lang="cs-CZ" sz="1100" dirty="0" smtClean="0"/>
              <a:t>-</a:t>
            </a:r>
            <a:r>
              <a:rPr lang="cs-CZ" sz="1100" dirty="0" err="1" smtClean="0"/>
              <a:t>borovsky</a:t>
            </a:r>
            <a:r>
              <a:rPr lang="cs-CZ" sz="1100" dirty="0" smtClean="0"/>
              <a:t>-</a:t>
            </a:r>
            <a:r>
              <a:rPr lang="cs-CZ" sz="1100" dirty="0" err="1" smtClean="0"/>
              <a:t>krest</a:t>
            </a:r>
            <a:r>
              <a:rPr lang="cs-CZ" sz="1100" dirty="0" smtClean="0"/>
              <a:t>-</a:t>
            </a:r>
            <a:r>
              <a:rPr lang="cs-CZ" sz="1100" dirty="0" err="1" smtClean="0"/>
              <a:t>sv</a:t>
            </a:r>
            <a:r>
              <a:rPr lang="cs-CZ" sz="1100" dirty="0" smtClean="0"/>
              <a:t>-</a:t>
            </a:r>
            <a:r>
              <a:rPr lang="cs-CZ" sz="1100" dirty="0" err="1" smtClean="0"/>
              <a:t>vladimira</a:t>
            </a:r>
            <a:r>
              <a:rPr lang="cs-CZ" sz="1100" dirty="0" smtClean="0"/>
              <a:t>-2.html</a:t>
            </a:r>
            <a:endParaRPr lang="cs-CZ" sz="11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96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124744"/>
            <a:ext cx="8208912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/>
              <a:t>krátké pointované veršované skladby. Většinou se </a:t>
            </a:r>
          </a:p>
          <a:p>
            <a:r>
              <a:rPr lang="cs-CZ" sz="2400" dirty="0" smtClean="0"/>
              <a:t>    jedná o kritiku, parodii či satiru. Havlíček je definuje: </a:t>
            </a:r>
          </a:p>
          <a:p>
            <a:r>
              <a:rPr lang="cs-CZ" sz="2400" dirty="0" smtClean="0"/>
              <a:t>    „Epigramy jsou malinké nádoby, do kterých vztek svůj </a:t>
            </a:r>
          </a:p>
          <a:p>
            <a:r>
              <a:rPr lang="cs-CZ" sz="2400" dirty="0" smtClean="0"/>
              <a:t>    nalévám, aby mi srdce nežral“.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987824" y="332656"/>
            <a:ext cx="26468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dirty="0" smtClean="0">
                <a:latin typeface="Arial" pitchFamily="34" charset="0"/>
                <a:cs typeface="Arial" pitchFamily="34" charset="0"/>
              </a:rPr>
              <a:t>EPIGRAMY</a:t>
            </a:r>
            <a:endParaRPr lang="cs-CZ" sz="3600" b="1" i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259632" y="2924944"/>
            <a:ext cx="3024336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 smtClean="0"/>
              <a:t>Kušte</a:t>
            </a:r>
            <a:r>
              <a:rPr lang="cs-CZ" dirty="0" smtClean="0"/>
              <a:t>, kluci, </a:t>
            </a:r>
            <a:r>
              <a:rPr lang="cs-CZ" dirty="0" err="1" smtClean="0"/>
              <a:t>darebáci</a:t>
            </a:r>
            <a:r>
              <a:rPr lang="cs-CZ" dirty="0" smtClean="0"/>
              <a:t>,</a:t>
            </a:r>
            <a:br>
              <a:rPr lang="cs-CZ" dirty="0" smtClean="0"/>
            </a:br>
            <a:r>
              <a:rPr lang="cs-CZ" dirty="0" smtClean="0"/>
              <a:t>Češi, Rusi i Poláci!</a:t>
            </a:r>
            <a:br>
              <a:rPr lang="cs-CZ" dirty="0" smtClean="0"/>
            </a:br>
            <a:r>
              <a:rPr lang="cs-CZ" dirty="0" smtClean="0"/>
              <a:t>Drže huby nevymyté, to vám povídám,</a:t>
            </a:r>
            <a:br>
              <a:rPr lang="cs-CZ" dirty="0" smtClean="0"/>
            </a:br>
            <a:r>
              <a:rPr lang="cs-CZ" dirty="0" smtClean="0"/>
              <a:t>sic vám je tu dohromady </a:t>
            </a:r>
            <a:r>
              <a:rPr lang="cs-CZ" dirty="0" err="1" smtClean="0"/>
              <a:t>všechněm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nabaňkám.</a:t>
            </a:r>
            <a:br>
              <a:rPr lang="cs-CZ" dirty="0" smtClean="0"/>
            </a:br>
            <a:r>
              <a:rPr lang="cs-CZ" dirty="0" smtClean="0"/>
              <a:t>Rus a Polák - Čech a Slovan - to že vám</a:t>
            </a:r>
            <a:br>
              <a:rPr lang="cs-CZ" dirty="0" smtClean="0"/>
            </a:br>
            <a:r>
              <a:rPr lang="cs-CZ" dirty="0" smtClean="0"/>
              <a:t>je rovno?</a:t>
            </a:r>
            <a:br>
              <a:rPr lang="cs-CZ" dirty="0" smtClean="0"/>
            </a:br>
            <a:r>
              <a:rPr lang="cs-CZ" dirty="0" err="1" smtClean="0"/>
              <a:t>Dobytkové</a:t>
            </a:r>
            <a:r>
              <a:rPr lang="cs-CZ" dirty="0" smtClean="0"/>
              <a:t>! Co vám z toho všeho pojde? - h - !“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1475656" y="6237312"/>
            <a:ext cx="24117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http://texty.</a:t>
            </a:r>
            <a:r>
              <a:rPr lang="cs-CZ" sz="1000" dirty="0" err="1" smtClean="0"/>
              <a:t>citanka.cz</a:t>
            </a:r>
            <a:r>
              <a:rPr lang="cs-CZ" sz="1000" dirty="0" smtClean="0"/>
              <a:t>/</a:t>
            </a:r>
            <a:r>
              <a:rPr lang="cs-CZ" sz="1000" dirty="0" err="1" smtClean="0"/>
              <a:t>havlicek</a:t>
            </a:r>
            <a:r>
              <a:rPr lang="cs-CZ" sz="1000" dirty="0" smtClean="0"/>
              <a:t>/ep1-3.html</a:t>
            </a:r>
            <a:endParaRPr lang="cs-CZ" sz="1000" dirty="0"/>
          </a:p>
        </p:txBody>
      </p:sp>
      <p:sp>
        <p:nvSpPr>
          <p:cNvPr id="6" name="Obdélník 5"/>
          <p:cNvSpPr/>
          <p:nvPr/>
        </p:nvSpPr>
        <p:spPr>
          <a:xfrm>
            <a:off x="5652120" y="3429000"/>
            <a:ext cx="223224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Poctivému hrozí jenom hlad,</a:t>
            </a:r>
            <a:br>
              <a:rPr lang="cs-CZ" dirty="0" smtClean="0"/>
            </a:br>
            <a:r>
              <a:rPr lang="cs-CZ" dirty="0" smtClean="0"/>
              <a:t>zloději zas jenom šibenice;</a:t>
            </a:r>
            <a:br>
              <a:rPr lang="cs-CZ" dirty="0" smtClean="0"/>
            </a:br>
            <a:r>
              <a:rPr lang="cs-CZ" dirty="0" smtClean="0"/>
              <a:t>český literát</a:t>
            </a:r>
            <a:br>
              <a:rPr lang="cs-CZ" dirty="0" smtClean="0"/>
            </a:br>
            <a:r>
              <a:rPr lang="cs-CZ" dirty="0" smtClean="0"/>
              <a:t>má trampot více;</a:t>
            </a:r>
            <a:br>
              <a:rPr lang="cs-CZ" dirty="0" smtClean="0"/>
            </a:br>
            <a:r>
              <a:rPr lang="cs-CZ" dirty="0" smtClean="0"/>
              <a:t>jemu hrozí hlad</a:t>
            </a:r>
            <a:br>
              <a:rPr lang="cs-CZ" dirty="0" smtClean="0"/>
            </a:br>
            <a:r>
              <a:rPr lang="cs-CZ" dirty="0" smtClean="0"/>
              <a:t>i šibenice.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796136" y="5949280"/>
            <a:ext cx="21602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 smtClean="0"/>
              <a:t>http://texty.</a:t>
            </a:r>
            <a:r>
              <a:rPr lang="cs-CZ" sz="1000" dirty="0" err="1" smtClean="0"/>
              <a:t>citanka.cz</a:t>
            </a:r>
            <a:r>
              <a:rPr lang="cs-CZ" sz="1000" dirty="0" smtClean="0"/>
              <a:t>/</a:t>
            </a:r>
            <a:r>
              <a:rPr lang="cs-CZ" sz="1000" dirty="0" err="1" smtClean="0"/>
              <a:t>havlicek</a:t>
            </a:r>
            <a:r>
              <a:rPr lang="cs-CZ" sz="1000" dirty="0" smtClean="0"/>
              <a:t>/ep1-3.html</a:t>
            </a:r>
            <a:endParaRPr lang="cs-CZ" sz="1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652120" y="2996952"/>
            <a:ext cx="19371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ZLE, MATIČKO, ZLE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7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404664"/>
            <a:ext cx="7772400" cy="1154559"/>
          </a:xfrm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ZDROJE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87624" y="1844824"/>
            <a:ext cx="7632848" cy="4608512"/>
          </a:xfrm>
        </p:spPr>
        <p:txBody>
          <a:bodyPr/>
          <a:lstStyle/>
          <a:p>
            <a:pPr algn="l"/>
            <a:endParaRPr lang="cs-CZ" dirty="0" smtClean="0"/>
          </a:p>
          <a:p>
            <a:pPr algn="l"/>
            <a:r>
              <a:rPr lang="cs-CZ" b="1" dirty="0" smtClean="0">
                <a:solidFill>
                  <a:schemeClr val="tx1"/>
                </a:solidFill>
              </a:rPr>
              <a:t>viz v průběhu prezentace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08720"/>
            <a:ext cx="7920880" cy="4248472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Wave4">
              <a:avLst/>
            </a:prstTxWarp>
            <a:spAutoFit/>
          </a:bodyPr>
          <a:lstStyle/>
          <a:p>
            <a:pPr algn="ctr"/>
            <a:r>
              <a:rPr lang="cs-CZ" sz="5400" b="1" cap="none" spc="0" dirty="0" smtClean="0">
                <a:ln w="900" cmpd="sng">
                  <a:solidFill>
                    <a:schemeClr val="accent1">
                      <a:satMod val="190000"/>
                      <a:alpha val="55000"/>
                    </a:schemeClr>
                  </a:solidFill>
                  <a:prstDash val="solid"/>
                </a:ln>
                <a:solidFill>
                  <a:schemeClr val="accent1">
                    <a:satMod val="200000"/>
                    <a:tint val="3000"/>
                  </a:schemeClr>
                </a:solidFill>
                <a:effectLst>
                  <a:innerShdw blurRad="101600" dist="76200" dir="5400000">
                    <a:schemeClr val="accent1">
                      <a:satMod val="190000"/>
                      <a:tint val="100000"/>
                      <a:alpha val="74000"/>
                    </a:schemeClr>
                  </a:innerShdw>
                </a:effectLst>
              </a:rPr>
              <a:t>KONEC</a:t>
            </a:r>
            <a:endParaRPr lang="cs-CZ" sz="5400" b="1" cap="none" spc="0" dirty="0">
              <a:ln w="900" cmpd="sng">
                <a:solidFill>
                  <a:schemeClr val="accent1">
                    <a:satMod val="190000"/>
                    <a:alpha val="55000"/>
                  </a:schemeClr>
                </a:solidFill>
                <a:prstDash val="solid"/>
              </a:ln>
              <a:solidFill>
                <a:schemeClr val="accent1">
                  <a:satMod val="200000"/>
                  <a:tint val="3000"/>
                </a:schemeClr>
              </a:solidFill>
              <a:effectLst>
                <a:innerShdw blurRad="101600" dist="76200" dir="5400000">
                  <a:schemeClr val="accent1">
                    <a:satMod val="190000"/>
                    <a:tint val="100000"/>
                    <a:alpha val="74000"/>
                  </a:schemeClr>
                </a:inn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604</TotalTime>
  <Words>647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                                                              Projekt: Moderní výuka   Registrační číslo: CZ.1.07/1.4.00/21.3192   Číslo DUM: VY_32 _INOVACE_ 11.1.13     Jméno autora: Mgr. Romana Krulišová   Datum, období, kdy byl vytvořen:  6. srpna 2012   Název práce:  Karel Havlíček Borovský   Předmět, pro který je VM určen:  Český jazyk – literární výchova   Ročník, pro který je VM určen:  9. ročník   Časová dotace:  45 min   Vzdělávací oblast, tematický okruh, téma:  Literární výchova, portréty autorů, Karel Havlíček Borovský   Metodický list, anotace - výstižný popis způsobu použití VM ve výuce: : Prostřednictvím prezentace si žáci zopakují a upevní znalosti a informace, které získali o autorovi v průběhu literární výchovy na 2. stupni ZŠ    Pomůcky:  datový projektor, plátno, počítač, psací potřeby            </vt:lpstr>
      <vt:lpstr>KAREL </vt:lpstr>
      <vt:lpstr>Snímek 3</vt:lpstr>
      <vt:lpstr>KDO TO BYL?</vt:lpstr>
      <vt:lpstr>ŽIVOT</vt:lpstr>
      <vt:lpstr>Snímek 6</vt:lpstr>
      <vt:lpstr>DÍLO</vt:lpstr>
      <vt:lpstr>Snímek 8</vt:lpstr>
      <vt:lpstr>Snímek 9</vt:lpstr>
      <vt:lpstr>Snímek 10</vt:lpstr>
      <vt:lpstr>ZDROJE</vt:lpstr>
      <vt:lpstr>Snímek 12</vt:lpstr>
    </vt:vector>
  </TitlesOfParts>
  <Company>Josef Kroupa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Josef Kroupa</dc:creator>
  <cp:lastModifiedBy>Acer</cp:lastModifiedBy>
  <cp:revision>82</cp:revision>
  <dcterms:created xsi:type="dcterms:W3CDTF">2011-10-08T06:33:17Z</dcterms:created>
  <dcterms:modified xsi:type="dcterms:W3CDTF">2013-10-05T07:11:00Z</dcterms:modified>
</cp:coreProperties>
</file>