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741" autoAdjust="0"/>
  </p:normalViewPr>
  <p:slideViewPr>
    <p:cSldViewPr>
      <p:cViewPr>
        <p:scale>
          <a:sx n="75" d="100"/>
          <a:sy n="75" d="100"/>
        </p:scale>
        <p:origin x="-123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1637D-B650-4289-AABF-F92457E6440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139A3-7FEB-4120-8FFF-AA1D5A9EB2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backgroundpictures.org/p/fire/fire_01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http://www.hotelport.cz/data/hrad_bezdez_detail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http://images.google.cz/url?source=imgres&amp;ct=img&amp;q=http://machovojezeropenzion.webpark.cz/obr/shora.jpg&amp;usg=AFQjCNEGkv7MiUDGpYbpm96U7cwb0ims-Q" TargetMode="Externa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11.1.14 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6.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 Karel Hynek Mácha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Literární výchova, portréty autorů, Karel Hynek Mácha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 </a:t>
            </a:r>
            <a:r>
              <a:rPr lang="cs-CZ" sz="1200" dirty="0" smtClean="0"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datový projektor, plátno, počítač, psací potřeby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latin typeface="Algerian" pitchFamily="82" charset="0"/>
              </a:rPr>
              <a:t>KAREL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1"/>
                </a:solidFill>
                <a:latin typeface="Algerian" pitchFamily="82" charset="0"/>
              </a:rPr>
              <a:t>MÁCHA</a:t>
            </a:r>
            <a:endParaRPr lang="cs-CZ" sz="7200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16200000">
            <a:off x="3969517" y="71044"/>
            <a:ext cx="1292662" cy="5704319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pPr algn="ctr"/>
            <a:r>
              <a:rPr lang="cs-CZ" sz="7200" dirty="0" smtClean="0">
                <a:latin typeface="Algerian" pitchFamily="82" charset="0"/>
              </a:rPr>
              <a:t>HYNEK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6156176" y="332656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11.1.14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24128" y="476672"/>
            <a:ext cx="2962672" cy="2290266"/>
          </a:xfrm>
        </p:spPr>
        <p:txBody>
          <a:bodyPr>
            <a:normAutofit/>
          </a:bodyPr>
          <a:lstStyle/>
          <a:p>
            <a:r>
              <a:rPr lang="cs-CZ" b="1" dirty="0" smtClean="0"/>
              <a:t>KAREL</a:t>
            </a:r>
            <a:br>
              <a:rPr lang="cs-CZ" b="1" dirty="0" smtClean="0"/>
            </a:br>
            <a:r>
              <a:rPr lang="cs-CZ" b="1" dirty="0" smtClean="0"/>
              <a:t>HYNEK </a:t>
            </a:r>
            <a:br>
              <a:rPr lang="cs-CZ" b="1" dirty="0" smtClean="0"/>
            </a:br>
            <a:r>
              <a:rPr lang="cs-CZ" b="1" dirty="0" smtClean="0"/>
              <a:t>MÁCHA</a:t>
            </a:r>
            <a:endParaRPr lang="cs-CZ" b="1" dirty="0"/>
          </a:p>
        </p:txBody>
      </p:sp>
      <p:pic>
        <p:nvPicPr>
          <p:cNvPr id="1026" name="Picture 2" descr="http://www.eucebnice.cz/literatura/romantismus_macha/romantismus_portr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4981575" cy="60864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331640" y="6309320"/>
            <a:ext cx="272222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eucebnice.cz</a:t>
            </a:r>
            <a:r>
              <a:rPr lang="cs-CZ" sz="1000" dirty="0" smtClean="0"/>
              <a:t>/literatura/macha.</a:t>
            </a:r>
            <a:r>
              <a:rPr lang="cs-CZ" sz="1000" dirty="0" err="1" smtClean="0"/>
              <a:t>html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3573016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(* 16. listopadu1810 Praha – </a:t>
            </a:r>
          </a:p>
          <a:p>
            <a:pPr algn="ctr"/>
            <a:r>
              <a:rPr lang="cs-CZ" sz="2800" dirty="0" smtClean="0">
                <a:sym typeface="Wingdings"/>
              </a:rPr>
              <a:t> </a:t>
            </a:r>
            <a:r>
              <a:rPr lang="cs-CZ" sz="2800" dirty="0" smtClean="0"/>
              <a:t>6. listopadu 1836 Litoměřice)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5589240"/>
            <a:ext cx="2540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http://cs.wikipedia.org/wiki/Karel_Hynek_M%C3%A1cha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72400" cy="1154559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55576" y="1412776"/>
            <a:ext cx="7776864" cy="5040560"/>
          </a:xfrm>
        </p:spPr>
        <p:txBody>
          <a:bodyPr/>
          <a:lstStyle/>
          <a:p>
            <a:pPr algn="l"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1"/>
                </a:solidFill>
              </a:rPr>
              <a:t>český básník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1"/>
                </a:solidFill>
              </a:rPr>
              <a:t>prozaik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1"/>
                </a:solidFill>
              </a:rPr>
              <a:t>vlastenec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1"/>
                </a:solidFill>
              </a:rPr>
              <a:t> malíř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1"/>
                </a:solidFill>
              </a:rPr>
              <a:t> představitel českého romantismu </a:t>
            </a:r>
          </a:p>
          <a:p>
            <a:pPr algn="l"/>
            <a:r>
              <a:rPr lang="cs-CZ" b="1" i="1" dirty="0" smtClean="0">
                <a:solidFill>
                  <a:schemeClr val="tx1"/>
                </a:solidFill>
              </a:rPr>
              <a:t>    a zakladatel moderní české poezie</a:t>
            </a:r>
          </a:p>
          <a:p>
            <a:pPr algn="l"/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5733256"/>
            <a:ext cx="315182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http://cs.wikipedia.org/wiki/Karel_Hynek_M%C3%A1cha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72400" cy="1010543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640960" cy="4824536"/>
          </a:xfrm>
        </p:spPr>
        <p:txBody>
          <a:bodyPr>
            <a:normAutofit fontScale="55000" lnSpcReduction="2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3800" dirty="0" smtClean="0">
                <a:solidFill>
                  <a:schemeClr val="tx1"/>
                </a:solidFill>
              </a:rPr>
              <a:t>studoval farní školu, poté gymnázium, filozofii </a:t>
            </a:r>
          </a:p>
          <a:p>
            <a:pPr algn="l">
              <a:buFont typeface="Wingdings" pitchFamily="2" charset="2"/>
              <a:buChar char="Ø"/>
            </a:pPr>
            <a:r>
              <a:rPr lang="cs-CZ" sz="3800" dirty="0" smtClean="0">
                <a:solidFill>
                  <a:schemeClr val="tx1"/>
                </a:solidFill>
              </a:rPr>
              <a:t>působil jako ochotník v divadelních představeních </a:t>
            </a:r>
            <a:endParaRPr lang="cs-CZ" sz="3800" dirty="0" smtClean="0">
              <a:solidFill>
                <a:schemeClr val="tx1"/>
              </a:solidFill>
            </a:endParaRPr>
          </a:p>
          <a:p>
            <a:pPr algn="l"/>
            <a:r>
              <a:rPr lang="cs-CZ" sz="3800" smtClean="0">
                <a:solidFill>
                  <a:schemeClr val="tx1"/>
                </a:solidFill>
              </a:rPr>
              <a:t> </a:t>
            </a:r>
            <a:r>
              <a:rPr lang="cs-CZ" sz="3800" smtClean="0">
                <a:solidFill>
                  <a:schemeClr val="tx1"/>
                </a:solidFill>
              </a:rPr>
              <a:t>   </a:t>
            </a:r>
            <a:r>
              <a:rPr lang="cs-CZ" sz="3800" smtClean="0">
                <a:solidFill>
                  <a:schemeClr val="tx1"/>
                </a:solidFill>
              </a:rPr>
              <a:t>a spolupracoval </a:t>
            </a:r>
            <a:r>
              <a:rPr lang="cs-CZ" sz="3800" dirty="0" smtClean="0">
                <a:solidFill>
                  <a:schemeClr val="tx1"/>
                </a:solidFill>
              </a:rPr>
              <a:t>s J. K. Tylem</a:t>
            </a:r>
          </a:p>
          <a:p>
            <a:pPr algn="l">
              <a:buFont typeface="Wingdings" pitchFamily="2" charset="2"/>
              <a:buChar char="Ø"/>
            </a:pPr>
            <a:r>
              <a:rPr lang="cs-CZ" sz="3800" dirty="0" smtClean="0">
                <a:solidFill>
                  <a:schemeClr val="tx1"/>
                </a:solidFill>
              </a:rPr>
              <a:t>rád cestoval, nejraději měl pěší túry</a:t>
            </a:r>
          </a:p>
          <a:p>
            <a:pPr algn="l">
              <a:buFont typeface="Wingdings" pitchFamily="2" charset="2"/>
              <a:buChar char="Ø"/>
            </a:pPr>
            <a:r>
              <a:rPr lang="cs-CZ" sz="3800" dirty="0" smtClean="0">
                <a:solidFill>
                  <a:schemeClr val="tx1"/>
                </a:solidFill>
              </a:rPr>
              <a:t>dostudoval právnická studia a získal místo advokátního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praktikanta v Litoměřicích</a:t>
            </a:r>
          </a:p>
          <a:p>
            <a:pPr algn="l">
              <a:buFont typeface="Wingdings" pitchFamily="2" charset="2"/>
              <a:buChar char="Ø"/>
            </a:pPr>
            <a:r>
              <a:rPr lang="cs-CZ" sz="3800" dirty="0" smtClean="0">
                <a:solidFill>
                  <a:schemeClr val="tx1"/>
                </a:solidFill>
              </a:rPr>
              <a:t>při hašení požáru jednoho z litoměřických domů, zřejmě se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napil infikované vody a onemocněl. Lékař určil jako příčinu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Máchovy smrti „dávení spojené s průjmem (</a:t>
            </a:r>
            <a:r>
              <a:rPr lang="cs-CZ" sz="3800" dirty="0" err="1" smtClean="0">
                <a:solidFill>
                  <a:schemeClr val="tx1"/>
                </a:solidFill>
              </a:rPr>
              <a:t>cholerina</a:t>
            </a:r>
            <a:r>
              <a:rPr lang="cs-CZ" sz="3800" dirty="0" smtClean="0">
                <a:solidFill>
                  <a:schemeClr val="tx1"/>
                </a:solidFill>
              </a:rPr>
              <a:t>)“</a:t>
            </a:r>
          </a:p>
          <a:p>
            <a:pPr algn="l">
              <a:buFont typeface="Wingdings" pitchFamily="2" charset="2"/>
              <a:buChar char="Ø"/>
            </a:pPr>
            <a:r>
              <a:rPr lang="cs-CZ" sz="3800" dirty="0" smtClean="0">
                <a:solidFill>
                  <a:schemeClr val="tx1"/>
                </a:solidFill>
              </a:rPr>
              <a:t>po narození dítěte mělo konečně dojít ke sňatku Máchy s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Eleonorou </a:t>
            </a:r>
            <a:r>
              <a:rPr lang="cs-CZ" sz="3800" dirty="0" err="1" smtClean="0">
                <a:solidFill>
                  <a:schemeClr val="tx1"/>
                </a:solidFill>
              </a:rPr>
              <a:t>Šomkovou</a:t>
            </a:r>
            <a:r>
              <a:rPr lang="cs-CZ" sz="3800" dirty="0" smtClean="0">
                <a:solidFill>
                  <a:schemeClr val="tx1"/>
                </a:solidFill>
              </a:rPr>
              <a:t>(Lori). Ale v plánovaný den svatby,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8.11.1836, byl Karel Hynek Mácha pohřben. Zemřel náhle 6.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listopadu 1836 v Litoměřicích. Jeho syn skonal nedlouho potom. Lori </a:t>
            </a:r>
          </a:p>
          <a:p>
            <a:pPr algn="l"/>
            <a:r>
              <a:rPr lang="cs-CZ" sz="3800" dirty="0" smtClean="0">
                <a:solidFill>
                  <a:schemeClr val="tx1"/>
                </a:solidFill>
              </a:rPr>
              <a:t>    zemřela v roce 1891</a:t>
            </a:r>
          </a:p>
          <a:p>
            <a:pPr algn="l"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5661248"/>
            <a:ext cx="25266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khmacha.cz</a:t>
            </a:r>
            <a:r>
              <a:rPr lang="cs-CZ" sz="1000" dirty="0" smtClean="0"/>
              <a:t>/</a:t>
            </a:r>
            <a:r>
              <a:rPr lang="cs-CZ" sz="1000" dirty="0" err="1" smtClean="0"/>
              <a:t>zivotopis</a:t>
            </a:r>
            <a:r>
              <a:rPr lang="cs-CZ" sz="1000" dirty="0" smtClean="0"/>
              <a:t>/</a:t>
            </a:r>
            <a:r>
              <a:rPr lang="cs-CZ" sz="1000" dirty="0" err="1" smtClean="0"/>
              <a:t>zivotopis</a:t>
            </a:r>
            <a:r>
              <a:rPr lang="cs-CZ" sz="1000" dirty="0" smtClean="0"/>
              <a:t>/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6309320"/>
            <a:ext cx="260840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http://www.spisovatele.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karel</a:t>
            </a:r>
            <a:r>
              <a:rPr lang="cs-CZ" sz="1000" dirty="0" smtClean="0"/>
              <a:t>-</a:t>
            </a:r>
            <a:r>
              <a:rPr lang="cs-CZ" sz="1000" dirty="0" err="1" smtClean="0"/>
              <a:t>hynek</a:t>
            </a:r>
            <a:r>
              <a:rPr lang="cs-CZ" sz="1000" dirty="0" smtClean="0"/>
              <a:t>-macha</a:t>
            </a:r>
            <a:endParaRPr lang="cs-CZ" sz="1000" dirty="0"/>
          </a:p>
        </p:txBody>
      </p:sp>
      <p:pic>
        <p:nvPicPr>
          <p:cNvPr id="7170" name="Picture 2" descr="Fire">
            <a:hlinkClick r:id="rId2" tooltip="Fire 1600x1200px (699.5 kB)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068960"/>
            <a:ext cx="1512168" cy="113412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308304" y="4221088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http://www.</a:t>
            </a:r>
            <a:r>
              <a:rPr lang="cs-CZ" sz="800" dirty="0" err="1" smtClean="0"/>
              <a:t>backgroundpictures.org</a:t>
            </a:r>
            <a:r>
              <a:rPr lang="cs-CZ" sz="800" dirty="0" smtClean="0"/>
              <a:t>/p/</a:t>
            </a:r>
            <a:r>
              <a:rPr lang="cs-CZ" sz="800" dirty="0" err="1" smtClean="0"/>
              <a:t>fire</a:t>
            </a:r>
            <a:r>
              <a:rPr lang="cs-CZ" sz="800" dirty="0" smtClean="0"/>
              <a:t>/</a:t>
            </a:r>
            <a:r>
              <a:rPr lang="cs-CZ" sz="800" dirty="0" err="1" smtClean="0"/>
              <a:t>page</a:t>
            </a:r>
            <a:r>
              <a:rPr lang="cs-CZ" sz="800" dirty="0" smtClean="0"/>
              <a:t>-1.html</a:t>
            </a:r>
            <a:endParaRPr lang="cs-CZ" sz="800" dirty="0"/>
          </a:p>
        </p:txBody>
      </p:sp>
      <p:pic>
        <p:nvPicPr>
          <p:cNvPr id="7172" name="Picture 4" descr="http://media.novinky.cz/575/275755-top_foto1-4bpm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764704"/>
            <a:ext cx="2556497" cy="144016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444208" y="227687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http://www.novinky.</a:t>
            </a:r>
            <a:r>
              <a:rPr lang="cs-CZ" sz="800" dirty="0" err="1" smtClean="0"/>
              <a:t>cz</a:t>
            </a:r>
            <a:r>
              <a:rPr lang="cs-CZ" sz="800" dirty="0" smtClean="0"/>
              <a:t>/veda-</a:t>
            </a:r>
            <a:r>
              <a:rPr lang="cs-CZ" sz="800" dirty="0" err="1" smtClean="0"/>
              <a:t>skoly</a:t>
            </a:r>
            <a:r>
              <a:rPr lang="cs-CZ" sz="800" dirty="0" smtClean="0"/>
              <a:t>/237755-</a:t>
            </a:r>
            <a:r>
              <a:rPr lang="cs-CZ" sz="800" dirty="0" err="1" smtClean="0"/>
              <a:t>pravnicka</a:t>
            </a:r>
            <a:r>
              <a:rPr lang="cs-CZ" sz="800" dirty="0" smtClean="0"/>
              <a:t>-fakulta-v-plzni-</a:t>
            </a:r>
            <a:r>
              <a:rPr lang="cs-CZ" sz="800" dirty="0" err="1" smtClean="0"/>
              <a:t>musi</a:t>
            </a:r>
            <a:r>
              <a:rPr lang="cs-CZ" sz="800" dirty="0" smtClean="0"/>
              <a:t>-v-</a:t>
            </a:r>
            <a:r>
              <a:rPr lang="cs-CZ" sz="800" dirty="0" err="1" smtClean="0"/>
              <a:t>zari</a:t>
            </a:r>
            <a:r>
              <a:rPr lang="cs-CZ" sz="800" dirty="0" smtClean="0"/>
              <a:t>-</a:t>
            </a:r>
            <a:r>
              <a:rPr lang="cs-CZ" sz="800" dirty="0" err="1" smtClean="0"/>
              <a:t>predlozit</a:t>
            </a:r>
            <a:r>
              <a:rPr lang="cs-CZ" sz="800" dirty="0" smtClean="0"/>
              <a:t>-zadost-o-akreditaci-a-seznam-</a:t>
            </a:r>
            <a:r>
              <a:rPr lang="cs-CZ" sz="800" dirty="0" err="1" smtClean="0"/>
              <a:t>novych</a:t>
            </a:r>
            <a:r>
              <a:rPr lang="cs-CZ" sz="800" dirty="0" smtClean="0"/>
              <a:t>-kantoru.</a:t>
            </a:r>
            <a:r>
              <a:rPr lang="cs-CZ" sz="800" dirty="0" err="1" smtClean="0"/>
              <a:t>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93853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1268760"/>
            <a:ext cx="8136904" cy="4824536"/>
          </a:xfrm>
        </p:spPr>
        <p:txBody>
          <a:bodyPr/>
          <a:lstStyle/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„</a:t>
            </a:r>
            <a:r>
              <a:rPr lang="pt-BR" b="1" dirty="0" smtClean="0">
                <a:solidFill>
                  <a:schemeClr val="tx1"/>
                </a:solidFill>
              </a:rPr>
              <a:t>Deník na cestě do Itálie</a:t>
            </a:r>
            <a:r>
              <a:rPr lang="cs-CZ" b="1" dirty="0" smtClean="0">
                <a:solidFill>
                  <a:schemeClr val="tx1"/>
                </a:solidFill>
              </a:rPr>
              <a:t>“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„Deník“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„Cikáni“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„</a:t>
            </a:r>
            <a:r>
              <a:rPr lang="cs-CZ" b="1" dirty="0" err="1" smtClean="0">
                <a:solidFill>
                  <a:schemeClr val="tx1"/>
                </a:solidFill>
              </a:rPr>
              <a:t>Márinka</a:t>
            </a:r>
            <a:r>
              <a:rPr lang="cs-CZ" b="1" dirty="0" smtClean="0">
                <a:solidFill>
                  <a:schemeClr val="tx1"/>
                </a:solidFill>
              </a:rPr>
              <a:t>“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 descr="CIKÁNI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132856"/>
            <a:ext cx="180020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516216" y="13407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http://www.</a:t>
            </a:r>
            <a:r>
              <a:rPr lang="cs-CZ" sz="800" dirty="0" err="1" smtClean="0"/>
              <a:t>antikvariatlovosice.cz</a:t>
            </a:r>
            <a:r>
              <a:rPr lang="cs-CZ" sz="800" dirty="0" smtClean="0"/>
              <a:t>/www-</a:t>
            </a:r>
            <a:r>
              <a:rPr lang="cs-CZ" sz="800" dirty="0" err="1" smtClean="0"/>
              <a:t>eshop</a:t>
            </a:r>
            <a:r>
              <a:rPr lang="cs-CZ" sz="800" dirty="0" smtClean="0"/>
              <a:t>-rychle-</a:t>
            </a:r>
            <a:r>
              <a:rPr lang="cs-CZ" sz="800" dirty="0" err="1" smtClean="0"/>
              <a:t>cz</a:t>
            </a:r>
            <a:r>
              <a:rPr lang="cs-CZ" sz="800" dirty="0" smtClean="0"/>
              <a:t>----</a:t>
            </a:r>
            <a:r>
              <a:rPr lang="cs-CZ" sz="800" dirty="0" err="1" smtClean="0"/>
              <a:t>antikvariat</a:t>
            </a:r>
            <a:r>
              <a:rPr lang="cs-CZ" sz="800" dirty="0" smtClean="0"/>
              <a:t>/</a:t>
            </a:r>
            <a:r>
              <a:rPr lang="cs-CZ" sz="800" dirty="0" err="1" smtClean="0"/>
              <a:t>eshop</a:t>
            </a:r>
            <a:r>
              <a:rPr lang="cs-CZ" sz="800" dirty="0" smtClean="0"/>
              <a:t>/6-1-POEZIE-DIVADLO-FILM/0/5/1261-CIKANI/</a:t>
            </a:r>
            <a:endParaRPr lang="cs-CZ" sz="800" dirty="0"/>
          </a:p>
        </p:txBody>
      </p:sp>
      <p:pic>
        <p:nvPicPr>
          <p:cNvPr id="9" name="Obrázek 8" descr="Marink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284984"/>
            <a:ext cx="2160240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691680" y="5229200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http://www.</a:t>
            </a:r>
            <a:r>
              <a:rPr lang="cs-CZ" sz="800" dirty="0" err="1" smtClean="0"/>
              <a:t>podzemni</a:t>
            </a:r>
            <a:r>
              <a:rPr lang="cs-CZ" sz="800" dirty="0" smtClean="0"/>
              <a:t>-</a:t>
            </a:r>
            <a:r>
              <a:rPr lang="cs-CZ" sz="800" dirty="0" err="1" smtClean="0"/>
              <a:t>antikvariat.cz</a:t>
            </a:r>
            <a:r>
              <a:rPr lang="cs-CZ" sz="800" dirty="0" smtClean="0"/>
              <a:t>/detail/beletrie-</a:t>
            </a:r>
            <a:r>
              <a:rPr lang="cs-CZ" sz="800" dirty="0" err="1" smtClean="0"/>
              <a:t>ceska</a:t>
            </a:r>
            <a:r>
              <a:rPr lang="cs-CZ" sz="800" dirty="0" smtClean="0"/>
              <a:t>/macha-</a:t>
            </a:r>
            <a:r>
              <a:rPr lang="cs-CZ" sz="800" dirty="0" err="1" smtClean="0"/>
              <a:t>karel</a:t>
            </a:r>
            <a:r>
              <a:rPr lang="cs-CZ" sz="800" dirty="0" smtClean="0"/>
              <a:t>-</a:t>
            </a:r>
            <a:r>
              <a:rPr lang="cs-CZ" sz="800" dirty="0" err="1" smtClean="0"/>
              <a:t>hynek</a:t>
            </a:r>
            <a:r>
              <a:rPr lang="cs-CZ" sz="800" dirty="0" smtClean="0"/>
              <a:t>-</a:t>
            </a:r>
            <a:r>
              <a:rPr lang="cs-CZ" sz="800" dirty="0" err="1" smtClean="0"/>
              <a:t>marinka</a:t>
            </a:r>
            <a:endParaRPr lang="cs-CZ" sz="800" dirty="0"/>
          </a:p>
        </p:txBody>
      </p:sp>
      <p:cxnSp>
        <p:nvCxnSpPr>
          <p:cNvPr id="12" name="Pravoúhlá spojovací čára 11"/>
          <p:cNvCxnSpPr/>
          <p:nvPr/>
        </p:nvCxnSpPr>
        <p:spPr>
          <a:xfrm>
            <a:off x="2627784" y="3356992"/>
            <a:ext cx="914400" cy="914400"/>
          </a:xfrm>
          <a:prstGeom prst="bentConnector3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555776" y="2780928"/>
            <a:ext cx="3960440" cy="0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NEJSLAVNĚJŠÍ BÁSEŇ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4563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 </a:t>
            </a: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sz="2400" b="1" dirty="0" smtClean="0"/>
              <a:t>lyricko-epická báseň</a:t>
            </a:r>
          </a:p>
          <a:p>
            <a:pPr lvl="0">
              <a:buFont typeface="Wingdings" pitchFamily="2" charset="2"/>
              <a:buChar char="Ø"/>
            </a:pPr>
            <a:r>
              <a:rPr lang="cs-CZ" sz="2400" b="1" dirty="0" smtClean="0"/>
              <a:t> vyšla 1936 – hodně </a:t>
            </a:r>
          </a:p>
          <a:p>
            <a:pPr lvl="0"/>
            <a:r>
              <a:rPr lang="cs-CZ" sz="2400" b="1" dirty="0" smtClean="0"/>
              <a:t>    kritiky</a:t>
            </a:r>
            <a:endParaRPr lang="cs-CZ" sz="2400" dirty="0" smtClean="0"/>
          </a:p>
          <a:p>
            <a:pPr lvl="0">
              <a:buFont typeface="Wingdings" pitchFamily="2" charset="2"/>
              <a:buChar char="Ø"/>
            </a:pPr>
            <a:r>
              <a:rPr lang="cs-CZ" sz="2400" b="1" dirty="0" smtClean="0"/>
              <a:t>předzpěv, 4 zpěvy, </a:t>
            </a:r>
          </a:p>
          <a:p>
            <a:pPr lvl="0"/>
            <a:r>
              <a:rPr lang="cs-CZ" sz="2400" b="1" dirty="0" smtClean="0"/>
              <a:t>    2 intermezza </a:t>
            </a:r>
          </a:p>
          <a:p>
            <a:pPr lvl="0"/>
            <a:r>
              <a:rPr lang="cs-CZ" sz="2400" b="1" dirty="0" smtClean="0"/>
              <a:t>   (= z hudby = mezihra)</a:t>
            </a:r>
            <a:endParaRPr lang="cs-CZ" sz="2400" dirty="0" smtClean="0"/>
          </a:p>
          <a:p>
            <a:r>
              <a:rPr lang="cs-CZ" sz="2400" b="1" dirty="0" smtClean="0"/>
              <a:t> </a:t>
            </a: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268760"/>
            <a:ext cx="19255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u="sng" dirty="0" smtClean="0">
                <a:latin typeface="Algerian" pitchFamily="82" charset="0"/>
              </a:rPr>
              <a:t>„MÁJ“</a:t>
            </a:r>
            <a:endParaRPr lang="cs-CZ" sz="4800" b="1" i="1" dirty="0" smtClean="0">
              <a:latin typeface="Algerian" pitchFamily="82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2060848"/>
            <a:ext cx="269336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Harrington" pitchFamily="82" charset="0"/>
              </a:rPr>
              <a:t>„Byl pozdní večer – první máj –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večerní máj – byl lásky čas.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Hrdliččin zval ku lásce hlas,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kde borový zaváněl háj.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O lásce šeptal tichý mech;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err="1" smtClean="0">
                <a:latin typeface="Harrington" pitchFamily="82" charset="0"/>
              </a:rPr>
              <a:t>květoucí</a:t>
            </a:r>
            <a:r>
              <a:rPr lang="cs-CZ" sz="1400" dirty="0" smtClean="0">
                <a:latin typeface="Harrington" pitchFamily="82" charset="0"/>
              </a:rPr>
              <a:t> strom lhal lásky žel,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svou lásku slavík růži pěl,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err="1" smtClean="0">
                <a:latin typeface="Harrington" pitchFamily="82" charset="0"/>
              </a:rPr>
              <a:t>růžinu</a:t>
            </a:r>
            <a:r>
              <a:rPr lang="cs-CZ" sz="1400" dirty="0" smtClean="0">
                <a:latin typeface="Harrington" pitchFamily="82" charset="0"/>
              </a:rPr>
              <a:t> jevil vonný vzdech.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Jezero hladké v křovích stinných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zvučelo temně tajný bol,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břeh je objímal kol a kol;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a slunce jasná světů jiných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bloudila blankytnými pásky,</a:t>
            </a:r>
            <a:br>
              <a:rPr lang="cs-CZ" sz="1400" dirty="0" smtClean="0">
                <a:latin typeface="Harrington" pitchFamily="82" charset="0"/>
              </a:rPr>
            </a:br>
            <a:r>
              <a:rPr lang="cs-CZ" sz="1400" dirty="0" smtClean="0">
                <a:latin typeface="Harrington" pitchFamily="82" charset="0"/>
              </a:rPr>
              <a:t>planoucí tam co slzy lásky…“</a:t>
            </a:r>
            <a:endParaRPr lang="cs-CZ" sz="1400" dirty="0">
              <a:latin typeface="Harringto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515719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http://basne.webzdarma.cz/macha_maj.html</a:t>
            </a:r>
            <a:endParaRPr lang="cs-CZ" sz="1000" dirty="0"/>
          </a:p>
        </p:txBody>
      </p:sp>
      <p:pic>
        <p:nvPicPr>
          <p:cNvPr id="17410" name="Picture 2" descr="Ilustrace č.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1418039" cy="2049067"/>
          </a:xfrm>
          <a:prstGeom prst="rect">
            <a:avLst/>
          </a:prstGeom>
          <a:noFill/>
        </p:spPr>
      </p:pic>
      <p:pic>
        <p:nvPicPr>
          <p:cNvPr id="17412" name="Picture 4" descr="Ilustrace č.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04664"/>
            <a:ext cx="1296144" cy="205114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236296" y="2564904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http://basne.webzdarma.cz/macha_maj.html</a:t>
            </a:r>
            <a:endParaRPr lang="cs-CZ" sz="800" dirty="0"/>
          </a:p>
        </p:txBody>
      </p:sp>
      <p:sp>
        <p:nvSpPr>
          <p:cNvPr id="15" name="Obdélník 14"/>
          <p:cNvSpPr/>
          <p:nvPr/>
        </p:nvSpPr>
        <p:spPr>
          <a:xfrm>
            <a:off x="683568" y="2492896"/>
            <a:ext cx="12961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" dirty="0" smtClean="0"/>
              <a:t>http://basne.webzdarma.cz/macha_maj.html</a:t>
            </a:r>
            <a:endParaRPr lang="cs-CZ" sz="800" dirty="0"/>
          </a:p>
        </p:txBody>
      </p:sp>
      <p:pic>
        <p:nvPicPr>
          <p:cNvPr id="17420" name="Picture 12" descr="Ilustrace č.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3789040"/>
            <a:ext cx="1496570" cy="232631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7308304" y="6165304"/>
            <a:ext cx="12020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" dirty="0" smtClean="0"/>
              <a:t>http://basne.webzdarma.cz/macha_maj.html</a:t>
            </a:r>
            <a:endParaRPr lang="cs-CZ" sz="800" dirty="0"/>
          </a:p>
        </p:txBody>
      </p:sp>
      <p:pic>
        <p:nvPicPr>
          <p:cNvPr id="18" name="Picture 6" descr="Ilustrace č.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5157192"/>
            <a:ext cx="720080" cy="118916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331640" y="5589240"/>
            <a:ext cx="24272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Lucida Handwriting" pitchFamily="66" charset="0"/>
              </a:rPr>
              <a:t>Ilustrace – Jan Zrzavý</a:t>
            </a:r>
            <a:endParaRPr lang="cs-CZ" sz="1400" b="1" dirty="0">
              <a:latin typeface="Lucida Handwriting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419872" y="6453336"/>
            <a:ext cx="208903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" dirty="0" smtClean="0"/>
              <a:t>http://basne.webzdarma.cz/macha_maj.html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14" grpId="0"/>
      <p:bldP spid="15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912" y="4149080"/>
            <a:ext cx="5076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 smtClean="0"/>
              <a:t>4. zpěv</a:t>
            </a:r>
            <a:r>
              <a:rPr lang="cs-CZ" b="1" dirty="0" smtClean="0"/>
              <a:t> – 7 let po popravě, autor básně jede kolem popraviště, vidí Vilémovu lebku a kosti, ptá se hostinského na Vilémův příběh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6387" name="Picture 3" descr="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1600200" cy="22193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195736" y="476672"/>
            <a:ext cx="4031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filmové zpracování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9" name="Picture 5" descr="http://nd05.jxs.cz/545/234/8f51e2cb92_86362422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764704"/>
            <a:ext cx="2366628" cy="15777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516216" y="2348880"/>
            <a:ext cx="184537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http://hrablik.blog.cz/1206/maj</a:t>
            </a:r>
            <a:endParaRPr lang="cs-CZ" sz="10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2492896"/>
            <a:ext cx="184537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http://hrablik.blog.cz/1206/maj</a:t>
            </a:r>
            <a:endParaRPr lang="cs-CZ" sz="1000" dirty="0"/>
          </a:p>
        </p:txBody>
      </p:sp>
      <p:pic>
        <p:nvPicPr>
          <p:cNvPr id="16391" name="Picture 7" descr="http://nd05.jxs.cz/194/194/261ea6d62f_86362424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085184"/>
            <a:ext cx="1941493" cy="145467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195736" y="1268760"/>
            <a:ext cx="3744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Předzpěv</a:t>
            </a:r>
            <a:r>
              <a:rPr lang="cs-CZ" b="1" dirty="0" smtClean="0"/>
              <a:t> – Češi – dobrý národ,  </a:t>
            </a:r>
          </a:p>
          <a:p>
            <a:r>
              <a:rPr lang="cs-CZ" b="1" dirty="0" smtClean="0"/>
              <a:t>                     vlastenectví, láska v vlasti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7" y="299695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220486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 smtClean="0"/>
              <a:t>1. zpěv</a:t>
            </a:r>
            <a:r>
              <a:rPr lang="cs-CZ" b="1" dirty="0" smtClean="0"/>
              <a:t> – lyrický popis pozdního večera</a:t>
            </a:r>
            <a:endParaRPr lang="cs-CZ" dirty="0" smtClean="0"/>
          </a:p>
          <a:p>
            <a:pPr lvl="0"/>
            <a:r>
              <a:rPr lang="cs-CZ" b="1" dirty="0" smtClean="0"/>
              <a:t>Jarmila čeká na Viléma, připlouvá loď,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2780928"/>
            <a:ext cx="8460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plavec – ne Vilém, jí sděluje, že Viléma čeká poprava za vraždu svého otce, který ho v dětství vyhnal, Viléma vychovávali loupežníci, plavec vytýká Jarmile, proklíná ji, ona skočí ze skály = sebevražda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3789040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 smtClean="0"/>
              <a:t>2. zpěv</a:t>
            </a:r>
            <a:r>
              <a:rPr lang="cs-CZ" b="1" dirty="0" smtClean="0"/>
              <a:t> – Vilém ve vězení vzpomíná na svůj život, přemýšlí, co ho čeká po smrti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5013176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 smtClean="0"/>
              <a:t>Intermezzo </a:t>
            </a:r>
            <a:r>
              <a:rPr lang="cs-CZ" b="1" dirty="0" smtClean="0"/>
              <a:t>– příroda se připravuje na Vilémův pohřeb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3429000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 smtClean="0"/>
              <a:t>3. zpěv</a:t>
            </a:r>
            <a:r>
              <a:rPr lang="cs-CZ" b="1" dirty="0" smtClean="0"/>
              <a:t> – líbezná příroda X průvod na popraviště, vzpomíná na rodnou zemi, Jarmilu  -  pak poprava</a:t>
            </a:r>
            <a:endParaRPr lang="cs-CZ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6588224" y="5517232"/>
            <a:ext cx="184537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http://hrablik.blog.cz/1206/maj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1" grpId="0"/>
      <p:bldP spid="13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22114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Básnické prostředky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828092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pravidelný rým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archaismy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opakování počáteční sloky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pomlky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ich</a:t>
            </a:r>
            <a:r>
              <a:rPr lang="cs-CZ" sz="2400" dirty="0" smtClean="0"/>
              <a:t>-forma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sjednocení s hlavním hrdinou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retardace (záměrné zpomalování spádu dějového napětí </a:t>
            </a:r>
          </a:p>
          <a:p>
            <a:r>
              <a:rPr lang="cs-CZ" sz="2400" dirty="0" smtClean="0"/>
              <a:t>    množstvím detailů a popisů - tzv. retardace děje)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oxymorón</a:t>
            </a:r>
            <a:r>
              <a:rPr lang="cs-CZ" sz="2400" dirty="0" smtClean="0"/>
              <a:t> (protimluva, spojení slov, jejichž význam se navzájem </a:t>
            </a:r>
          </a:p>
          <a:p>
            <a:r>
              <a:rPr lang="cs-CZ" sz="2400" dirty="0" smtClean="0"/>
              <a:t>    vylučuje)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5157192"/>
            <a:ext cx="331853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http://cz-jazyk.studentske.cz/2008/06/4-kompozin-pln.html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42930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http://slovnik-cizich-slov.abz.cz/web.php/slovo/oxymoron-oxymoron</a:t>
            </a:r>
            <a:endParaRPr lang="cs-CZ" sz="800" dirty="0"/>
          </a:p>
        </p:txBody>
      </p:sp>
      <p:pic>
        <p:nvPicPr>
          <p:cNvPr id="7" name="Obrázek 6" descr="http://www.hotelport.cz/data/hrad_bezdez_detail.jpg"/>
          <p:cNvPicPr/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4355976" y="1052736"/>
            <a:ext cx="2314947" cy="1810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ttp://images.google.cz/url?source=imgres&amp;ct=img&amp;q=http://machovojezeropenzion.webpark.cz/obr/shora.jpg&amp;usg=AFQjCNEGkv7MiUDGpYbpm96U7cwb0ims-Q"/>
          <p:cNvPicPr/>
          <p:nvPr/>
        </p:nvPicPr>
        <p:blipFill>
          <a:blip r:embed="rId4" r:link="rId5" cstate="print"/>
          <a:srcRect/>
          <a:stretch>
            <a:fillRect/>
          </a:stretch>
        </p:blipFill>
        <p:spPr bwMode="auto">
          <a:xfrm>
            <a:off x="6804248" y="2132856"/>
            <a:ext cx="2035041" cy="1532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139952" y="2924944"/>
            <a:ext cx="26420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http://turistickyatlas.cz/vse/misto/6262_hrad-bezdez.html</a:t>
            </a:r>
            <a:endParaRPr lang="cs-CZ" sz="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9952" y="3717032"/>
            <a:ext cx="284404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http://machovojezeropenzion.webpark.cz/machovojezero.html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93853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55576" y="1556792"/>
            <a:ext cx="7776864" cy="4752528"/>
          </a:xfrm>
        </p:spPr>
        <p:txBody>
          <a:bodyPr/>
          <a:lstStyle/>
          <a:p>
            <a:pPr algn="l"/>
            <a:endParaRPr lang="cs-CZ" dirty="0" smtClean="0"/>
          </a:p>
          <a:p>
            <a:pPr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viz v průběhu prezentace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1052736"/>
            <a:ext cx="7416824" cy="460851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KONEC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447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                                                         Projekt: Moderní výuka   Registrační číslo: CZ.1.07/1.4.00/21.3192   Číslo DUM: VY_32 _INOVACE_ 11.1.14      Jméno autora: Mgr. Romana Krulišová   Datum, období, kdy byl vytvořen:  6. srpna 2012   Název práce:  Karel Hynek Mácha   Předmět, pro který je VM určen:  Český jazyk – literární výchova   Ročník, pro který je VM určen:  9. ročník   Časová dotace:  45 min   Vzdělávací oblast, tematický okruh, téma:  Literární výchova, portréty autorů, Karel Hynek Mácha   Metodický list, anotace - výstižný popis způsobu použití VM ve výuce:  Prostřednictvím prezentace si žáci zopakují a upevní znalosti a informace, které získali o autorovi v průběhu literární výchovy na 2. stupni ZŠ    Pomůcky: datový projektor, plátno, počítač, psací potřeby         </vt:lpstr>
      <vt:lpstr>KAREL</vt:lpstr>
      <vt:lpstr>KAREL HYNEK  MÁCHA</vt:lpstr>
      <vt:lpstr>KDO TO BYL?</vt:lpstr>
      <vt:lpstr>ŽIVOT</vt:lpstr>
      <vt:lpstr>DÍLO</vt:lpstr>
      <vt:lpstr>NEJSLAVNĚJŠÍ BÁSEŇ</vt:lpstr>
      <vt:lpstr>Snímek 8</vt:lpstr>
      <vt:lpstr>Básnické prostředky</vt:lpstr>
      <vt:lpstr>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</dc:title>
  <dc:creator>Acer</dc:creator>
  <cp:lastModifiedBy>Acer</cp:lastModifiedBy>
  <cp:revision>41</cp:revision>
  <dcterms:created xsi:type="dcterms:W3CDTF">2012-08-02T17:18:22Z</dcterms:created>
  <dcterms:modified xsi:type="dcterms:W3CDTF">2013-10-05T07:16:25Z</dcterms:modified>
</cp:coreProperties>
</file>