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4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69" autoAdjust="0"/>
    <p:restoredTop sz="86380" autoAdjust="0"/>
  </p:normalViewPr>
  <p:slideViewPr>
    <p:cSldViewPr>
      <p:cViewPr varScale="1">
        <p:scale>
          <a:sx n="63" d="100"/>
          <a:sy n="63" d="100"/>
        </p:scale>
        <p:origin x="-136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B32E7F-05CC-48AD-AE68-CB02C2FBE8E8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F52A18-516C-4575-BA1E-90701CCA5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42D6-95BC-4389-8C73-8CFE205FEBA3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DEFBC-1CF8-47C1-98B5-E2CFF4A00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42D6-95BC-4389-8C73-8CFE205FEBA3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DEFBC-1CF8-47C1-98B5-E2CFF4A00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42D6-95BC-4389-8C73-8CFE205FEBA3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DEFBC-1CF8-47C1-98B5-E2CFF4A00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42D6-95BC-4389-8C73-8CFE205FEBA3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DEFBC-1CF8-47C1-98B5-E2CFF4A00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42D6-95BC-4389-8C73-8CFE205FEBA3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DEFBC-1CF8-47C1-98B5-E2CFF4A00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42D6-95BC-4389-8C73-8CFE205FEBA3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DEFBC-1CF8-47C1-98B5-E2CFF4A00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42D6-95BC-4389-8C73-8CFE205FEBA3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DEFBC-1CF8-47C1-98B5-E2CFF4A00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42D6-95BC-4389-8C73-8CFE205FEBA3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DEFBC-1CF8-47C1-98B5-E2CFF4A00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42D6-95BC-4389-8C73-8CFE205FEBA3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DEFBC-1CF8-47C1-98B5-E2CFF4A00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42D6-95BC-4389-8C73-8CFE205FEBA3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DEFBC-1CF8-47C1-98B5-E2CFF4A00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42D6-95BC-4389-8C73-8CFE205FEBA3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DEFBC-1CF8-47C1-98B5-E2CFF4A00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E442D6-95BC-4389-8C73-8CFE205FEBA3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BDEFBC-1CF8-47C1-98B5-E2CFF4A00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hyperlink" Target="http://www.google.cz/imgres?start=111&amp;um=1&amp;hl=cs&amp;biw=1366&amp;bih=673&amp;tbm=isch&amp;tbnid=HK4IY6QVzWZ8vM:&amp;imgrefurl=http://filmcenter.cz/cz/film/detail/23-nesmrtelna-teta&amp;docid=6b56lilQCBazbM&amp;imgurl=http://filmcenter.cz/uploaded/w670/20080222045410-nesmrtelna-teta-titulni-foto.jpg&amp;w=670&amp;h=482&amp;ei=UJwVUJLeJOv74QSh_ICABQ&amp;zoom=1&amp;iact=hc&amp;vpx=364&amp;vpy=299&amp;dur=9137&amp;hovh=190&amp;hovw=265&amp;tx=147&amp;ty=130&amp;sig=118412468744881998078&amp;page=5&amp;tbnh=140&amp;tbnw=177&amp;ndsp=29&amp;ved=1t:429,r:1,s:111,i:98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rben.unas.cz/fot9.htm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 descr="Logo pitom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0"/>
            <a:ext cx="6604000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1"/>
          <p:cNvSpPr>
            <a:spLocks noGrp="1"/>
          </p:cNvSpPr>
          <p:nvPr>
            <p:ph type="title"/>
          </p:nvPr>
        </p:nvSpPr>
        <p:spPr>
          <a:xfrm>
            <a:off x="395288" y="0"/>
            <a:ext cx="8353425" cy="68580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                                             </a:t>
            </a:r>
            <a:br>
              <a:rPr lang="cs-CZ" sz="1200" b="1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Projekt: Moderní výuka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Registrační číslo: CZ.1.07/1.4.00/21.3192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Číslo DUM: VY_32 _INOVACE_ 11.1.15 	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Jméno autora: Mgr. Romana Krulišová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Datum, období, kdy byl vytvořen:  7. srpna 2012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Název práce: Karel Jaromír Erben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Předmět, pro který je VM určen:  </a:t>
            </a:r>
            <a:r>
              <a:rPr lang="cs-CZ" sz="1200" dirty="0" smtClean="0">
                <a:latin typeface="Arial" charset="0"/>
                <a:cs typeface="Arial" charset="0"/>
              </a:rPr>
              <a:t>Český jazyk - literatura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Ročník, pro který je VM určen:  </a:t>
            </a:r>
            <a:r>
              <a:rPr lang="cs-CZ" sz="1200" dirty="0" smtClean="0">
                <a:latin typeface="Arial" charset="0"/>
                <a:cs typeface="Arial" charset="0"/>
              </a:rPr>
              <a:t>9. ročník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Časová dotace</a:t>
            </a:r>
            <a:r>
              <a:rPr lang="cs-CZ" sz="1200" dirty="0" smtClean="0">
                <a:latin typeface="Arial" charset="0"/>
                <a:cs typeface="Arial" charset="0"/>
              </a:rPr>
              <a:t>: 45 minut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Vzdělávací oblast, tematický okruh, téma:  </a:t>
            </a:r>
            <a:r>
              <a:rPr lang="cs-CZ" sz="1200" dirty="0" smtClean="0">
                <a:latin typeface="Arial" charset="0"/>
                <a:cs typeface="Arial" charset="0"/>
              </a:rPr>
              <a:t>Literární výchova, portréty autorů, Karel Jaromír Erben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Metodický list, anotace - výstižný popis způsobu použití VM ve výuce: </a:t>
            </a:r>
            <a:r>
              <a:rPr lang="cs-CZ" sz="1200" dirty="0" smtClean="0">
                <a:latin typeface="Arial" charset="0"/>
                <a:cs typeface="Arial" charset="0"/>
              </a:rPr>
              <a:t> Prostřednictvím prezentace si žáci zopakují a upevní znalosti a informace, které získali o autorovi v průběhu literární výchovy na 2. stupni ZŠ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Pomůcky</a:t>
            </a:r>
            <a:r>
              <a:rPr lang="cs-CZ" sz="1200" dirty="0" smtClean="0">
                <a:latin typeface="Arial" charset="0"/>
                <a:cs typeface="Arial" charset="0"/>
              </a:rPr>
              <a:t>: datový projektor, plátno, počítač, psací potřeby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>  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> 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endParaRPr lang="cs-CZ" sz="1200" dirty="0" smtClean="0">
              <a:latin typeface="Arial" charset="0"/>
              <a:cs typeface="Arial" charset="0"/>
            </a:endParaRPr>
          </a:p>
        </p:txBody>
      </p:sp>
      <p:sp>
        <p:nvSpPr>
          <p:cNvPr id="13316" name="Obdélník 3"/>
          <p:cNvSpPr>
            <a:spLocks noChangeArrowheads="1"/>
          </p:cNvSpPr>
          <p:nvPr/>
        </p:nvSpPr>
        <p:spPr bwMode="auto">
          <a:xfrm>
            <a:off x="0" y="1628800"/>
            <a:ext cx="9144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b="1" dirty="0">
                <a:cs typeface="Arial" charset="0"/>
              </a:rPr>
              <a:t>METODICKÝ LIST PRO ZŠ</a:t>
            </a:r>
            <a:r>
              <a:rPr lang="cs-CZ" sz="1200" dirty="0">
                <a:cs typeface="Arial" charset="0"/>
              </a:rPr>
              <a:t/>
            </a:r>
            <a:br>
              <a:rPr lang="cs-CZ" sz="1200" dirty="0">
                <a:cs typeface="Arial" charset="0"/>
              </a:rPr>
            </a:br>
            <a:r>
              <a:rPr lang="cs-CZ" sz="1200" b="1" dirty="0">
                <a:cs typeface="Arial" charset="0"/>
              </a:rPr>
              <a:t> Pro zpracování vzdělávacích materiálů (VM)v rámci projektu EU peníze školám</a:t>
            </a:r>
            <a:r>
              <a:rPr lang="cs-CZ" sz="1200" dirty="0">
                <a:cs typeface="Arial" charset="0"/>
              </a:rPr>
              <a:t/>
            </a:r>
            <a:br>
              <a:rPr lang="cs-CZ" sz="1200" dirty="0">
                <a:cs typeface="Arial" charset="0"/>
              </a:rPr>
            </a:br>
            <a:r>
              <a:rPr lang="cs-CZ" sz="1200" b="1" dirty="0">
                <a:cs typeface="Arial" charset="0"/>
              </a:rPr>
              <a:t>                        Operační program Vzdělávání pro konkurenceschopnost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852936"/>
            <a:ext cx="7772400" cy="1470025"/>
          </a:xfrm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chemeClr val="bg2"/>
                </a:solidFill>
                <a:latin typeface="Algerian" pitchFamily="82" charset="0"/>
              </a:rPr>
              <a:t>JAROMÍR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581128"/>
            <a:ext cx="6400800" cy="1752600"/>
          </a:xfrm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chemeClr val="bg1"/>
                </a:solidFill>
                <a:latin typeface="Algerian" pitchFamily="82" charset="0"/>
              </a:rPr>
              <a:t>ERBEN</a:t>
            </a:r>
            <a:endParaRPr lang="cs-CZ" sz="8000" dirty="0">
              <a:solidFill>
                <a:schemeClr val="bg1"/>
              </a:solidFill>
              <a:latin typeface="Algerian" pitchFamily="82" charset="0"/>
            </a:endParaRPr>
          </a:p>
        </p:txBody>
      </p:sp>
      <p:sp>
        <p:nvSpPr>
          <p:cNvPr id="4" name="TextovéPole 5"/>
          <p:cNvSpPr txBox="1">
            <a:spLocks noChangeArrowheads="1"/>
          </p:cNvSpPr>
          <p:nvPr/>
        </p:nvSpPr>
        <p:spPr bwMode="auto">
          <a:xfrm>
            <a:off x="6228184" y="260648"/>
            <a:ext cx="2665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Calibri" pitchFamily="34" charset="0"/>
              </a:rPr>
              <a:t>VY_32_INOVACE _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11.1.15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43808" y="1268760"/>
            <a:ext cx="350608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chemeClr val="bg2"/>
                </a:solidFill>
                <a:latin typeface="Algerian" pitchFamily="82" charset="0"/>
              </a:rPr>
              <a:t>KAREL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img.radio.cz/pictures/spisovatele/erben_karel_jaromir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04664"/>
            <a:ext cx="4690467" cy="6032755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220072" y="274638"/>
            <a:ext cx="3466728" cy="6034682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800" b="1" dirty="0" smtClean="0">
                <a:latin typeface="Arial" pitchFamily="34" charset="0"/>
                <a:cs typeface="Arial" pitchFamily="34" charset="0"/>
              </a:rPr>
            </a:br>
            <a:r>
              <a:rPr lang="cs-CZ" sz="4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KAREL </a:t>
            </a:r>
            <a:r>
              <a:rPr lang="cs-CZ" sz="4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JAROMÍR </a:t>
            </a:r>
            <a:r>
              <a:rPr lang="cs-CZ" sz="4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ERBEN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32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(* 7. listopad 1811 </a:t>
            </a:r>
            <a:r>
              <a:rPr lang="cs-CZ" sz="32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Miletín</a:t>
            </a:r>
            <a:r>
              <a:rPr lang="cs-CZ" sz="32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u Hořic </a:t>
            </a: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–</a:t>
            </a:r>
            <a:b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† </a:t>
            </a:r>
            <a:r>
              <a:rPr lang="cs-CZ" sz="32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21. listopad 1870 Praha)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2051720" y="6165304"/>
            <a:ext cx="399593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</a:rPr>
              <a:t>radio.cz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cz</a:t>
            </a:r>
            <a:r>
              <a:rPr lang="cs-CZ" sz="1000" dirty="0" smtClean="0">
                <a:solidFill>
                  <a:schemeClr val="bg1"/>
                </a:solidFill>
              </a:rPr>
              <a:t>/rubrika/knihy/</a:t>
            </a:r>
            <a:r>
              <a:rPr lang="cs-CZ" sz="1000" dirty="0" err="1" smtClean="0">
                <a:solidFill>
                  <a:schemeClr val="bg1"/>
                </a:solidFill>
              </a:rPr>
              <a:t>kjerben</a:t>
            </a:r>
            <a:r>
              <a:rPr lang="cs-CZ" sz="1000" dirty="0" smtClean="0">
                <a:solidFill>
                  <a:schemeClr val="bg1"/>
                </a:solidFill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</a:rPr>
              <a:t>stedry</a:t>
            </a:r>
            <a:r>
              <a:rPr lang="cs-CZ" sz="1000" dirty="0" smtClean="0">
                <a:solidFill>
                  <a:schemeClr val="bg1"/>
                </a:solidFill>
              </a:rPr>
              <a:t>-den</a:t>
            </a:r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6093296"/>
            <a:ext cx="321434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http://cs.wikipedia.org/wiki/Karel_Jarom%C3%ADr_Erben</a:t>
            </a:r>
            <a:endParaRPr lang="cs-CZ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76672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KDO TO BYL?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060848"/>
            <a:ext cx="6400800" cy="3577952"/>
          </a:xfrm>
        </p:spPr>
        <p:txBody>
          <a:bodyPr>
            <a:noAutofit/>
          </a:bodyPr>
          <a:lstStyle/>
          <a:p>
            <a:pPr algn="l">
              <a:buFont typeface="Wingdings" pitchFamily="2" charset="2"/>
              <a:buChar char="Ø"/>
            </a:pPr>
            <a:r>
              <a:rPr lang="cs-CZ" sz="2900" i="1" dirty="0" smtClean="0">
                <a:solidFill>
                  <a:schemeClr val="bg1"/>
                </a:solidFill>
              </a:rPr>
              <a:t>český historik</a:t>
            </a:r>
          </a:p>
          <a:p>
            <a:pPr algn="l">
              <a:buFont typeface="Wingdings" pitchFamily="2" charset="2"/>
              <a:buChar char="Ø"/>
            </a:pPr>
            <a:r>
              <a:rPr lang="cs-CZ" sz="2900" i="1" dirty="0" smtClean="0">
                <a:solidFill>
                  <a:schemeClr val="bg1"/>
                </a:solidFill>
              </a:rPr>
              <a:t> archivář</a:t>
            </a:r>
          </a:p>
          <a:p>
            <a:pPr algn="l">
              <a:buFont typeface="Wingdings" pitchFamily="2" charset="2"/>
              <a:buChar char="Ø"/>
            </a:pPr>
            <a:r>
              <a:rPr lang="cs-CZ" sz="2900" i="1" dirty="0" smtClean="0">
                <a:solidFill>
                  <a:schemeClr val="bg1"/>
                </a:solidFill>
              </a:rPr>
              <a:t> spisovatel</a:t>
            </a:r>
          </a:p>
          <a:p>
            <a:pPr algn="l">
              <a:buFont typeface="Wingdings" pitchFamily="2" charset="2"/>
              <a:buChar char="Ø"/>
            </a:pPr>
            <a:r>
              <a:rPr lang="cs-CZ" sz="2900" i="1" dirty="0" smtClean="0">
                <a:solidFill>
                  <a:schemeClr val="bg1"/>
                </a:solidFill>
              </a:rPr>
              <a:t> básník </a:t>
            </a:r>
          </a:p>
          <a:p>
            <a:pPr algn="l">
              <a:buFont typeface="Wingdings" pitchFamily="2" charset="2"/>
              <a:buChar char="Ø"/>
            </a:pPr>
            <a:r>
              <a:rPr lang="cs-CZ" sz="2900" i="1" dirty="0" smtClean="0">
                <a:solidFill>
                  <a:schemeClr val="bg1"/>
                </a:solidFill>
              </a:rPr>
              <a:t>překladatel a sběratel českých  </a:t>
            </a:r>
          </a:p>
          <a:p>
            <a:pPr algn="l"/>
            <a:r>
              <a:rPr lang="cs-CZ" sz="2900" i="1" dirty="0" smtClean="0">
                <a:solidFill>
                  <a:schemeClr val="bg1"/>
                </a:solidFill>
              </a:rPr>
              <a:t>    lidových písní a pohádek</a:t>
            </a:r>
          </a:p>
          <a:p>
            <a:pPr algn="l">
              <a:buFont typeface="Wingdings" pitchFamily="2" charset="2"/>
              <a:buChar char="Ø"/>
            </a:pPr>
            <a:r>
              <a:rPr lang="cs-CZ" sz="2900" i="1" dirty="0" smtClean="0">
                <a:solidFill>
                  <a:schemeClr val="bg1"/>
                </a:solidFill>
              </a:rPr>
              <a:t>představitel literárního romantizmu </a:t>
            </a:r>
          </a:p>
          <a:p>
            <a:pPr algn="l"/>
            <a:r>
              <a:rPr lang="cs-CZ" sz="2900" i="1" dirty="0" smtClean="0">
                <a:solidFill>
                  <a:schemeClr val="bg1"/>
                </a:solidFill>
              </a:rPr>
              <a:t>    zakladatel české moderní balady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ŽIVOT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988840"/>
            <a:ext cx="7704856" cy="4392488"/>
          </a:xfrm>
        </p:spPr>
        <p:txBody>
          <a:bodyPr>
            <a:normAutofit fontScale="85000" lnSpcReduction="10000"/>
          </a:bodyPr>
          <a:lstStyle/>
          <a:p>
            <a:pPr algn="l"/>
            <a:r>
              <a:rPr lang="cs-CZ" dirty="0" smtClean="0">
                <a:solidFill>
                  <a:schemeClr val="bg1"/>
                </a:solidFill>
              </a:rPr>
              <a:t>Studoval na gymnáziu v Hradci Králové a později práva v Praze. Při studiu se živil tím, že soukromě vyučoval hudbu, ke které měl vztah už odmalička. Po studiích pracoval jako praktikant u hrdelního soudu a v roce 1834 se stal spolupracovníkem Františka Palackého v Národním muzeu. V roce 1851 se stal </a:t>
            </a:r>
            <a:r>
              <a:rPr lang="cs-CZ" b="1" dirty="0" smtClean="0">
                <a:solidFill>
                  <a:schemeClr val="bg1"/>
                </a:solidFill>
              </a:rPr>
              <a:t>archivářem města Prahy </a:t>
            </a:r>
            <a:r>
              <a:rPr lang="cs-CZ" dirty="0" smtClean="0">
                <a:solidFill>
                  <a:schemeClr val="bg1"/>
                </a:solidFill>
              </a:rPr>
              <a:t>a do archivu vnesl řád a pořádek. Ve své vědecké práci se zabýval hlavně národopisem a vydáváním staročeských literárních památek. Neustále se však potýkal s hmotným nedostatkem a častými chorobami.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DÍLO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Písně národní v Čechách </a:t>
            </a: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Prostonárodní české písně a pořekadla </a:t>
            </a: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Sto prostonárodních pohádek a pověstí 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slovanských v nářečích původních </a:t>
            </a: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l_fi" descr="http://www.valentinska.cz/images/7f407cc7d620c6b4c4f62ad839462295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48680"/>
            <a:ext cx="2448272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il_fi" descr="http://www.pohadkar.cz/public/media/Zlatovlaska/Popis/28158_1_ws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4221088"/>
            <a:ext cx="2952328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rg_hi" descr="https://encrypted-tbn0.google.com/images?q=tbn:ANd9GcTVua48ABMuWCXWhPE37PLszIDuTVzccGGRyLopVB3QfJzhrzpE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1844824"/>
            <a:ext cx="3096344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2708920"/>
            <a:ext cx="2376264" cy="360040"/>
          </a:xfrm>
        </p:spPr>
        <p:txBody>
          <a:bodyPr>
            <a:normAutofit fontScale="90000"/>
          </a:bodyPr>
          <a:lstStyle/>
          <a:p>
            <a:r>
              <a:rPr lang="cs-CZ" sz="1000" dirty="0" smtClean="0"/>
              <a:t>http://www.</a:t>
            </a:r>
            <a:r>
              <a:rPr lang="cs-CZ" sz="1000" dirty="0" err="1" smtClean="0"/>
              <a:t>valentinska.cz</a:t>
            </a:r>
            <a:r>
              <a:rPr lang="cs-CZ" sz="1000" dirty="0" smtClean="0"/>
              <a:t>/index.</a:t>
            </a:r>
            <a:r>
              <a:rPr lang="cs-CZ" sz="1000" dirty="0" err="1" smtClean="0"/>
              <a:t>php</a:t>
            </a:r>
            <a:r>
              <a:rPr lang="cs-CZ" sz="1000" dirty="0" smtClean="0"/>
              <a:t>?</a:t>
            </a:r>
            <a:r>
              <a:rPr lang="cs-CZ" sz="1000" dirty="0" err="1" smtClean="0"/>
              <a:t>lang</a:t>
            </a:r>
            <a:r>
              <a:rPr lang="cs-CZ" sz="1000" dirty="0" smtClean="0"/>
              <a:t>=&amp;</a:t>
            </a:r>
            <a:r>
              <a:rPr lang="cs-CZ" sz="1000" dirty="0" err="1" smtClean="0"/>
              <a:t>idvyrb</a:t>
            </a:r>
            <a:r>
              <a:rPr lang="cs-CZ" sz="1000" dirty="0" smtClean="0"/>
              <a:t>=133747&amp;</a:t>
            </a:r>
            <a:r>
              <a:rPr lang="cs-CZ" sz="1000" dirty="0" err="1" smtClean="0"/>
              <a:t>akc</a:t>
            </a:r>
            <a:r>
              <a:rPr lang="cs-CZ" sz="1000" dirty="0" smtClean="0"/>
              <a:t>=detail</a:t>
            </a:r>
            <a:endParaRPr lang="cs-CZ" sz="1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07904" y="188640"/>
            <a:ext cx="23054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</a:rPr>
              <a:t>POHÁDKY</a:t>
            </a:r>
            <a:endParaRPr lang="cs-CZ" sz="4000" b="1" i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228184" y="332656"/>
            <a:ext cx="266429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„NESMRTELNÁ TETA“ 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– na motivy pohádky „Rozum a štěstí“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23928" y="3717032"/>
            <a:ext cx="3168352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dirty="0" smtClean="0">
                <a:solidFill>
                  <a:schemeClr val="bg1"/>
                </a:solidFill>
              </a:rPr>
              <a:t>http://filmcenter.cz/cz/film/detail/23-nesmrtelna-teta</a:t>
            </a:r>
            <a:endParaRPr lang="cs-CZ" sz="1050" dirty="0">
              <a:solidFill>
                <a:schemeClr val="bg1"/>
              </a:solidFill>
            </a:endParaRPr>
          </a:p>
        </p:txBody>
      </p:sp>
      <p:sp>
        <p:nvSpPr>
          <p:cNvPr id="36" name="Zahnutá šipka doleva 35"/>
          <p:cNvSpPr/>
          <p:nvPr/>
        </p:nvSpPr>
        <p:spPr>
          <a:xfrm>
            <a:off x="7524328" y="1772816"/>
            <a:ext cx="1163568" cy="1728192"/>
          </a:xfrm>
          <a:prstGeom prst="curvedLef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971600" y="4077072"/>
            <a:ext cx="21973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„ZLATOVLÁSK</a:t>
            </a:r>
            <a:r>
              <a:rPr lang="cs-CZ" sz="2400" dirty="0" smtClean="0">
                <a:solidFill>
                  <a:schemeClr val="bg1"/>
                </a:solidFill>
              </a:rPr>
              <a:t>A“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8" name="Zahnutá šipka doprava 37"/>
          <p:cNvSpPr/>
          <p:nvPr/>
        </p:nvSpPr>
        <p:spPr>
          <a:xfrm>
            <a:off x="1259632" y="4725144"/>
            <a:ext cx="1235576" cy="1728192"/>
          </a:xfrm>
          <a:prstGeom prst="curved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http://www.fortunalibri.cz/files/cat/438t1_ceskepohadky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4437112"/>
            <a:ext cx="1656183" cy="2252034"/>
          </a:xfrm>
          <a:prstGeom prst="rect">
            <a:avLst/>
          </a:prstGeom>
          <a:noFill/>
        </p:spPr>
      </p:pic>
      <p:sp>
        <p:nvSpPr>
          <p:cNvPr id="42" name="TextovéPole 41"/>
          <p:cNvSpPr txBox="1"/>
          <p:nvPr/>
        </p:nvSpPr>
        <p:spPr>
          <a:xfrm>
            <a:off x="7308304" y="6093296"/>
            <a:ext cx="158417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http://www.</a:t>
            </a:r>
            <a:r>
              <a:rPr lang="cs-CZ" sz="1000" dirty="0" err="1" smtClean="0"/>
              <a:t>fortunalibri.cz</a:t>
            </a:r>
            <a:r>
              <a:rPr lang="cs-CZ" sz="1000" dirty="0" smtClean="0"/>
              <a:t>/index.</a:t>
            </a:r>
            <a:r>
              <a:rPr lang="cs-CZ" sz="1000" dirty="0" err="1" smtClean="0"/>
              <a:t>php</a:t>
            </a:r>
            <a:r>
              <a:rPr lang="cs-CZ" sz="1000" dirty="0" smtClean="0"/>
              <a:t>?</a:t>
            </a:r>
            <a:r>
              <a:rPr lang="cs-CZ" sz="1000" dirty="0" err="1" smtClean="0"/>
              <a:t>catalogue</a:t>
            </a:r>
            <a:r>
              <a:rPr lang="cs-CZ" sz="1000" dirty="0" smtClean="0"/>
              <a:t>=101&amp;</a:t>
            </a:r>
            <a:r>
              <a:rPr lang="cs-CZ" sz="1000" dirty="0" err="1" smtClean="0"/>
              <a:t>book</a:t>
            </a:r>
            <a:r>
              <a:rPr lang="cs-CZ" sz="1000" dirty="0" smtClean="0"/>
              <a:t>=438</a:t>
            </a:r>
            <a:endParaRPr lang="cs-CZ" sz="1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707904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http://www.</a:t>
            </a:r>
            <a:r>
              <a:rPr lang="cs-CZ" sz="1000" dirty="0" err="1" smtClean="0"/>
              <a:t>pohadkar.cz</a:t>
            </a:r>
            <a:r>
              <a:rPr lang="cs-CZ" sz="1000" dirty="0" smtClean="0"/>
              <a:t>/</a:t>
            </a:r>
            <a:r>
              <a:rPr lang="cs-CZ" sz="1000" dirty="0" err="1" smtClean="0"/>
              <a:t>pohadka</a:t>
            </a:r>
            <a:r>
              <a:rPr lang="cs-CZ" sz="1000" dirty="0" smtClean="0"/>
              <a:t>/</a:t>
            </a:r>
            <a:r>
              <a:rPr lang="cs-CZ" sz="1000" dirty="0" err="1" smtClean="0"/>
              <a:t>zlatovlaska</a:t>
            </a:r>
            <a:r>
              <a:rPr lang="cs-CZ" dirty="0" smtClean="0"/>
              <a:t>/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8" grpId="0"/>
      <p:bldP spid="19" grpId="0"/>
      <p:bldP spid="15" grpId="0"/>
      <p:bldP spid="36" grpId="0" animBg="1"/>
      <p:bldP spid="37" grpId="0"/>
      <p:bldP spid="38" grpId="0" animBg="1"/>
      <p:bldP spid="42" grpId="0"/>
      <p:bldP spid="4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88640"/>
            <a:ext cx="6984776" cy="1181993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KYTICE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68760"/>
            <a:ext cx="8640960" cy="5589240"/>
          </a:xfrm>
        </p:spPr>
        <p:txBody>
          <a:bodyPr>
            <a:noAutofit/>
          </a:bodyPr>
          <a:lstStyle/>
          <a:p>
            <a:pPr algn="l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Nejvýznamnějším dílem je jeho vlastní básnická sbírka </a:t>
            </a:r>
            <a:r>
              <a:rPr lang="cs-CZ" sz="2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Kytice </a:t>
            </a: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(1853). </a:t>
            </a:r>
          </a:p>
          <a:p>
            <a:pPr algn="l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Jednotlivé básně vycházely původně časopisecky. </a:t>
            </a:r>
          </a:p>
          <a:p>
            <a:pPr algn="l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Kytice je výsledkem téměř dvacetiletého úsilí, obsahuje 13 balad. </a:t>
            </a:r>
          </a:p>
          <a:p>
            <a:pPr algn="l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Základem se staly báje, které odrážejí původní názory lidí na </a:t>
            </a:r>
          </a:p>
          <a:p>
            <a:pPr algn="l"/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život. </a:t>
            </a:r>
          </a:p>
          <a:p>
            <a:pPr algn="l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Základním rysem sbírky je </a:t>
            </a:r>
            <a:r>
              <a:rPr lang="cs-CZ" sz="2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osudovost </a:t>
            </a: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– člověk je bezmocný proti   </a:t>
            </a:r>
          </a:p>
          <a:p>
            <a:pPr algn="l"/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ničivým silám přírody, je obklopen záhadami. </a:t>
            </a:r>
          </a:p>
          <a:p>
            <a:pPr algn="l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Otázka lidských vztahů se soustřeďuje na problém </a:t>
            </a:r>
            <a:r>
              <a:rPr lang="cs-CZ" sz="2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viny a trestu</a:t>
            </a: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</a:t>
            </a:r>
          </a:p>
          <a:p>
            <a:pPr algn="l"/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Erben však nehledá příčiny konfliktů ve společnosti, nýbrž v      </a:t>
            </a:r>
          </a:p>
          <a:p>
            <a:pPr algn="l"/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charakteru člověka. </a:t>
            </a:r>
          </a:p>
          <a:p>
            <a:pPr algn="l"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Hrdinové se proti trestu nebouří a nerevoltují proti  </a:t>
            </a:r>
          </a:p>
          <a:p>
            <a:pPr algn="l"/>
            <a:r>
              <a:rPr lang="cs-CZ" sz="2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společnosti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563888" y="188640"/>
            <a:ext cx="5205264" cy="6111552"/>
          </a:xfrm>
        </p:spPr>
        <p:txBody>
          <a:bodyPr>
            <a:normAutofit fontScale="90000"/>
          </a:bodyPr>
          <a:lstStyle/>
          <a:p>
            <a:pPr lvl="0">
              <a:buFont typeface="Wingdings" pitchFamily="2" charset="2"/>
              <a:buChar char="§"/>
            </a:pPr>
            <a:r>
              <a:rPr lang="cs-CZ" sz="3600" dirty="0" smtClean="0">
                <a:solidFill>
                  <a:schemeClr val="bg1"/>
                </a:solidFill>
              </a:rPr>
              <a:t/>
            </a:r>
            <a:br>
              <a:rPr lang="cs-CZ" sz="3600" dirty="0" smtClean="0">
                <a:solidFill>
                  <a:schemeClr val="bg1"/>
                </a:solidFill>
              </a:rPr>
            </a:br>
            <a:r>
              <a:rPr lang="cs-CZ" sz="3600" dirty="0" smtClean="0">
                <a:solidFill>
                  <a:schemeClr val="bg1"/>
                </a:solidFill>
              </a:rPr>
              <a:t/>
            </a:r>
            <a:br>
              <a:rPr lang="cs-CZ" sz="3600" dirty="0" smtClean="0">
                <a:solidFill>
                  <a:schemeClr val="bg1"/>
                </a:solidFill>
              </a:rPr>
            </a:br>
            <a:r>
              <a:rPr lang="cs-CZ" sz="3600" dirty="0" smtClean="0">
                <a:solidFill>
                  <a:schemeClr val="bg1"/>
                </a:solidFill>
              </a:rPr>
              <a:t/>
            </a:r>
            <a:br>
              <a:rPr lang="cs-CZ" sz="3600" dirty="0" smtClean="0">
                <a:solidFill>
                  <a:schemeClr val="bg1"/>
                </a:solidFill>
              </a:rPr>
            </a:br>
            <a:r>
              <a:rPr lang="cs-CZ" sz="3600" dirty="0" smtClean="0">
                <a:solidFill>
                  <a:schemeClr val="bg1"/>
                </a:solidFill>
              </a:rPr>
              <a:t>Jednotlivé básně</a:t>
            </a:r>
            <a:br>
              <a:rPr lang="cs-CZ" sz="3600" dirty="0" smtClean="0">
                <a:solidFill>
                  <a:schemeClr val="bg1"/>
                </a:solidFill>
              </a:rPr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2700" dirty="0" smtClean="0">
                <a:solidFill>
                  <a:schemeClr val="bg1"/>
                </a:solidFill>
              </a:rPr>
              <a:t>Kytice</a:t>
            </a:r>
            <a:br>
              <a:rPr lang="cs-CZ" sz="2700" dirty="0" smtClean="0">
                <a:solidFill>
                  <a:schemeClr val="bg1"/>
                </a:solidFill>
              </a:rPr>
            </a:br>
            <a:r>
              <a:rPr lang="cs-CZ" sz="2700" dirty="0" smtClean="0">
                <a:solidFill>
                  <a:schemeClr val="bg1"/>
                </a:solidFill>
              </a:rPr>
              <a:t>Poklad</a:t>
            </a:r>
            <a:br>
              <a:rPr lang="cs-CZ" sz="2700" dirty="0" smtClean="0">
                <a:solidFill>
                  <a:schemeClr val="bg1"/>
                </a:solidFill>
              </a:rPr>
            </a:br>
            <a:r>
              <a:rPr lang="cs-CZ" sz="2700" dirty="0" smtClean="0">
                <a:solidFill>
                  <a:schemeClr val="bg1"/>
                </a:solidFill>
              </a:rPr>
              <a:t>Svatební košile</a:t>
            </a:r>
            <a:br>
              <a:rPr lang="cs-CZ" sz="2700" dirty="0" smtClean="0">
                <a:solidFill>
                  <a:schemeClr val="bg1"/>
                </a:solidFill>
              </a:rPr>
            </a:br>
            <a:r>
              <a:rPr lang="cs-CZ" sz="2700" dirty="0" smtClean="0">
                <a:solidFill>
                  <a:schemeClr val="bg1"/>
                </a:solidFill>
              </a:rPr>
              <a:t>Polednice</a:t>
            </a:r>
            <a:br>
              <a:rPr lang="cs-CZ" sz="2700" dirty="0" smtClean="0">
                <a:solidFill>
                  <a:schemeClr val="bg1"/>
                </a:solidFill>
              </a:rPr>
            </a:br>
            <a:r>
              <a:rPr lang="cs-CZ" sz="2700" dirty="0" smtClean="0">
                <a:solidFill>
                  <a:schemeClr val="bg1"/>
                </a:solidFill>
              </a:rPr>
              <a:t>Zlatý kolovrat</a:t>
            </a:r>
            <a:br>
              <a:rPr lang="cs-CZ" sz="2700" dirty="0" smtClean="0">
                <a:solidFill>
                  <a:schemeClr val="bg1"/>
                </a:solidFill>
              </a:rPr>
            </a:br>
            <a:r>
              <a:rPr lang="cs-CZ" sz="2700" dirty="0" smtClean="0">
                <a:solidFill>
                  <a:schemeClr val="bg1"/>
                </a:solidFill>
              </a:rPr>
              <a:t>Štědrý den</a:t>
            </a:r>
            <a:br>
              <a:rPr lang="cs-CZ" sz="2700" dirty="0" smtClean="0">
                <a:solidFill>
                  <a:schemeClr val="bg1"/>
                </a:solidFill>
              </a:rPr>
            </a:br>
            <a:r>
              <a:rPr lang="cs-CZ" sz="2700" dirty="0" smtClean="0">
                <a:solidFill>
                  <a:schemeClr val="bg1"/>
                </a:solidFill>
              </a:rPr>
              <a:t>Holoubek</a:t>
            </a:r>
            <a:br>
              <a:rPr lang="cs-CZ" sz="2700" dirty="0" smtClean="0">
                <a:solidFill>
                  <a:schemeClr val="bg1"/>
                </a:solidFill>
              </a:rPr>
            </a:br>
            <a:r>
              <a:rPr lang="cs-CZ" sz="2700" dirty="0" smtClean="0">
                <a:solidFill>
                  <a:schemeClr val="bg1"/>
                </a:solidFill>
              </a:rPr>
              <a:t>Záhořovo lože</a:t>
            </a:r>
            <a:br>
              <a:rPr lang="cs-CZ" sz="2700" dirty="0" smtClean="0">
                <a:solidFill>
                  <a:schemeClr val="bg1"/>
                </a:solidFill>
              </a:rPr>
            </a:br>
            <a:r>
              <a:rPr lang="cs-CZ" sz="2700" dirty="0" smtClean="0">
                <a:solidFill>
                  <a:schemeClr val="bg1"/>
                </a:solidFill>
              </a:rPr>
              <a:t>Vodník</a:t>
            </a:r>
            <a:br>
              <a:rPr lang="cs-CZ" sz="2700" dirty="0" smtClean="0">
                <a:solidFill>
                  <a:schemeClr val="bg1"/>
                </a:solidFill>
              </a:rPr>
            </a:br>
            <a:r>
              <a:rPr lang="cs-CZ" sz="2700" dirty="0" smtClean="0">
                <a:solidFill>
                  <a:schemeClr val="bg1"/>
                </a:solidFill>
              </a:rPr>
              <a:t>Vrba</a:t>
            </a:r>
            <a:br>
              <a:rPr lang="cs-CZ" sz="2700" dirty="0" smtClean="0">
                <a:solidFill>
                  <a:schemeClr val="bg1"/>
                </a:solidFill>
              </a:rPr>
            </a:br>
            <a:r>
              <a:rPr lang="cs-CZ" sz="2700" dirty="0" smtClean="0">
                <a:solidFill>
                  <a:schemeClr val="bg1"/>
                </a:solidFill>
              </a:rPr>
              <a:t>Lilie</a:t>
            </a:r>
            <a:br>
              <a:rPr lang="cs-CZ" sz="2700" dirty="0" smtClean="0">
                <a:solidFill>
                  <a:schemeClr val="bg1"/>
                </a:solidFill>
              </a:rPr>
            </a:br>
            <a:r>
              <a:rPr lang="cs-CZ" sz="2700" dirty="0" smtClean="0">
                <a:solidFill>
                  <a:schemeClr val="bg1"/>
                </a:solidFill>
              </a:rPr>
              <a:t>Dceřina kletba</a:t>
            </a:r>
            <a:br>
              <a:rPr lang="cs-CZ" sz="2700" dirty="0" smtClean="0">
                <a:solidFill>
                  <a:schemeClr val="bg1"/>
                </a:solidFill>
              </a:rPr>
            </a:br>
            <a:r>
              <a:rPr lang="cs-CZ" sz="2700" dirty="0" smtClean="0">
                <a:solidFill>
                  <a:schemeClr val="bg1"/>
                </a:solidFill>
              </a:rPr>
              <a:t>Věštkyně</a:t>
            </a:r>
            <a:br>
              <a:rPr lang="cs-CZ" sz="2700" dirty="0" smtClean="0">
                <a:solidFill>
                  <a:schemeClr val="bg1"/>
                </a:solidFill>
              </a:rPr>
            </a:br>
            <a:r>
              <a:rPr lang="cs-CZ" sz="2700" dirty="0" smtClean="0">
                <a:solidFill>
                  <a:schemeClr val="bg1"/>
                </a:solidFill>
              </a:rPr>
              <a:t>		</a:t>
            </a:r>
            <a:br>
              <a:rPr lang="cs-CZ" sz="2700" dirty="0" smtClean="0">
                <a:solidFill>
                  <a:schemeClr val="bg1"/>
                </a:solidFill>
              </a:rPr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8" name="il_fi" descr="http://www.erben.unas.cz/kytice1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76672"/>
            <a:ext cx="2376264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ahnutá šipka nahoru 9"/>
          <p:cNvSpPr/>
          <p:nvPr/>
        </p:nvSpPr>
        <p:spPr>
          <a:xfrm>
            <a:off x="1331640" y="4509120"/>
            <a:ext cx="3384376" cy="1235576"/>
          </a:xfrm>
          <a:prstGeom prst="curvedUp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7584" y="3645024"/>
            <a:ext cx="20778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u="sng" dirty="0" smtClean="0">
                <a:hlinkClick r:id="rId3"/>
              </a:rPr>
              <a:t>http://www.</a:t>
            </a:r>
            <a:r>
              <a:rPr lang="cs-CZ" sz="1000" u="sng" dirty="0" err="1" smtClean="0">
                <a:hlinkClick r:id="rId3"/>
              </a:rPr>
              <a:t>erben.unas.cz</a:t>
            </a:r>
            <a:r>
              <a:rPr lang="cs-CZ" sz="1000" u="sng" dirty="0" smtClean="0">
                <a:hlinkClick r:id="rId3"/>
              </a:rPr>
              <a:t>/fot9.htm</a:t>
            </a:r>
            <a:endParaRPr lang="cs-CZ" sz="1000" dirty="0" smtClean="0"/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 animBg="1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755576" y="404664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ERBENOVY CITÁTY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611560" y="2204864"/>
            <a:ext cx="8352928" cy="3528392"/>
          </a:xfrm>
        </p:spPr>
        <p:txBody>
          <a:bodyPr>
            <a:normAutofit fontScale="70000" lnSpcReduction="20000"/>
          </a:bodyPr>
          <a:lstStyle/>
          <a:p>
            <a:r>
              <a:rPr lang="cs-CZ" sz="5100" i="1" dirty="0" smtClean="0">
                <a:solidFill>
                  <a:schemeClr val="bg1"/>
                </a:solidFill>
                <a:latin typeface="Century" pitchFamily="18" charset="0"/>
              </a:rPr>
              <a:t>„Potud národ svůj, pokud šetří svých památek.“ </a:t>
            </a:r>
            <a:endParaRPr lang="cs-CZ" sz="5100" dirty="0" smtClean="0">
              <a:solidFill>
                <a:schemeClr val="bg1"/>
              </a:solidFill>
              <a:latin typeface="Century" pitchFamily="18" charset="0"/>
            </a:endParaRPr>
          </a:p>
          <a:p>
            <a:pPr>
              <a:buFont typeface="Wingdings" pitchFamily="2" charset="2"/>
              <a:buChar char="§"/>
            </a:pPr>
            <a:endParaRPr lang="cs-CZ" dirty="0" smtClean="0">
              <a:solidFill>
                <a:schemeClr val="bg1"/>
              </a:solidFill>
            </a:endParaRPr>
          </a:p>
          <a:p>
            <a:r>
              <a:rPr lang="cs-CZ" sz="4600" i="1" dirty="0" smtClean="0">
                <a:solidFill>
                  <a:schemeClr val="bg1"/>
                </a:solidFill>
                <a:latin typeface="Georgia" pitchFamily="18" charset="0"/>
              </a:rPr>
              <a:t>„Je lépe v mylné naději </a:t>
            </a:r>
            <a:r>
              <a:rPr lang="cs-CZ" sz="4600" i="1" dirty="0" err="1" smtClean="0">
                <a:solidFill>
                  <a:schemeClr val="bg1"/>
                </a:solidFill>
                <a:latin typeface="Georgia" pitchFamily="18" charset="0"/>
              </a:rPr>
              <a:t>sníti</a:t>
            </a:r>
            <a:r>
              <a:rPr lang="cs-CZ" sz="4600" i="1" dirty="0" smtClean="0">
                <a:solidFill>
                  <a:schemeClr val="bg1"/>
                </a:solidFill>
                <a:latin typeface="Georgia" pitchFamily="18" charset="0"/>
              </a:rPr>
              <a:t>,</a:t>
            </a:r>
          </a:p>
          <a:p>
            <a:r>
              <a:rPr lang="cs-CZ" sz="4600" i="1" dirty="0" smtClean="0">
                <a:solidFill>
                  <a:schemeClr val="bg1"/>
                </a:solidFill>
                <a:latin typeface="Georgia" pitchFamily="18" charset="0"/>
              </a:rPr>
              <a:t> před sebou čirou temnotu, </a:t>
            </a:r>
          </a:p>
          <a:p>
            <a:r>
              <a:rPr lang="cs-CZ" sz="4600" i="1" dirty="0" smtClean="0">
                <a:solidFill>
                  <a:schemeClr val="bg1"/>
                </a:solidFill>
                <a:latin typeface="Georgia" pitchFamily="18" charset="0"/>
              </a:rPr>
              <a:t>nežli budoucnost </a:t>
            </a:r>
            <a:r>
              <a:rPr lang="cs-CZ" sz="4600" i="1" dirty="0" err="1" smtClean="0">
                <a:solidFill>
                  <a:schemeClr val="bg1"/>
                </a:solidFill>
                <a:latin typeface="Georgia" pitchFamily="18" charset="0"/>
              </a:rPr>
              <a:t>odhaliti</a:t>
            </a:r>
            <a:r>
              <a:rPr lang="cs-CZ" sz="4600" i="1" dirty="0" smtClean="0">
                <a:solidFill>
                  <a:schemeClr val="bg1"/>
                </a:solidFill>
                <a:latin typeface="Georgia" pitchFamily="18" charset="0"/>
              </a:rPr>
              <a:t>,</a:t>
            </a:r>
          </a:p>
          <a:p>
            <a:r>
              <a:rPr lang="cs-CZ" sz="4600" i="1" dirty="0" smtClean="0">
                <a:solidFill>
                  <a:schemeClr val="bg1"/>
                </a:solidFill>
                <a:latin typeface="Georgia" pitchFamily="18" charset="0"/>
              </a:rPr>
              <a:t> strašlivou </a:t>
            </a:r>
            <a:r>
              <a:rPr lang="cs-CZ" sz="4600" i="1" dirty="0" err="1" smtClean="0">
                <a:solidFill>
                  <a:schemeClr val="bg1"/>
                </a:solidFill>
                <a:latin typeface="Georgia" pitchFamily="18" charset="0"/>
              </a:rPr>
              <a:t>poznati</a:t>
            </a:r>
            <a:r>
              <a:rPr lang="cs-CZ" sz="4600" i="1" dirty="0" smtClean="0">
                <a:solidFill>
                  <a:schemeClr val="bg1"/>
                </a:solidFill>
                <a:latin typeface="Georgia" pitchFamily="18" charset="0"/>
              </a:rPr>
              <a:t> jistotu.“</a:t>
            </a:r>
            <a:endParaRPr lang="cs-CZ" sz="4600" dirty="0" smtClean="0">
              <a:solidFill>
                <a:schemeClr val="bg1"/>
              </a:solidFill>
              <a:latin typeface="Georgia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55576" y="332656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ZDROJE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467544" y="2060848"/>
            <a:ext cx="8496944" cy="3577952"/>
          </a:xfrm>
        </p:spPr>
        <p:txBody>
          <a:bodyPr/>
          <a:lstStyle/>
          <a:p>
            <a:pPr algn="l">
              <a:buFont typeface="Wingdings" pitchFamily="2" charset="2"/>
              <a:buChar char="Ø"/>
            </a:pP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viz v </a:t>
            </a:r>
            <a:r>
              <a:rPr lang="cs-CZ" smtClean="0">
                <a:solidFill>
                  <a:schemeClr val="bg1"/>
                </a:solidFill>
              </a:rPr>
              <a:t>průběhu prezentace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79712" y="1268760"/>
            <a:ext cx="5904656" cy="3528392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Stop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bg1"/>
                </a:solidFill>
                <a:effectLst/>
              </a:rPr>
              <a:t>KONEC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/>
    </p:bldLst>
  </p:timing>
</p:sld>
</file>

<file path=ppt/theme/theme1.xml><?xml version="1.0" encoding="utf-8"?>
<a:theme xmlns:a="http://schemas.openxmlformats.org/drawingml/2006/main" name="KAREL  JAROMÍR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KAREL  JAROMÍR</Template>
  <TotalTime>202</TotalTime>
  <Words>334</Words>
  <Application>Microsoft Office PowerPoint</Application>
  <PresentationFormat>Předvádění na obrazovce (4:3)</PresentationFormat>
  <Paragraphs>59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KAREL  JAROMÍR</vt:lpstr>
      <vt:lpstr>                                                              Projekt: Moderní výuka   Registrační číslo: CZ.1.07/1.4.00/21.3192   Číslo DUM: VY_32 _INOVACE_ 11.1.15      Jméno autora: Mgr. Romana Krulišová   Datum, období, kdy byl vytvořen:  7. srpna 2012   Název práce: Karel Jaromír Erben   Předmět, pro který je VM určen:  Český jazyk - literatura   Ročník, pro který je VM určen:  9. ročník   Časová dotace: 45 minut   Vzdělávací oblast, tematický okruh, téma:  Literární výchova, portréty autorů, Karel Jaromír Erben   Metodický list, anotace - výstižný popis způsobu použití VM ve výuce:  Prostřednictvím prezentace si žáci zopakují a upevní znalosti a informace, které získali o autorovi v průběhu literární výchovy na 2. stupni ZŠ   Pomůcky: datový projektor, plátno, počítač, psací potřeby        </vt:lpstr>
      <vt:lpstr>JAROMÍR</vt:lpstr>
      <vt:lpstr> KAREL JAROMÍR ERBEN   (* 7. listopad 1811 Miletín u Hořic –   † 21. listopad 1870 Praha)  </vt:lpstr>
      <vt:lpstr>KDO TO BYL?</vt:lpstr>
      <vt:lpstr>ŽIVOT</vt:lpstr>
      <vt:lpstr>DÍLO</vt:lpstr>
      <vt:lpstr>http://www.valentinska.cz/index.php?lang=&amp;idvyrb=133747&amp;akc=detail</vt:lpstr>
      <vt:lpstr>KYTICE</vt:lpstr>
      <vt:lpstr>   Jednotlivé básně    Kytice Poklad Svatební košile Polednice Zlatý kolovrat Štědrý den Holoubek Záhořovo lože Vodník Vrba Lilie Dceřina kletba Věštkyně       </vt:lpstr>
      <vt:lpstr>ERBENOVY CITÁTY</vt:lpstr>
      <vt:lpstr>ZDROJE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 JAROMÍR</dc:title>
  <dc:creator>Acer</dc:creator>
  <cp:lastModifiedBy>Acer</cp:lastModifiedBy>
  <cp:revision>35</cp:revision>
  <dcterms:created xsi:type="dcterms:W3CDTF">2012-07-31T18:14:48Z</dcterms:created>
  <dcterms:modified xsi:type="dcterms:W3CDTF">2013-10-11T17:42:59Z</dcterms:modified>
</cp:coreProperties>
</file>