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64" r:id="rId6"/>
    <p:sldId id="265" r:id="rId7"/>
    <p:sldId id="261" r:id="rId8"/>
    <p:sldId id="269" r:id="rId9"/>
    <p:sldId id="262" r:id="rId10"/>
    <p:sldId id="266" r:id="rId11"/>
    <p:sldId id="263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AAE07-EE56-419B-9E95-717D8B7650E6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92E5A-E8F1-44EC-B7EF-371206EC83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AAE07-EE56-419B-9E95-717D8B7650E6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92E5A-E8F1-44EC-B7EF-371206EC83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AAE07-EE56-419B-9E95-717D8B7650E6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92E5A-E8F1-44EC-B7EF-371206EC83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AAE07-EE56-419B-9E95-717D8B7650E6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92E5A-E8F1-44EC-B7EF-371206EC83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AAE07-EE56-419B-9E95-717D8B7650E6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92E5A-E8F1-44EC-B7EF-371206EC83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AAE07-EE56-419B-9E95-717D8B7650E6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92E5A-E8F1-44EC-B7EF-371206EC83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AAE07-EE56-419B-9E95-717D8B7650E6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92E5A-E8F1-44EC-B7EF-371206EC83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AAE07-EE56-419B-9E95-717D8B7650E6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92E5A-E8F1-44EC-B7EF-371206EC83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AAE07-EE56-419B-9E95-717D8B7650E6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92E5A-E8F1-44EC-B7EF-371206EC83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AAE07-EE56-419B-9E95-717D8B7650E6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92E5A-E8F1-44EC-B7EF-371206EC83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AAE07-EE56-419B-9E95-717D8B7650E6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92E5A-E8F1-44EC-B7EF-371206EC83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50000"/>
                <a:lumOff val="50000"/>
              </a:schemeClr>
            </a:gs>
            <a:gs pos="40000">
              <a:schemeClr val="bg1">
                <a:tint val="45000"/>
                <a:shade val="99000"/>
                <a:satMod val="350000"/>
              </a:schemeClr>
            </a:gs>
            <a:gs pos="100000">
              <a:schemeClr val="bg1">
                <a:shade val="20000"/>
                <a:satMod val="25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BAAE07-EE56-419B-9E95-717D8B7650E6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792E5A-E8F1-44EC-B7EF-371206EC83E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Logo pitomin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0"/>
            <a:ext cx="6604000" cy="184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Nadpis 11"/>
          <p:cNvSpPr>
            <a:spLocks noGrp="1"/>
          </p:cNvSpPr>
          <p:nvPr>
            <p:ph type="title"/>
          </p:nvPr>
        </p:nvSpPr>
        <p:spPr>
          <a:xfrm>
            <a:off x="395288" y="0"/>
            <a:ext cx="8353425" cy="6858000"/>
          </a:xfrm>
        </p:spPr>
        <p:txBody>
          <a:bodyPr>
            <a:normAutofit fontScale="90000"/>
          </a:bodyPr>
          <a:lstStyle/>
          <a:p>
            <a:pPr algn="l"/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                                             </a:t>
            </a:r>
            <a:br>
              <a:rPr lang="cs-CZ" sz="1200" b="1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  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Projekt: Moderní výuka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Registrační číslo: CZ.1.07/1.4.00/21.3192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Číslo DUM: VY_32 _INOVACE_ 11.1.16	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 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Jméno autora: Mgr. Romana Krulišová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Datum, období, kdy byl vytvořen:  7. srpna 2012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Název práce:  Karel Poláček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Předmět, pro který je VM určen:  Český jazyk – literární výchova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Ročník, pro který je VM určen:  9. ročník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Časová dotace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: 45 min </a:t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Vzdělávací oblast, tematický okruh, téma:  Literární výchova, portréty autorů, Karel </a:t>
            </a: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Poláček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Metodický list, anotace - výstižný popis způsobu použití VM ve výuce: : 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Prostřednictvím prezentace si žáci zopakují a upevní znalosti a informace, které získali o autorovi v průběhu literární výchovy na 2. stupni ZŠ </a:t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Pomůcky</a:t>
            </a: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:  datový projektor, plátno, počítač, psací potřeby </a:t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 </a:t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br>
              <a:rPr lang="cs-CZ" sz="1200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endParaRPr lang="cs-CZ" sz="1200" dirty="0" smtClean="0">
              <a:latin typeface="Arial" charset="0"/>
              <a:cs typeface="Arial" charset="0"/>
            </a:endParaRPr>
          </a:p>
        </p:txBody>
      </p:sp>
      <p:sp>
        <p:nvSpPr>
          <p:cNvPr id="13316" name="Obdélník 3"/>
          <p:cNvSpPr>
            <a:spLocks noChangeArrowheads="1"/>
          </p:cNvSpPr>
          <p:nvPr/>
        </p:nvSpPr>
        <p:spPr bwMode="auto">
          <a:xfrm>
            <a:off x="0" y="1628775"/>
            <a:ext cx="9144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1200" b="1" dirty="0">
                <a:solidFill>
                  <a:schemeClr val="bg1"/>
                </a:solidFill>
                <a:cs typeface="Arial" charset="0"/>
              </a:rPr>
              <a:t>METODICKÝ LIST PRO ZŠ</a:t>
            </a:r>
            <a:r>
              <a:rPr lang="cs-CZ" sz="1200" dirty="0">
                <a:solidFill>
                  <a:schemeClr val="bg1"/>
                </a:solidFill>
                <a:cs typeface="Arial" charset="0"/>
              </a:rPr>
              <a:t/>
            </a:r>
            <a:br>
              <a:rPr lang="cs-CZ" sz="1200" dirty="0">
                <a:solidFill>
                  <a:schemeClr val="bg1"/>
                </a:solidFill>
                <a:cs typeface="Arial" charset="0"/>
              </a:rPr>
            </a:br>
            <a:r>
              <a:rPr lang="cs-CZ" sz="1200" b="1" dirty="0">
                <a:solidFill>
                  <a:schemeClr val="bg1"/>
                </a:solidFill>
                <a:cs typeface="Arial" charset="0"/>
              </a:rPr>
              <a:t> Pro zpracování vzdělávacích materiálů (VM)v rámci projektu EU peníze školám</a:t>
            </a:r>
            <a:r>
              <a:rPr lang="cs-CZ" sz="1200" dirty="0">
                <a:solidFill>
                  <a:schemeClr val="bg1"/>
                </a:solidFill>
                <a:cs typeface="Arial" charset="0"/>
              </a:rPr>
              <a:t/>
            </a:r>
            <a:br>
              <a:rPr lang="cs-CZ" sz="1200" dirty="0">
                <a:solidFill>
                  <a:schemeClr val="bg1"/>
                </a:solidFill>
                <a:cs typeface="Arial" charset="0"/>
              </a:rPr>
            </a:br>
            <a:r>
              <a:rPr lang="cs-CZ" sz="1200" b="1" dirty="0">
                <a:solidFill>
                  <a:schemeClr val="bg1"/>
                </a:solidFill>
                <a:cs typeface="Arial" charset="0"/>
              </a:rPr>
              <a:t>                        Operační program Vzdělávání pro konkurenceschopnost</a:t>
            </a:r>
            <a:endParaRPr lang="cs-CZ" sz="1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3568" y="1196752"/>
            <a:ext cx="7772400" cy="1470025"/>
          </a:xfrm>
        </p:spPr>
        <p:txBody>
          <a:bodyPr>
            <a:noAutofit/>
          </a:bodyPr>
          <a:lstStyle/>
          <a:p>
            <a:r>
              <a:rPr lang="cs-CZ" sz="9600" dirty="0" smtClean="0">
                <a:solidFill>
                  <a:schemeClr val="bg1"/>
                </a:solidFill>
                <a:latin typeface="Algerian" pitchFamily="82" charset="0"/>
              </a:rPr>
              <a:t>KAREL</a:t>
            </a:r>
            <a:endParaRPr lang="cs-CZ" sz="9600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475656" y="3284984"/>
            <a:ext cx="6400800" cy="1752600"/>
          </a:xfrm>
        </p:spPr>
        <p:txBody>
          <a:bodyPr>
            <a:normAutofit/>
          </a:bodyPr>
          <a:lstStyle/>
          <a:p>
            <a:r>
              <a:rPr lang="cs-CZ" sz="9600" dirty="0" smtClean="0">
                <a:solidFill>
                  <a:schemeClr val="bg1"/>
                </a:solidFill>
                <a:latin typeface="Algerian" pitchFamily="82" charset="0"/>
              </a:rPr>
              <a:t>POLÁČEK</a:t>
            </a:r>
            <a:endParaRPr lang="cs-CZ" sz="9600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7" name="TextovéPole 5"/>
          <p:cNvSpPr txBox="1">
            <a:spLocks noChangeArrowheads="1"/>
          </p:cNvSpPr>
          <p:nvPr/>
        </p:nvSpPr>
        <p:spPr bwMode="auto">
          <a:xfrm>
            <a:off x="6228184" y="404664"/>
            <a:ext cx="26654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 dirty="0">
                <a:solidFill>
                  <a:schemeClr val="bg1"/>
                </a:solidFill>
                <a:latin typeface="Calibri" pitchFamily="34" charset="0"/>
              </a:rPr>
              <a:t>VY_32_INOVACE _</a:t>
            </a:r>
            <a:r>
              <a:rPr lang="cs-CZ" b="1" dirty="0" smtClean="0">
                <a:solidFill>
                  <a:schemeClr val="bg1"/>
                </a:solidFill>
                <a:latin typeface="Calibri" pitchFamily="34" charset="0"/>
              </a:rPr>
              <a:t>11.1.16</a:t>
            </a:r>
            <a:endParaRPr lang="cs-CZ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860032" y="476672"/>
            <a:ext cx="3826768" cy="2002234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KAREL</a:t>
            </a:r>
            <a:b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POLÁČEK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http://www.ebook-zdarma.wz.cz/obrazky/polace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4248472" cy="5967172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899592" y="6309320"/>
            <a:ext cx="263245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>
                <a:solidFill>
                  <a:schemeClr val="bg1"/>
                </a:solidFill>
              </a:rPr>
              <a:t>http://www.</a:t>
            </a:r>
            <a:r>
              <a:rPr lang="cs-CZ" sz="1000" dirty="0" err="1" smtClean="0">
                <a:solidFill>
                  <a:schemeClr val="bg1"/>
                </a:solidFill>
              </a:rPr>
              <a:t>ebook</a:t>
            </a:r>
            <a:r>
              <a:rPr lang="cs-CZ" sz="1000" dirty="0" smtClean="0">
                <a:solidFill>
                  <a:schemeClr val="bg1"/>
                </a:solidFill>
              </a:rPr>
              <a:t>-zdarma.</a:t>
            </a:r>
            <a:r>
              <a:rPr lang="cs-CZ" sz="1000" dirty="0" err="1" smtClean="0">
                <a:solidFill>
                  <a:schemeClr val="bg1"/>
                </a:solidFill>
              </a:rPr>
              <a:t>wz.cz</a:t>
            </a:r>
            <a:r>
              <a:rPr lang="cs-CZ" sz="1000" dirty="0" smtClean="0">
                <a:solidFill>
                  <a:schemeClr val="bg1"/>
                </a:solidFill>
              </a:rPr>
              <a:t>/</a:t>
            </a:r>
            <a:r>
              <a:rPr lang="cs-CZ" sz="1000" dirty="0" err="1" smtClean="0">
                <a:solidFill>
                  <a:schemeClr val="bg1"/>
                </a:solidFill>
              </a:rPr>
              <a:t>polacek.html</a:t>
            </a:r>
            <a:endParaRPr lang="cs-CZ" sz="1000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716016" y="2564904"/>
            <a:ext cx="41764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(* 22. března 1892, Rychnov nad Kněžnou – </a:t>
            </a:r>
            <a:r>
              <a:rPr lang="cs-CZ" sz="3200" dirty="0" smtClean="0">
                <a:solidFill>
                  <a:schemeClr val="bg1"/>
                </a:solidFill>
                <a:sym typeface="Wingdings"/>
              </a:rPr>
              <a:t> </a:t>
            </a:r>
            <a:r>
              <a:rPr lang="cs-CZ" sz="3200" dirty="0" smtClean="0">
                <a:solidFill>
                  <a:schemeClr val="bg1"/>
                </a:solidFill>
              </a:rPr>
              <a:t>21. ledna 1945, </a:t>
            </a:r>
            <a:r>
              <a:rPr lang="cs-CZ" sz="3200" dirty="0" err="1" smtClean="0">
                <a:solidFill>
                  <a:schemeClr val="bg1"/>
                </a:solidFill>
              </a:rPr>
              <a:t>Gleiwitz</a:t>
            </a:r>
            <a:r>
              <a:rPr lang="cs-CZ" sz="3200" dirty="0" smtClean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– dříve se uvádělo </a:t>
            </a:r>
          </a:p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19. 10. 1944 v Osvětimi)</a:t>
            </a:r>
            <a:endParaRPr lang="cs-CZ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KDO TO BYL?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691680" y="2204864"/>
            <a:ext cx="5256584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3200" b="1" i="1" dirty="0">
                <a:solidFill>
                  <a:schemeClr val="bg1"/>
                </a:solidFill>
              </a:rPr>
              <a:t>č</a:t>
            </a:r>
            <a:r>
              <a:rPr lang="cs-CZ" sz="3200" b="1" i="1" dirty="0" smtClean="0">
                <a:solidFill>
                  <a:schemeClr val="bg1"/>
                </a:solidFill>
              </a:rPr>
              <a:t>eský spisovatel</a:t>
            </a:r>
          </a:p>
          <a:p>
            <a:pPr>
              <a:buFont typeface="Wingdings" pitchFamily="2" charset="2"/>
              <a:buChar char="Ø"/>
            </a:pPr>
            <a:r>
              <a:rPr lang="cs-CZ" sz="3200" b="1" i="1" dirty="0">
                <a:solidFill>
                  <a:schemeClr val="bg1"/>
                </a:solidFill>
              </a:rPr>
              <a:t>h</a:t>
            </a:r>
            <a:r>
              <a:rPr lang="cs-CZ" sz="3200" b="1" i="1" dirty="0" smtClean="0">
                <a:solidFill>
                  <a:schemeClr val="bg1"/>
                </a:solidFill>
              </a:rPr>
              <a:t>umorista</a:t>
            </a:r>
          </a:p>
          <a:p>
            <a:pPr>
              <a:buFont typeface="Wingdings" pitchFamily="2" charset="2"/>
              <a:buChar char="Ø"/>
            </a:pPr>
            <a:r>
              <a:rPr lang="cs-CZ" sz="3200" b="1" i="1" dirty="0" smtClean="0">
                <a:solidFill>
                  <a:schemeClr val="bg1"/>
                </a:solidFill>
              </a:rPr>
              <a:t>novinář</a:t>
            </a:r>
          </a:p>
          <a:p>
            <a:pPr>
              <a:buFont typeface="Wingdings" pitchFamily="2" charset="2"/>
              <a:buChar char="Ø"/>
            </a:pPr>
            <a:r>
              <a:rPr lang="cs-CZ" sz="3200" b="1" i="1" dirty="0">
                <a:solidFill>
                  <a:schemeClr val="bg1"/>
                </a:solidFill>
              </a:rPr>
              <a:t>f</a:t>
            </a:r>
            <a:r>
              <a:rPr lang="cs-CZ" sz="3200" b="1" i="1" dirty="0" smtClean="0">
                <a:solidFill>
                  <a:schemeClr val="bg1"/>
                </a:solidFill>
              </a:rPr>
              <a:t>ilmový scénárista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052736"/>
            <a:ext cx="8568952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 studoval v Rychnově vyšší gymnázium, byl však vyhozen pro </a:t>
            </a:r>
          </a:p>
          <a:p>
            <a:r>
              <a:rPr lang="cs-CZ" sz="2400" dirty="0">
                <a:solidFill>
                  <a:schemeClr val="bg1"/>
                </a:solidFill>
              </a:rPr>
              <a:t> </a:t>
            </a:r>
            <a:r>
              <a:rPr lang="cs-CZ" sz="2400" dirty="0" smtClean="0">
                <a:solidFill>
                  <a:schemeClr val="bg1"/>
                </a:solidFill>
              </a:rPr>
              <a:t>   „vzdorovité chování“ a špatný prospěch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 nakonec gymnázium dokončil v Praze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 začal studovat na právnické fakultě Karlovy univerzity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 na začátku 1. SV Poláček narukoval do armády a absolvoval </a:t>
            </a:r>
          </a:p>
          <a:p>
            <a:r>
              <a:rPr lang="cs-CZ" sz="2400" dirty="0">
                <a:solidFill>
                  <a:schemeClr val="bg1"/>
                </a:solidFill>
              </a:rPr>
              <a:t> </a:t>
            </a:r>
            <a:r>
              <a:rPr lang="cs-CZ" sz="2400" dirty="0" smtClean="0">
                <a:solidFill>
                  <a:schemeClr val="bg1"/>
                </a:solidFill>
              </a:rPr>
              <a:t>   důstojnickou školu,  vždy jen s hodností četaře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 byl odvelen na ruskou frontu, zažil porážku rakouské armády, </a:t>
            </a:r>
          </a:p>
          <a:p>
            <a:r>
              <a:rPr lang="cs-CZ" sz="2400" dirty="0">
                <a:solidFill>
                  <a:schemeClr val="bg1"/>
                </a:solidFill>
              </a:rPr>
              <a:t> </a:t>
            </a:r>
            <a:r>
              <a:rPr lang="cs-CZ" sz="2400" dirty="0" smtClean="0">
                <a:solidFill>
                  <a:schemeClr val="bg1"/>
                </a:solidFill>
              </a:rPr>
              <a:t>   koncem války utekl do srbského zajetí, z něhož se vrátil po </a:t>
            </a:r>
          </a:p>
          <a:p>
            <a:r>
              <a:rPr lang="cs-CZ" sz="2400" dirty="0">
                <a:solidFill>
                  <a:schemeClr val="bg1"/>
                </a:solidFill>
              </a:rPr>
              <a:t> </a:t>
            </a:r>
            <a:r>
              <a:rPr lang="cs-CZ" sz="2400" dirty="0" smtClean="0">
                <a:solidFill>
                  <a:schemeClr val="bg1"/>
                </a:solidFill>
              </a:rPr>
              <a:t>   skončení války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 nastoupil jako úředník ve vývozní a dovozní komisi 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 seznámil  se s bratry Čapkovými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 spolupracoval s Lidovými novinami jako sloupkař, fejetonista </a:t>
            </a:r>
          </a:p>
          <a:p>
            <a:r>
              <a:rPr lang="cs-CZ" sz="2400" dirty="0">
                <a:solidFill>
                  <a:schemeClr val="bg1"/>
                </a:solidFill>
              </a:rPr>
              <a:t> </a:t>
            </a:r>
            <a:r>
              <a:rPr lang="cs-CZ" sz="2400" dirty="0" smtClean="0">
                <a:solidFill>
                  <a:schemeClr val="bg1"/>
                </a:solidFill>
              </a:rPr>
              <a:t>   a také soudní zpravodaj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31032" y="260648"/>
            <a:ext cx="87129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ŽIVOT</a:t>
            </a:r>
            <a:endParaRPr lang="cs-CZ" sz="4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620688"/>
            <a:ext cx="8533170" cy="59093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 měl problémy s židovským původem 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 své dceři Jiřině zprostředkoval odjezd do emigrace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 dne 5. července 1943 byl převezen do terezínského ghetta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    (přihlásil se dobrovolně do transportu do Terezína, když do něho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    byla zařazena jeho životní družka), po roce - dne 19. října 1944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    byl poslán transportem do  koncentrační </a:t>
            </a:r>
            <a:r>
              <a:rPr lang="cs-CZ" sz="2400" dirty="0" err="1" smtClean="0">
                <a:solidFill>
                  <a:schemeClr val="bg1"/>
                </a:solidFill>
              </a:rPr>
              <a:t>hotábora</a:t>
            </a:r>
            <a:r>
              <a:rPr lang="cs-CZ" sz="2400" dirty="0" smtClean="0">
                <a:solidFill>
                  <a:schemeClr val="bg1"/>
                </a:solidFill>
              </a:rPr>
              <a:t> Osvětim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 původně se předpokládalo, že zemřel v Osvětimi v plynové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    komoře, až v 90. letech se podařilo najít důležitého svědka,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    účastnici pochodu smrti Kláru </a:t>
            </a:r>
            <a:r>
              <a:rPr lang="cs-CZ" sz="2400" dirty="0" err="1" smtClean="0">
                <a:solidFill>
                  <a:schemeClr val="bg1"/>
                </a:solidFill>
              </a:rPr>
              <a:t>Baumöhlovou</a:t>
            </a:r>
            <a:r>
              <a:rPr lang="cs-CZ" sz="2400" dirty="0" smtClean="0">
                <a:solidFill>
                  <a:schemeClr val="bg1"/>
                </a:solidFill>
              </a:rPr>
              <a:t> z východního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    Slovenska, která potvrdila, že Poláček přežil transport z Osvětimi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    do tábora </a:t>
            </a:r>
            <a:r>
              <a:rPr lang="cs-CZ" sz="2400" dirty="0" err="1" smtClean="0">
                <a:solidFill>
                  <a:schemeClr val="bg1"/>
                </a:solidFill>
              </a:rPr>
              <a:t>Hindenburg</a:t>
            </a:r>
            <a:r>
              <a:rPr lang="cs-CZ" sz="2400" dirty="0" smtClean="0">
                <a:solidFill>
                  <a:schemeClr val="bg1"/>
                </a:solidFill>
              </a:rPr>
              <a:t>, kde napsal krátkou divadelní hru,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    v níž svědkyně také </a:t>
            </a:r>
            <a:r>
              <a:rPr lang="cs-CZ" sz="2400" dirty="0" smtClean="0">
                <a:solidFill>
                  <a:schemeClr val="bg1"/>
                </a:solidFill>
              </a:rPr>
              <a:t>hrála, </a:t>
            </a:r>
            <a:r>
              <a:rPr lang="cs-CZ" sz="2400" dirty="0" smtClean="0">
                <a:solidFill>
                  <a:schemeClr val="bg1"/>
                </a:solidFill>
              </a:rPr>
              <a:t>a že se potom účastnil pochodu z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    </a:t>
            </a:r>
            <a:r>
              <a:rPr lang="cs-CZ" sz="2400" dirty="0" err="1" smtClean="0">
                <a:solidFill>
                  <a:schemeClr val="bg1"/>
                </a:solidFill>
              </a:rPr>
              <a:t>Hindenburgu</a:t>
            </a:r>
            <a:r>
              <a:rPr lang="cs-CZ" sz="2400" dirty="0" smtClean="0">
                <a:solidFill>
                  <a:schemeClr val="bg1"/>
                </a:solidFill>
              </a:rPr>
              <a:t> do tábora </a:t>
            </a:r>
            <a:r>
              <a:rPr lang="cs-CZ" sz="2400" dirty="0" err="1" smtClean="0">
                <a:solidFill>
                  <a:schemeClr val="bg1"/>
                </a:solidFill>
              </a:rPr>
              <a:t>Gleiwitz</a:t>
            </a:r>
            <a:r>
              <a:rPr lang="cs-CZ" sz="2400" dirty="0" smtClean="0">
                <a:solidFill>
                  <a:schemeClr val="bg1"/>
                </a:solidFill>
              </a:rPr>
              <a:t>. Zde již neprošel selekcí a byl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    nacisty popraven. Proto bylo posunuto předpokládané datum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    úmrtí na 21. ledna 1945 do koncentračního tábora </a:t>
            </a:r>
            <a:r>
              <a:rPr lang="cs-CZ" sz="2400" dirty="0" err="1" smtClean="0">
                <a:solidFill>
                  <a:schemeClr val="bg1"/>
                </a:solidFill>
              </a:rPr>
              <a:t>Gleiwitz</a:t>
            </a:r>
            <a:r>
              <a:rPr lang="cs-CZ" sz="2400" dirty="0" smtClean="0">
                <a:solidFill>
                  <a:schemeClr val="bg1"/>
                </a:solidFill>
              </a:rPr>
              <a:t>.</a:t>
            </a:r>
            <a:r>
              <a:rPr lang="cs-CZ" dirty="0" smtClean="0">
                <a:solidFill>
                  <a:schemeClr val="bg1"/>
                </a:solidFill>
              </a:rPr>
              <a:t/>
            </a:r>
            <a:br>
              <a:rPr lang="cs-CZ" dirty="0" smtClean="0">
                <a:solidFill>
                  <a:schemeClr val="bg1"/>
                </a:solidFill>
              </a:rPr>
            </a:b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444208" y="6381328"/>
            <a:ext cx="247696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>
                <a:solidFill>
                  <a:schemeClr val="bg1"/>
                </a:solidFill>
              </a:rPr>
              <a:t>http://www.</a:t>
            </a:r>
            <a:r>
              <a:rPr lang="cs-CZ" sz="1000" dirty="0" err="1" smtClean="0">
                <a:solidFill>
                  <a:schemeClr val="bg1"/>
                </a:solidFill>
              </a:rPr>
              <a:t>cbdb.cz</a:t>
            </a:r>
            <a:r>
              <a:rPr lang="cs-CZ" sz="1000" dirty="0" smtClean="0">
                <a:solidFill>
                  <a:schemeClr val="bg1"/>
                </a:solidFill>
              </a:rPr>
              <a:t>/autor-50-</a:t>
            </a:r>
            <a:r>
              <a:rPr lang="cs-CZ" sz="1000" dirty="0" err="1" smtClean="0">
                <a:solidFill>
                  <a:schemeClr val="bg1"/>
                </a:solidFill>
              </a:rPr>
              <a:t>karel</a:t>
            </a:r>
            <a:r>
              <a:rPr lang="cs-CZ" sz="1000" dirty="0" smtClean="0">
                <a:solidFill>
                  <a:schemeClr val="bg1"/>
                </a:solidFill>
              </a:rPr>
              <a:t>-</a:t>
            </a:r>
            <a:r>
              <a:rPr lang="cs-CZ" sz="1000" dirty="0" err="1" smtClean="0">
                <a:solidFill>
                  <a:schemeClr val="bg1"/>
                </a:solidFill>
              </a:rPr>
              <a:t>polacek</a:t>
            </a:r>
            <a:endParaRPr lang="cs-CZ" sz="1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39552" y="1052736"/>
            <a:ext cx="79208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Dílo K. Poláčka představuje jednu z nejvýznamnějších hodnot české meziválečné prózy. Ve svých humoristických románech se zaměřil na zobrazení tragikomedie maloměstského života. </a:t>
            </a:r>
            <a:br>
              <a:rPr lang="cs-CZ" sz="2400" dirty="0" smtClean="0">
                <a:solidFill>
                  <a:schemeClr val="bg1"/>
                </a:solidFill>
              </a:rPr>
            </a:b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508104" y="2276872"/>
            <a:ext cx="248657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>
                <a:solidFill>
                  <a:schemeClr val="bg1"/>
                </a:solidFill>
              </a:rPr>
              <a:t>http://www.spisovatele.</a:t>
            </a:r>
            <a:r>
              <a:rPr lang="cs-CZ" sz="1000" dirty="0" err="1" smtClean="0">
                <a:solidFill>
                  <a:schemeClr val="bg1"/>
                </a:solidFill>
              </a:rPr>
              <a:t>cz</a:t>
            </a:r>
            <a:r>
              <a:rPr lang="cs-CZ" sz="1000" dirty="0" smtClean="0">
                <a:solidFill>
                  <a:schemeClr val="bg1"/>
                </a:solidFill>
              </a:rPr>
              <a:t>/</a:t>
            </a:r>
            <a:r>
              <a:rPr lang="cs-CZ" sz="1000" dirty="0" err="1" smtClean="0">
                <a:solidFill>
                  <a:schemeClr val="bg1"/>
                </a:solidFill>
              </a:rPr>
              <a:t>karel</a:t>
            </a:r>
            <a:r>
              <a:rPr lang="cs-CZ" sz="1000" dirty="0" smtClean="0">
                <a:solidFill>
                  <a:schemeClr val="bg1"/>
                </a:solidFill>
              </a:rPr>
              <a:t>-</a:t>
            </a:r>
            <a:r>
              <a:rPr lang="cs-CZ" sz="1000" dirty="0" err="1" smtClean="0">
                <a:solidFill>
                  <a:schemeClr val="bg1"/>
                </a:solidFill>
              </a:rPr>
              <a:t>polacek</a:t>
            </a:r>
            <a:r>
              <a:rPr lang="cs-CZ" sz="1000" dirty="0" smtClean="0">
                <a:solidFill>
                  <a:schemeClr val="bg1"/>
                </a:solidFill>
              </a:rPr>
              <a:t>#</a:t>
            </a:r>
            <a:r>
              <a:rPr lang="cs-CZ" sz="1000" dirty="0" err="1" smtClean="0">
                <a:solidFill>
                  <a:schemeClr val="bg1"/>
                </a:solidFill>
              </a:rPr>
              <a:t>cv</a:t>
            </a:r>
            <a:endParaRPr lang="cs-CZ" sz="1000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43608" y="69269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20" y="260648"/>
            <a:ext cx="85689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DÍLO</a:t>
            </a:r>
            <a:endParaRPr lang="cs-CZ" sz="4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043608" y="2564904"/>
            <a:ext cx="37537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dirty="0" smtClean="0">
                <a:solidFill>
                  <a:schemeClr val="bg1"/>
                </a:solidFill>
                <a:latin typeface="Bodoni MT Black" pitchFamily="18" charset="0"/>
              </a:rPr>
              <a:t>„BYLO NÁS PĚT“</a:t>
            </a:r>
            <a:endParaRPr lang="cs-CZ" sz="2800" b="1" i="1" dirty="0">
              <a:solidFill>
                <a:schemeClr val="bg1"/>
              </a:solidFill>
              <a:latin typeface="Bodoni MT Black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331640" y="3284984"/>
            <a:ext cx="446449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sz="2000" b="1" i="1" dirty="0" smtClean="0">
                <a:solidFill>
                  <a:schemeClr val="bg1"/>
                </a:solidFill>
              </a:rPr>
              <a:t>Kniha vypráví příběhy pěti kluků, kteří </a:t>
            </a:r>
          </a:p>
          <a:p>
            <a:r>
              <a:rPr lang="cs-CZ" sz="2000" b="1" i="1" dirty="0">
                <a:solidFill>
                  <a:schemeClr val="bg1"/>
                </a:solidFill>
              </a:rPr>
              <a:t> </a:t>
            </a:r>
            <a:r>
              <a:rPr lang="cs-CZ" sz="2000" b="1" i="1" dirty="0" smtClean="0">
                <a:solidFill>
                  <a:schemeClr val="bg1"/>
                </a:solidFill>
              </a:rPr>
              <a:t>   spolu tropí  lumpárny. Vypravěčem je </a:t>
            </a:r>
          </a:p>
          <a:p>
            <a:r>
              <a:rPr lang="cs-CZ" sz="2000" b="1" i="1" dirty="0">
                <a:solidFill>
                  <a:schemeClr val="bg1"/>
                </a:solidFill>
              </a:rPr>
              <a:t> </a:t>
            </a:r>
            <a:r>
              <a:rPr lang="cs-CZ" sz="2000" b="1" i="1" dirty="0" smtClean="0">
                <a:solidFill>
                  <a:schemeClr val="bg1"/>
                </a:solidFill>
              </a:rPr>
              <a:t>  jeden  z nich, a to Petr Bajza,  který </a:t>
            </a:r>
          </a:p>
          <a:p>
            <a:r>
              <a:rPr lang="cs-CZ" sz="2000" b="1" i="1" dirty="0">
                <a:solidFill>
                  <a:schemeClr val="bg1"/>
                </a:solidFill>
              </a:rPr>
              <a:t> </a:t>
            </a:r>
            <a:r>
              <a:rPr lang="cs-CZ" sz="2000" b="1" i="1" dirty="0" smtClean="0">
                <a:solidFill>
                  <a:schemeClr val="bg1"/>
                </a:solidFill>
              </a:rPr>
              <a:t>  kamarádí se  čtyřmi kluky a společně </a:t>
            </a:r>
          </a:p>
          <a:p>
            <a:r>
              <a:rPr lang="cs-CZ" sz="2000" b="1" i="1" dirty="0">
                <a:solidFill>
                  <a:schemeClr val="bg1"/>
                </a:solidFill>
              </a:rPr>
              <a:t> </a:t>
            </a:r>
            <a:r>
              <a:rPr lang="cs-CZ" sz="2000" b="1" i="1" dirty="0" smtClean="0">
                <a:solidFill>
                  <a:schemeClr val="bg1"/>
                </a:solidFill>
              </a:rPr>
              <a:t>  zažívají různá dobrodružství.</a:t>
            </a:r>
            <a:endParaRPr lang="cs-CZ" sz="2000" b="1" i="1" dirty="0"/>
          </a:p>
        </p:txBody>
      </p:sp>
      <p:pic>
        <p:nvPicPr>
          <p:cNvPr id="23554" name="Picture 2" descr="http://www.antikopava.cz/upload/b9ff0ah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3140968"/>
            <a:ext cx="2376584" cy="3384376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2627784" y="5589240"/>
            <a:ext cx="288893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>
                <a:solidFill>
                  <a:schemeClr val="bg1"/>
                </a:solidFill>
              </a:rPr>
              <a:t>http://www.</a:t>
            </a:r>
            <a:r>
              <a:rPr lang="cs-CZ" sz="1000" dirty="0" err="1" smtClean="0">
                <a:solidFill>
                  <a:schemeClr val="bg1"/>
                </a:solidFill>
              </a:rPr>
              <a:t>antikopava.cz</a:t>
            </a:r>
            <a:r>
              <a:rPr lang="cs-CZ" sz="1000" dirty="0" smtClean="0">
                <a:solidFill>
                  <a:schemeClr val="bg1"/>
                </a:solidFill>
              </a:rPr>
              <a:t>/kniha/bylo-</a:t>
            </a:r>
            <a:r>
              <a:rPr lang="cs-CZ" sz="1000" dirty="0" err="1" smtClean="0">
                <a:solidFill>
                  <a:schemeClr val="bg1"/>
                </a:solidFill>
              </a:rPr>
              <a:t>nas</a:t>
            </a:r>
            <a:r>
              <a:rPr lang="cs-CZ" sz="1000" dirty="0" smtClean="0">
                <a:solidFill>
                  <a:schemeClr val="bg1"/>
                </a:solidFill>
              </a:rPr>
              <a:t>-</a:t>
            </a:r>
            <a:r>
              <a:rPr lang="cs-CZ" sz="1000" dirty="0" err="1" smtClean="0">
                <a:solidFill>
                  <a:schemeClr val="bg1"/>
                </a:solidFill>
              </a:rPr>
              <a:t>pet</a:t>
            </a:r>
            <a:r>
              <a:rPr lang="cs-CZ" sz="1000" dirty="0" smtClean="0">
                <a:solidFill>
                  <a:schemeClr val="bg1"/>
                </a:solidFill>
              </a:rPr>
              <a:t>-9295</a:t>
            </a:r>
            <a:endParaRPr lang="cs-CZ" sz="1000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331640" y="5013176"/>
            <a:ext cx="20905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b="1" i="1" dirty="0" smtClean="0">
                <a:solidFill>
                  <a:schemeClr val="bg1"/>
                </a:solidFill>
              </a:rPr>
              <a:t>používá </a:t>
            </a:r>
            <a:r>
              <a:rPr lang="cs-CZ" b="1" i="1" dirty="0" err="1" smtClean="0">
                <a:solidFill>
                  <a:schemeClr val="bg1"/>
                </a:solidFill>
              </a:rPr>
              <a:t>ich</a:t>
            </a:r>
            <a:r>
              <a:rPr lang="cs-CZ" b="1" i="1" dirty="0" smtClean="0">
                <a:solidFill>
                  <a:schemeClr val="bg1"/>
                </a:solidFill>
              </a:rPr>
              <a:t>-formu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1772816"/>
            <a:ext cx="84614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908720"/>
            <a:ext cx="6552728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</a:rPr>
              <a:t>Petr </a:t>
            </a:r>
            <a:r>
              <a:rPr lang="cs-CZ" sz="2000" b="1" dirty="0">
                <a:solidFill>
                  <a:schemeClr val="bg1"/>
                </a:solidFill>
              </a:rPr>
              <a:t>Bajza (vypravěč)</a:t>
            </a:r>
            <a:r>
              <a:rPr lang="cs-CZ" sz="2000" dirty="0" smtClean="0">
                <a:solidFill>
                  <a:schemeClr val="bg1"/>
                </a:solidFill>
              </a:rPr>
              <a:t> je malý uličník s velkou představivostí, který má rád dobrodružství. Je veselý, upřímný, ale i hodný </a:t>
            </a:r>
          </a:p>
          <a:p>
            <a:r>
              <a:rPr lang="cs-CZ" sz="2000" dirty="0" smtClean="0">
                <a:solidFill>
                  <a:schemeClr val="bg1"/>
                </a:solidFill>
              </a:rPr>
              <a:t>a snaživý.</a:t>
            </a:r>
          </a:p>
          <a:p>
            <a:r>
              <a:rPr lang="cs-CZ" sz="2000" b="1" dirty="0" smtClean="0">
                <a:solidFill>
                  <a:schemeClr val="bg1"/>
                </a:solidFill>
              </a:rPr>
              <a:t>Čeněk </a:t>
            </a:r>
            <a:r>
              <a:rPr lang="cs-CZ" sz="2000" b="1" dirty="0" err="1" smtClean="0">
                <a:solidFill>
                  <a:schemeClr val="bg1"/>
                </a:solidFill>
              </a:rPr>
              <a:t>Jirsák</a:t>
            </a:r>
            <a:r>
              <a:rPr lang="cs-CZ" sz="2000" dirty="0" smtClean="0">
                <a:solidFill>
                  <a:schemeClr val="bg1"/>
                </a:solidFill>
              </a:rPr>
              <a:t> je domýšlivý syn papučáře a kamarád </a:t>
            </a:r>
            <a:r>
              <a:rPr lang="cs-CZ" sz="2000" dirty="0" err="1" smtClean="0">
                <a:solidFill>
                  <a:schemeClr val="bg1"/>
                </a:solidFill>
              </a:rPr>
              <a:t>Péti</a:t>
            </a:r>
            <a:r>
              <a:rPr lang="cs-CZ" sz="2000" dirty="0" smtClean="0">
                <a:solidFill>
                  <a:schemeClr val="bg1"/>
                </a:solidFill>
              </a:rPr>
              <a:t>, </a:t>
            </a:r>
          </a:p>
          <a:p>
            <a:r>
              <a:rPr lang="cs-CZ" sz="2000" dirty="0" smtClean="0">
                <a:solidFill>
                  <a:schemeClr val="bg1"/>
                </a:solidFill>
              </a:rPr>
              <a:t>jehož zálibou je sbírání hříchů ke svaté zpovědi.</a:t>
            </a:r>
          </a:p>
          <a:p>
            <a:r>
              <a:rPr lang="cs-CZ" sz="2000" b="1" dirty="0" smtClean="0">
                <a:solidFill>
                  <a:schemeClr val="bg1"/>
                </a:solidFill>
              </a:rPr>
              <a:t>Eda </a:t>
            </a:r>
            <a:r>
              <a:rPr lang="cs-CZ" sz="2000" b="1" dirty="0" err="1" smtClean="0">
                <a:solidFill>
                  <a:schemeClr val="bg1"/>
                </a:solidFill>
              </a:rPr>
              <a:t>Kemlink</a:t>
            </a:r>
            <a:r>
              <a:rPr lang="cs-CZ" sz="2000" dirty="0" smtClean="0">
                <a:solidFill>
                  <a:schemeClr val="bg1"/>
                </a:solidFill>
              </a:rPr>
              <a:t> je hodný kamarád Petra.</a:t>
            </a:r>
          </a:p>
          <a:p>
            <a:r>
              <a:rPr lang="cs-CZ" sz="2000" b="1" dirty="0" smtClean="0">
                <a:solidFill>
                  <a:schemeClr val="bg1"/>
                </a:solidFill>
              </a:rPr>
              <a:t>Antonín </a:t>
            </a:r>
            <a:r>
              <a:rPr lang="cs-CZ" sz="2000" b="1" dirty="0" err="1" smtClean="0">
                <a:solidFill>
                  <a:schemeClr val="bg1"/>
                </a:solidFill>
              </a:rPr>
              <a:t>Bejval</a:t>
            </a:r>
            <a:r>
              <a:rPr lang="cs-CZ" sz="2000" dirty="0" smtClean="0">
                <a:solidFill>
                  <a:schemeClr val="bg1"/>
                </a:solidFill>
              </a:rPr>
              <a:t> je lakomý a nafoukaný kamarád </a:t>
            </a:r>
            <a:r>
              <a:rPr lang="cs-CZ" sz="2000" dirty="0" err="1" smtClean="0">
                <a:solidFill>
                  <a:schemeClr val="bg1"/>
                </a:solidFill>
              </a:rPr>
              <a:t>Péťi</a:t>
            </a:r>
            <a:r>
              <a:rPr lang="cs-CZ" sz="2000" dirty="0" smtClean="0">
                <a:solidFill>
                  <a:schemeClr val="bg1"/>
                </a:solidFill>
              </a:rPr>
              <a:t>. Rád </a:t>
            </a:r>
          </a:p>
          <a:p>
            <a:r>
              <a:rPr lang="cs-CZ" sz="2000" dirty="0" smtClean="0">
                <a:solidFill>
                  <a:schemeClr val="bg1"/>
                </a:solidFill>
              </a:rPr>
              <a:t>o sobě říká, že je vynálezce a má bláznivé nápady.</a:t>
            </a:r>
          </a:p>
          <a:p>
            <a:r>
              <a:rPr lang="cs-CZ" sz="2000" b="1" dirty="0" smtClean="0">
                <a:solidFill>
                  <a:schemeClr val="bg1"/>
                </a:solidFill>
              </a:rPr>
              <a:t>Pepek </a:t>
            </a:r>
            <a:r>
              <a:rPr lang="cs-CZ" sz="2000" b="1" dirty="0" err="1" smtClean="0">
                <a:solidFill>
                  <a:schemeClr val="bg1"/>
                </a:solidFill>
              </a:rPr>
              <a:t>Zilvar</a:t>
            </a:r>
            <a:r>
              <a:rPr lang="cs-CZ" sz="2000" dirty="0" smtClean="0">
                <a:solidFill>
                  <a:schemeClr val="bg1"/>
                </a:solidFill>
              </a:rPr>
              <a:t> je syn vysloužilého vojáka žijící v chudobinci. Kouří a snaží se mluvit dospěle, je statečný a ze všech pěti chlapců nejstarší, protože ve škole propadl.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404664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i="1" dirty="0" smtClean="0">
                <a:solidFill>
                  <a:schemeClr val="bg1"/>
                </a:solidFill>
              </a:rPr>
              <a:t>Postavy:</a:t>
            </a:r>
            <a:endParaRPr lang="cs-CZ" sz="2400" b="1" i="1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115616" y="4365104"/>
            <a:ext cx="348685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>
                <a:solidFill>
                  <a:schemeClr val="bg1"/>
                </a:solidFill>
              </a:rPr>
              <a:t>http://chrisvick.blog.cz/1205/karel-polacek-bylo-nas-pet-rozbor-nova-maturita</a:t>
            </a:r>
            <a:endParaRPr lang="cs-CZ" sz="800" dirty="0">
              <a:solidFill>
                <a:schemeClr val="bg1"/>
              </a:solidFill>
            </a:endParaRPr>
          </a:p>
        </p:txBody>
      </p:sp>
      <p:pic>
        <p:nvPicPr>
          <p:cNvPr id="25602" name="Picture 2" descr="http://media.novinky.cz/563/195631-top_foto1-2a1t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4077072"/>
            <a:ext cx="3416758" cy="1924775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5796136" y="6165304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" dirty="0" smtClean="0">
                <a:solidFill>
                  <a:schemeClr val="bg1"/>
                </a:solidFill>
              </a:rPr>
              <a:t>http://www.novinky.</a:t>
            </a:r>
            <a:r>
              <a:rPr lang="cs-CZ" sz="800" dirty="0" err="1" smtClean="0">
                <a:solidFill>
                  <a:schemeClr val="bg1"/>
                </a:solidFill>
              </a:rPr>
              <a:t>cz</a:t>
            </a:r>
            <a:r>
              <a:rPr lang="cs-CZ" sz="800" dirty="0" smtClean="0">
                <a:solidFill>
                  <a:schemeClr val="bg1"/>
                </a:solidFill>
              </a:rPr>
              <a:t>/</a:t>
            </a:r>
            <a:r>
              <a:rPr lang="cs-CZ" sz="800" dirty="0" err="1" smtClean="0">
                <a:solidFill>
                  <a:schemeClr val="bg1"/>
                </a:solidFill>
              </a:rPr>
              <a:t>cestovani</a:t>
            </a:r>
            <a:r>
              <a:rPr lang="cs-CZ" sz="800" dirty="0" smtClean="0">
                <a:solidFill>
                  <a:schemeClr val="bg1"/>
                </a:solidFill>
              </a:rPr>
              <a:t>/187273-v-</a:t>
            </a:r>
            <a:r>
              <a:rPr lang="cs-CZ" sz="800" dirty="0" err="1" smtClean="0">
                <a:solidFill>
                  <a:schemeClr val="bg1"/>
                </a:solidFill>
              </a:rPr>
              <a:t>rychnove</a:t>
            </a:r>
            <a:r>
              <a:rPr lang="cs-CZ" sz="800" dirty="0" smtClean="0">
                <a:solidFill>
                  <a:schemeClr val="bg1"/>
                </a:solidFill>
              </a:rPr>
              <a:t>-nad-</a:t>
            </a:r>
            <a:r>
              <a:rPr lang="cs-CZ" sz="800" dirty="0" err="1" smtClean="0">
                <a:solidFill>
                  <a:schemeClr val="bg1"/>
                </a:solidFill>
              </a:rPr>
              <a:t>kneznou</a:t>
            </a:r>
            <a:r>
              <a:rPr lang="cs-CZ" sz="800" dirty="0" smtClean="0">
                <a:solidFill>
                  <a:schemeClr val="bg1"/>
                </a:solidFill>
              </a:rPr>
              <a:t>-vita-turisty-</a:t>
            </a:r>
            <a:r>
              <a:rPr lang="cs-CZ" sz="800" dirty="0" err="1" smtClean="0">
                <a:solidFill>
                  <a:schemeClr val="bg1"/>
                </a:solidFill>
              </a:rPr>
              <a:t>zilvar</a:t>
            </a:r>
            <a:r>
              <a:rPr lang="cs-CZ" sz="800" dirty="0" smtClean="0">
                <a:solidFill>
                  <a:schemeClr val="bg1"/>
                </a:solidFill>
              </a:rPr>
              <a:t>-z-chudobince.</a:t>
            </a:r>
            <a:r>
              <a:rPr lang="cs-CZ" sz="800" dirty="0" err="1" smtClean="0">
                <a:solidFill>
                  <a:schemeClr val="bg1"/>
                </a:solidFill>
              </a:rPr>
              <a:t>html</a:t>
            </a:r>
            <a:endParaRPr lang="cs-CZ" sz="800" dirty="0">
              <a:solidFill>
                <a:schemeClr val="bg1"/>
              </a:solidFill>
            </a:endParaRPr>
          </a:p>
        </p:txBody>
      </p:sp>
      <p:pic>
        <p:nvPicPr>
          <p:cNvPr id="25604" name="Picture 4" descr="http://i26.lulzimg.com/08adc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4653136"/>
            <a:ext cx="2532559" cy="1790854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1763688" y="6453336"/>
            <a:ext cx="227658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>
                <a:solidFill>
                  <a:schemeClr val="bg1"/>
                </a:solidFill>
              </a:rPr>
              <a:t>http://www.</a:t>
            </a:r>
            <a:r>
              <a:rPr lang="cs-CZ" sz="800" dirty="0" err="1" smtClean="0">
                <a:solidFill>
                  <a:schemeClr val="bg1"/>
                </a:solidFill>
              </a:rPr>
              <a:t>warcenter.cz</a:t>
            </a:r>
            <a:r>
              <a:rPr lang="cs-CZ" sz="800" dirty="0" smtClean="0">
                <a:solidFill>
                  <a:schemeClr val="bg1"/>
                </a:solidFill>
              </a:rPr>
              <a:t>/</a:t>
            </a:r>
            <a:r>
              <a:rPr lang="cs-CZ" sz="800" dirty="0" err="1" smtClean="0">
                <a:solidFill>
                  <a:schemeClr val="bg1"/>
                </a:solidFill>
              </a:rPr>
              <a:t>viewtopic.php</a:t>
            </a:r>
            <a:r>
              <a:rPr lang="cs-CZ" sz="800" dirty="0" smtClean="0">
                <a:solidFill>
                  <a:schemeClr val="bg1"/>
                </a:solidFill>
              </a:rPr>
              <a:t>?t=21416</a:t>
            </a:r>
            <a:endParaRPr lang="cs-CZ" sz="800" dirty="0">
              <a:solidFill>
                <a:schemeClr val="bg1"/>
              </a:solidFill>
            </a:endParaRPr>
          </a:p>
        </p:txBody>
      </p:sp>
      <p:pic>
        <p:nvPicPr>
          <p:cNvPr id="25606" name="Picture 6" descr="http://www.predskolaci.cz/wp-content/uploads/2008/09/bylo-nas-pe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260648"/>
            <a:ext cx="1728192" cy="2923526"/>
          </a:xfrm>
          <a:prstGeom prst="rect">
            <a:avLst/>
          </a:prstGeom>
          <a:noFill/>
        </p:spPr>
      </p:pic>
      <p:sp>
        <p:nvSpPr>
          <p:cNvPr id="13" name="Obdélník 12"/>
          <p:cNvSpPr/>
          <p:nvPr/>
        </p:nvSpPr>
        <p:spPr>
          <a:xfrm>
            <a:off x="6804248" y="3212976"/>
            <a:ext cx="20162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1000" dirty="0">
                <a:solidFill>
                  <a:prstClr val="black"/>
                </a:solidFill>
              </a:rPr>
              <a:t>http://denik.predskolaci.cz/blog/?tag=psi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2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4" dur="2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260648"/>
            <a:ext cx="8568952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800" b="1" dirty="0" smtClean="0">
                <a:solidFill>
                  <a:schemeClr val="bg1"/>
                </a:solidFill>
              </a:rPr>
              <a:t>Romány:</a:t>
            </a:r>
            <a:r>
              <a:rPr lang="cs-CZ" sz="2400" dirty="0" smtClean="0">
                <a:solidFill>
                  <a:schemeClr val="bg1"/>
                </a:solidFill>
              </a:rPr>
              <a:t/>
            </a:r>
            <a:br>
              <a:rPr lang="cs-CZ" sz="2400" dirty="0" smtClean="0">
                <a:solidFill>
                  <a:schemeClr val="bg1"/>
                </a:solidFill>
              </a:rPr>
            </a:br>
            <a:endParaRPr lang="cs-CZ" sz="2400" dirty="0" smtClean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Muži v ofsajdu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Hráči </a:t>
            </a:r>
          </a:p>
          <a:p>
            <a:r>
              <a:rPr lang="cs-CZ" sz="2400" dirty="0" err="1" smtClean="0">
                <a:solidFill>
                  <a:schemeClr val="bg1"/>
                </a:solidFill>
              </a:rPr>
              <a:t>Michelup</a:t>
            </a:r>
            <a:r>
              <a:rPr lang="cs-CZ" sz="2400" dirty="0" smtClean="0">
                <a:solidFill>
                  <a:schemeClr val="bg1"/>
                </a:solidFill>
              </a:rPr>
              <a:t> a motocykl </a:t>
            </a:r>
            <a:endParaRPr lang="cs-CZ" sz="2400" dirty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Hostinec u kamenného stolu </a:t>
            </a:r>
            <a:br>
              <a:rPr lang="cs-CZ" sz="2400" dirty="0" smtClean="0">
                <a:solidFill>
                  <a:schemeClr val="bg1"/>
                </a:solidFill>
              </a:rPr>
            </a:br>
            <a:r>
              <a:rPr lang="cs-CZ" sz="2400" dirty="0" smtClean="0">
                <a:solidFill>
                  <a:schemeClr val="bg1"/>
                </a:solidFill>
              </a:rPr>
              <a:t>Bylo nás pět – posmrtně 1946</a:t>
            </a:r>
          </a:p>
          <a:p>
            <a:endParaRPr lang="cs-CZ" sz="2400" dirty="0" smtClean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sz="2800" b="1" dirty="0" smtClean="0">
                <a:solidFill>
                  <a:schemeClr val="bg1"/>
                </a:solidFill>
              </a:rPr>
              <a:t>Tetralogie: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400" dirty="0" smtClean="0">
                <a:solidFill>
                  <a:schemeClr val="bg1"/>
                </a:solidFill>
              </a:rPr>
              <a:t>– zde Poláček čerpá ze zkušeností z rodného města: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/>
            </a:r>
            <a:br>
              <a:rPr lang="cs-CZ" sz="2400" dirty="0" smtClean="0">
                <a:solidFill>
                  <a:schemeClr val="bg1"/>
                </a:solidFill>
              </a:rPr>
            </a:br>
            <a:r>
              <a:rPr lang="cs-CZ" sz="2400" dirty="0" smtClean="0">
                <a:solidFill>
                  <a:schemeClr val="bg1"/>
                </a:solidFill>
              </a:rPr>
              <a:t>Okresní město </a:t>
            </a:r>
            <a:br>
              <a:rPr lang="cs-CZ" sz="2400" dirty="0" smtClean="0">
                <a:solidFill>
                  <a:schemeClr val="bg1"/>
                </a:solidFill>
              </a:rPr>
            </a:br>
            <a:r>
              <a:rPr lang="cs-CZ" sz="2400" dirty="0" smtClean="0">
                <a:solidFill>
                  <a:schemeClr val="bg1"/>
                </a:solidFill>
              </a:rPr>
              <a:t>Hrdinové táhnou </a:t>
            </a:r>
            <a:br>
              <a:rPr lang="cs-CZ" sz="2400" dirty="0" smtClean="0">
                <a:solidFill>
                  <a:schemeClr val="bg1"/>
                </a:solidFill>
              </a:rPr>
            </a:br>
            <a:r>
              <a:rPr lang="cs-CZ" sz="2400" dirty="0" smtClean="0">
                <a:solidFill>
                  <a:schemeClr val="bg1"/>
                </a:solidFill>
              </a:rPr>
              <a:t>Podzemní město </a:t>
            </a:r>
            <a:br>
              <a:rPr lang="cs-CZ" sz="2400" dirty="0" smtClean="0">
                <a:solidFill>
                  <a:schemeClr val="bg1"/>
                </a:solidFill>
              </a:rPr>
            </a:br>
            <a:r>
              <a:rPr lang="cs-CZ" sz="2400" dirty="0" smtClean="0">
                <a:solidFill>
                  <a:schemeClr val="bg1"/>
                </a:solidFill>
              </a:rPr>
              <a:t>Vyprodáno </a:t>
            </a:r>
            <a:br>
              <a:rPr lang="cs-CZ" sz="2400" dirty="0" smtClean="0">
                <a:solidFill>
                  <a:schemeClr val="bg1"/>
                </a:solidFill>
              </a:rPr>
            </a:br>
            <a:r>
              <a:rPr lang="cs-CZ" sz="2400" dirty="0" smtClean="0">
                <a:solidFill>
                  <a:schemeClr val="bg1"/>
                </a:solidFill>
              </a:rPr>
              <a:t>Pátý díl se zachoval pouze ve zlomku</a:t>
            </a:r>
            <a:br>
              <a:rPr lang="cs-CZ" sz="2400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/>
            </a:r>
            <a:br>
              <a:rPr lang="cs-CZ" dirty="0" smtClean="0">
                <a:solidFill>
                  <a:schemeClr val="bg1"/>
                </a:solidFill>
              </a:rPr>
            </a:b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22530" name="Picture 2" descr="http://instinkt.tyden.cz/obrazek/4a0c093ee8af3/47-3-58-serosotv-4bc5f45946109_400x2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764704"/>
            <a:ext cx="3377952" cy="2237894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5220072" y="188640"/>
            <a:ext cx="26096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chemeClr val="bg1"/>
                </a:solidFill>
              </a:rPr>
              <a:t>„MUŽI V OFSAJDU</a:t>
            </a:r>
            <a:r>
              <a:rPr lang="cs-CZ" dirty="0" smtClean="0"/>
              <a:t>“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148064" y="2996952"/>
            <a:ext cx="311976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>
                <a:solidFill>
                  <a:schemeClr val="bg1"/>
                </a:solidFill>
              </a:rPr>
              <a:t>http://instinkt.</a:t>
            </a:r>
            <a:r>
              <a:rPr lang="cs-CZ" sz="800" dirty="0" err="1" smtClean="0">
                <a:solidFill>
                  <a:schemeClr val="bg1"/>
                </a:solidFill>
              </a:rPr>
              <a:t>tyden.cz</a:t>
            </a:r>
            <a:r>
              <a:rPr lang="cs-CZ" sz="800" dirty="0" smtClean="0">
                <a:solidFill>
                  <a:schemeClr val="bg1"/>
                </a:solidFill>
              </a:rPr>
              <a:t>/rubriky/</a:t>
            </a:r>
            <a:r>
              <a:rPr lang="cs-CZ" sz="800" dirty="0" err="1" smtClean="0">
                <a:solidFill>
                  <a:schemeClr val="bg1"/>
                </a:solidFill>
              </a:rPr>
              <a:t>ostatni</a:t>
            </a:r>
            <a:r>
              <a:rPr lang="cs-CZ" sz="800" dirty="0" smtClean="0">
                <a:solidFill>
                  <a:schemeClr val="bg1"/>
                </a:solidFill>
              </a:rPr>
              <a:t>/</a:t>
            </a:r>
            <a:r>
              <a:rPr lang="cs-CZ" sz="800" dirty="0" err="1" smtClean="0">
                <a:solidFill>
                  <a:schemeClr val="bg1"/>
                </a:solidFill>
              </a:rPr>
              <a:t>serial</a:t>
            </a:r>
            <a:r>
              <a:rPr lang="cs-CZ" sz="800" dirty="0" smtClean="0">
                <a:solidFill>
                  <a:schemeClr val="bg1"/>
                </a:solidFill>
              </a:rPr>
              <a:t>/</a:t>
            </a:r>
            <a:r>
              <a:rPr lang="cs-CZ" sz="800" dirty="0" err="1" smtClean="0">
                <a:solidFill>
                  <a:schemeClr val="bg1"/>
                </a:solidFill>
              </a:rPr>
              <a:t>muzi</a:t>
            </a:r>
            <a:r>
              <a:rPr lang="cs-CZ" sz="800" dirty="0" smtClean="0">
                <a:solidFill>
                  <a:schemeClr val="bg1"/>
                </a:solidFill>
              </a:rPr>
              <a:t>-v-ofsajdu_12.html</a:t>
            </a:r>
            <a:endParaRPr lang="cs-CZ" sz="800" dirty="0">
              <a:solidFill>
                <a:schemeClr val="bg1"/>
              </a:solidFill>
            </a:endParaRPr>
          </a:p>
        </p:txBody>
      </p:sp>
      <p:pic>
        <p:nvPicPr>
          <p:cNvPr id="22532" name="Picture 4" descr="http://www.podzemni-antikvariat.cz/img/foto/71/f/____sl7078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4293096"/>
            <a:ext cx="1523719" cy="2232248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5292080" y="3717032"/>
            <a:ext cx="25455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chemeClr val="bg1"/>
                </a:solidFill>
              </a:rPr>
              <a:t>„OKRESNÍ MĚSTO“</a:t>
            </a:r>
            <a:endParaRPr lang="cs-CZ" sz="2400" b="1" i="1" dirty="0">
              <a:solidFill>
                <a:schemeClr val="bg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7452320" y="4653136"/>
            <a:ext cx="13681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800" dirty="0" smtClean="0">
                <a:solidFill>
                  <a:schemeClr val="bg1"/>
                </a:solidFill>
              </a:rPr>
              <a:t>http://www.</a:t>
            </a:r>
            <a:r>
              <a:rPr lang="cs-CZ" sz="800" dirty="0" err="1" smtClean="0">
                <a:solidFill>
                  <a:schemeClr val="bg1"/>
                </a:solidFill>
              </a:rPr>
              <a:t>podzemni</a:t>
            </a:r>
            <a:r>
              <a:rPr lang="cs-CZ" sz="800" dirty="0" smtClean="0">
                <a:solidFill>
                  <a:schemeClr val="bg1"/>
                </a:solidFill>
              </a:rPr>
              <a:t>-</a:t>
            </a:r>
            <a:r>
              <a:rPr lang="cs-CZ" sz="800" dirty="0" err="1" smtClean="0">
                <a:solidFill>
                  <a:schemeClr val="bg1"/>
                </a:solidFill>
              </a:rPr>
              <a:t>antikvariat.cz</a:t>
            </a:r>
            <a:r>
              <a:rPr lang="cs-CZ" sz="800" dirty="0" smtClean="0">
                <a:solidFill>
                  <a:schemeClr val="bg1"/>
                </a:solidFill>
              </a:rPr>
              <a:t>/detail/</a:t>
            </a:r>
            <a:r>
              <a:rPr lang="cs-CZ" sz="800" dirty="0" err="1" smtClean="0">
                <a:solidFill>
                  <a:schemeClr val="bg1"/>
                </a:solidFill>
              </a:rPr>
              <a:t>ilustratori</a:t>
            </a:r>
            <a:r>
              <a:rPr lang="cs-CZ" sz="800" dirty="0" smtClean="0">
                <a:solidFill>
                  <a:schemeClr val="bg1"/>
                </a:solidFill>
              </a:rPr>
              <a:t>-</a:t>
            </a:r>
            <a:r>
              <a:rPr lang="cs-CZ" sz="800" dirty="0" err="1" smtClean="0">
                <a:solidFill>
                  <a:schemeClr val="bg1"/>
                </a:solidFill>
              </a:rPr>
              <a:t>kamil</a:t>
            </a:r>
            <a:r>
              <a:rPr lang="cs-CZ" sz="800" dirty="0" smtClean="0">
                <a:solidFill>
                  <a:schemeClr val="bg1"/>
                </a:solidFill>
              </a:rPr>
              <a:t>-</a:t>
            </a:r>
            <a:r>
              <a:rPr lang="cs-CZ" sz="800" dirty="0" err="1" smtClean="0">
                <a:solidFill>
                  <a:schemeClr val="bg1"/>
                </a:solidFill>
              </a:rPr>
              <a:t>lhotak</a:t>
            </a:r>
            <a:r>
              <a:rPr lang="cs-CZ" sz="800" dirty="0" smtClean="0">
                <a:solidFill>
                  <a:schemeClr val="bg1"/>
                </a:solidFill>
              </a:rPr>
              <a:t>/</a:t>
            </a:r>
            <a:r>
              <a:rPr lang="cs-CZ" sz="800" dirty="0" err="1" smtClean="0">
                <a:solidFill>
                  <a:schemeClr val="bg1"/>
                </a:solidFill>
              </a:rPr>
              <a:t>polacek</a:t>
            </a:r>
            <a:r>
              <a:rPr lang="cs-CZ" sz="800" dirty="0" smtClean="0">
                <a:solidFill>
                  <a:schemeClr val="bg1"/>
                </a:solidFill>
              </a:rPr>
              <a:t>-</a:t>
            </a:r>
            <a:r>
              <a:rPr lang="cs-CZ" sz="800" dirty="0" err="1" smtClean="0">
                <a:solidFill>
                  <a:schemeClr val="bg1"/>
                </a:solidFill>
              </a:rPr>
              <a:t>karel</a:t>
            </a:r>
            <a:r>
              <a:rPr lang="cs-CZ" sz="800" dirty="0" smtClean="0">
                <a:solidFill>
                  <a:schemeClr val="bg1"/>
                </a:solidFill>
              </a:rPr>
              <a:t>-</a:t>
            </a:r>
            <a:r>
              <a:rPr lang="cs-CZ" sz="800" dirty="0" err="1" smtClean="0">
                <a:solidFill>
                  <a:schemeClr val="bg1"/>
                </a:solidFill>
              </a:rPr>
              <a:t>okresni</a:t>
            </a:r>
            <a:r>
              <a:rPr lang="cs-CZ" sz="800" dirty="0" smtClean="0">
                <a:solidFill>
                  <a:schemeClr val="bg1"/>
                </a:solidFill>
              </a:rPr>
              <a:t>-</a:t>
            </a:r>
            <a:r>
              <a:rPr lang="cs-CZ" sz="800" dirty="0" err="1" smtClean="0">
                <a:solidFill>
                  <a:schemeClr val="bg1"/>
                </a:solidFill>
              </a:rPr>
              <a:t>mesto</a:t>
            </a:r>
            <a:endParaRPr lang="cs-CZ" sz="800" dirty="0">
              <a:solidFill>
                <a:schemeClr val="bg1"/>
              </a:solidFill>
            </a:endParaRPr>
          </a:p>
        </p:txBody>
      </p:sp>
      <p:sp>
        <p:nvSpPr>
          <p:cNvPr id="10" name="Šipka doprava se zářezem 9"/>
          <p:cNvSpPr/>
          <p:nvPr/>
        </p:nvSpPr>
        <p:spPr>
          <a:xfrm>
            <a:off x="2411760" y="1124744"/>
            <a:ext cx="2304256" cy="288032"/>
          </a:xfrm>
          <a:prstGeom prst="notched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2" name="Pravoúhlá spojovací čára 11"/>
          <p:cNvCxnSpPr/>
          <p:nvPr/>
        </p:nvCxnSpPr>
        <p:spPr>
          <a:xfrm>
            <a:off x="2627784" y="4221088"/>
            <a:ext cx="3096344" cy="1080120"/>
          </a:xfrm>
          <a:prstGeom prst="bentConnector3">
            <a:avLst>
              <a:gd name="adj1" fmla="val 50000"/>
            </a:avLst>
          </a:prstGeom>
          <a:ln cmpd="sng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  <p:bldP spid="9" grpId="0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260648"/>
            <a:ext cx="849694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800" b="1" dirty="0" smtClean="0">
                <a:solidFill>
                  <a:schemeClr val="bg1"/>
                </a:solidFill>
              </a:rPr>
              <a:t>Povídky: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/>
            </a:r>
            <a:br>
              <a:rPr lang="cs-CZ" sz="2400" dirty="0" smtClean="0">
                <a:solidFill>
                  <a:schemeClr val="bg1"/>
                </a:solidFill>
              </a:rPr>
            </a:br>
            <a:r>
              <a:rPr lang="cs-CZ" sz="2400" dirty="0" smtClean="0">
                <a:solidFill>
                  <a:schemeClr val="bg1"/>
                </a:solidFill>
              </a:rPr>
              <a:t>Povídky pana Kočkodana </a:t>
            </a:r>
            <a:br>
              <a:rPr lang="cs-CZ" sz="2400" dirty="0" smtClean="0">
                <a:solidFill>
                  <a:schemeClr val="bg1"/>
                </a:solidFill>
              </a:rPr>
            </a:br>
            <a:r>
              <a:rPr lang="cs-CZ" sz="2400" dirty="0" smtClean="0">
                <a:solidFill>
                  <a:schemeClr val="bg1"/>
                </a:solidFill>
              </a:rPr>
              <a:t>Povídky izraelského vyznání </a:t>
            </a:r>
            <a:br>
              <a:rPr lang="cs-CZ" sz="2400" dirty="0" smtClean="0">
                <a:solidFill>
                  <a:schemeClr val="bg1"/>
                </a:solidFill>
              </a:rPr>
            </a:br>
            <a:r>
              <a:rPr lang="cs-CZ" sz="2400" dirty="0" smtClean="0">
                <a:solidFill>
                  <a:schemeClr val="bg1"/>
                </a:solidFill>
              </a:rPr>
              <a:t>Bez místa </a:t>
            </a:r>
            <a:br>
              <a:rPr lang="cs-CZ" sz="2400" dirty="0" smtClean="0">
                <a:solidFill>
                  <a:schemeClr val="bg1"/>
                </a:solidFill>
              </a:rPr>
            </a:br>
            <a:r>
              <a:rPr lang="cs-CZ" sz="2400" dirty="0" smtClean="0">
                <a:solidFill>
                  <a:schemeClr val="bg1"/>
                </a:solidFill>
              </a:rPr>
              <a:t>Novinářské prózy založené na karikatuře a jazykové komice:</a:t>
            </a:r>
            <a:br>
              <a:rPr lang="cs-CZ" sz="2400" dirty="0" smtClean="0">
                <a:solidFill>
                  <a:schemeClr val="bg1"/>
                </a:solidFill>
              </a:rPr>
            </a:br>
            <a:r>
              <a:rPr lang="cs-CZ" sz="2400" dirty="0" smtClean="0">
                <a:solidFill>
                  <a:schemeClr val="bg1"/>
                </a:solidFill>
              </a:rPr>
              <a:t>Mariáš a jiné živnosti </a:t>
            </a:r>
            <a:br>
              <a:rPr lang="cs-CZ" sz="2400" dirty="0" smtClean="0">
                <a:solidFill>
                  <a:schemeClr val="bg1"/>
                </a:solidFill>
              </a:rPr>
            </a:br>
            <a:r>
              <a:rPr lang="cs-CZ" sz="2400" dirty="0" smtClean="0">
                <a:solidFill>
                  <a:schemeClr val="bg1"/>
                </a:solidFill>
              </a:rPr>
              <a:t>Čtrnáct dní na vojně </a:t>
            </a:r>
            <a:br>
              <a:rPr lang="cs-CZ" sz="2400" dirty="0" smtClean="0">
                <a:solidFill>
                  <a:schemeClr val="bg1"/>
                </a:solidFill>
              </a:rPr>
            </a:br>
            <a:r>
              <a:rPr lang="cs-CZ" sz="2400" dirty="0" smtClean="0">
                <a:solidFill>
                  <a:schemeClr val="bg1"/>
                </a:solidFill>
              </a:rPr>
              <a:t>35 sloupků </a:t>
            </a:r>
            <a:br>
              <a:rPr lang="cs-CZ" sz="2400" dirty="0" smtClean="0">
                <a:solidFill>
                  <a:schemeClr val="bg1"/>
                </a:solidFill>
              </a:rPr>
            </a:br>
            <a:r>
              <a:rPr lang="cs-CZ" sz="2400" dirty="0" smtClean="0">
                <a:solidFill>
                  <a:schemeClr val="bg1"/>
                </a:solidFill>
              </a:rPr>
              <a:t>Okolo nás </a:t>
            </a:r>
            <a:br>
              <a:rPr lang="cs-CZ" sz="2400" dirty="0" smtClean="0">
                <a:solidFill>
                  <a:schemeClr val="bg1"/>
                </a:solidFill>
              </a:rPr>
            </a:br>
            <a:r>
              <a:rPr lang="cs-CZ" sz="2400" dirty="0" smtClean="0">
                <a:solidFill>
                  <a:schemeClr val="bg1"/>
                </a:solidFill>
              </a:rPr>
              <a:t/>
            </a:r>
            <a:br>
              <a:rPr lang="cs-CZ" sz="2400" dirty="0" smtClean="0">
                <a:solidFill>
                  <a:schemeClr val="bg1"/>
                </a:solidFill>
              </a:rPr>
            </a:br>
            <a:r>
              <a:rPr lang="cs-CZ" sz="2800" b="1" dirty="0" smtClean="0">
                <a:solidFill>
                  <a:schemeClr val="bg1"/>
                </a:solidFill>
              </a:rPr>
              <a:t>Pro děti: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/>
            </a:r>
            <a:br>
              <a:rPr lang="cs-CZ" sz="2400" dirty="0" smtClean="0">
                <a:solidFill>
                  <a:schemeClr val="bg1"/>
                </a:solidFill>
              </a:rPr>
            </a:br>
            <a:r>
              <a:rPr lang="cs-CZ" sz="2400" dirty="0" err="1" smtClean="0">
                <a:solidFill>
                  <a:schemeClr val="bg1"/>
                </a:solidFill>
              </a:rPr>
              <a:t>Edudand</a:t>
            </a:r>
            <a:r>
              <a:rPr lang="cs-CZ" sz="2400" dirty="0" smtClean="0">
                <a:solidFill>
                  <a:schemeClr val="bg1"/>
                </a:solidFill>
              </a:rPr>
              <a:t> a </a:t>
            </a:r>
            <a:r>
              <a:rPr lang="cs-CZ" sz="2400" dirty="0" err="1" smtClean="0">
                <a:solidFill>
                  <a:schemeClr val="bg1"/>
                </a:solidFill>
              </a:rPr>
              <a:t>Francimor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  <a:br>
              <a:rPr lang="cs-CZ" sz="2400" dirty="0" smtClean="0">
                <a:solidFill>
                  <a:schemeClr val="bg1"/>
                </a:solidFill>
              </a:rPr>
            </a:br>
            <a:r>
              <a:rPr lang="cs-CZ" sz="2400" dirty="0" smtClean="0">
                <a:solidFill>
                  <a:schemeClr val="bg1"/>
                </a:solidFill>
              </a:rPr>
              <a:t>Se žlutou hvězdnou – posmrtně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Poláčkův deník z roku 1943 </a:t>
            </a:r>
            <a:endParaRPr lang="cs-CZ" dirty="0"/>
          </a:p>
        </p:txBody>
      </p:sp>
      <p:pic>
        <p:nvPicPr>
          <p:cNvPr id="18434" name="Picture 2" descr="http://www.antikvariatik.cz/fotovelke/51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262939" cy="3288805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5436096" y="6165304"/>
            <a:ext cx="267252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>
                <a:solidFill>
                  <a:schemeClr val="bg1"/>
                </a:solidFill>
              </a:rPr>
              <a:t>http://www.</a:t>
            </a:r>
            <a:r>
              <a:rPr lang="cs-CZ" sz="800" dirty="0" err="1" smtClean="0">
                <a:solidFill>
                  <a:schemeClr val="bg1"/>
                </a:solidFill>
              </a:rPr>
              <a:t>antikvariatik.cz</a:t>
            </a:r>
            <a:r>
              <a:rPr lang="cs-CZ" sz="800" dirty="0" smtClean="0">
                <a:solidFill>
                  <a:schemeClr val="bg1"/>
                </a:solidFill>
              </a:rPr>
              <a:t>/</a:t>
            </a:r>
            <a:r>
              <a:rPr lang="cs-CZ" sz="800" dirty="0" err="1" smtClean="0">
                <a:solidFill>
                  <a:schemeClr val="bg1"/>
                </a:solidFill>
              </a:rPr>
              <a:t>povidky</a:t>
            </a:r>
            <a:r>
              <a:rPr lang="cs-CZ" sz="800" dirty="0" smtClean="0">
                <a:solidFill>
                  <a:schemeClr val="bg1"/>
                </a:solidFill>
              </a:rPr>
              <a:t>-pana-</a:t>
            </a:r>
            <a:r>
              <a:rPr lang="cs-CZ" sz="800" dirty="0" err="1" smtClean="0">
                <a:solidFill>
                  <a:schemeClr val="bg1"/>
                </a:solidFill>
              </a:rPr>
              <a:t>kockodana</a:t>
            </a:r>
            <a:r>
              <a:rPr lang="cs-CZ" sz="800" dirty="0" smtClean="0">
                <a:solidFill>
                  <a:schemeClr val="bg1"/>
                </a:solidFill>
              </a:rPr>
              <a:t>-5129</a:t>
            </a:r>
            <a:endParaRPr lang="cs-CZ" sz="800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211960" y="1052736"/>
            <a:ext cx="4734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dirty="0" smtClean="0">
                <a:solidFill>
                  <a:schemeClr val="bg1"/>
                </a:solidFill>
              </a:rPr>
              <a:t>„POVÍDKY PANA KOČKODANA“</a:t>
            </a:r>
            <a:endParaRPr lang="cs-CZ" sz="2800" b="1" i="1" dirty="0">
              <a:solidFill>
                <a:schemeClr val="bg1"/>
              </a:solidFill>
            </a:endParaRPr>
          </a:p>
        </p:txBody>
      </p:sp>
      <p:sp>
        <p:nvSpPr>
          <p:cNvPr id="6" name="Zahnutá šipka doleva 5"/>
          <p:cNvSpPr/>
          <p:nvPr/>
        </p:nvSpPr>
        <p:spPr>
          <a:xfrm>
            <a:off x="7884368" y="1844824"/>
            <a:ext cx="1019552" cy="2088232"/>
          </a:xfrm>
          <a:prstGeom prst="curvedLef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1196752"/>
            <a:ext cx="7957392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i="1" dirty="0" smtClean="0">
                <a:solidFill>
                  <a:schemeClr val="bg1"/>
                </a:solidFill>
                <a:latin typeface="Century Gothic" pitchFamily="34" charset="0"/>
              </a:rPr>
              <a:t>„Školy nejsou místa, kde se nabývá vzdělání, ale kde se dostávají vysvědčení, která jsou nutná k tomu, aby žák dostal existenci.“</a:t>
            </a:r>
          </a:p>
          <a:p>
            <a:endParaRPr lang="cs-CZ" sz="2400" dirty="0" smtClean="0">
              <a:solidFill>
                <a:schemeClr val="bg1"/>
              </a:solidFill>
            </a:endParaRPr>
          </a:p>
          <a:p>
            <a:pPr algn="ctr"/>
            <a:r>
              <a:rPr lang="cs-CZ" sz="2400" b="1" i="1" dirty="0" smtClean="0">
                <a:solidFill>
                  <a:schemeClr val="bg1"/>
                </a:solidFill>
                <a:latin typeface="Harrington" pitchFamily="82" charset="0"/>
              </a:rPr>
              <a:t>„Muži se dělí na dvě skupiny. Jsou zdvořilí a nezdvořilí. Nezdvořilý muž nenabídne dámě své místo. Zdvořilý muž, když postřehne vstupující dámu, zamhouří oči a dělá, jako když spí.“ </a:t>
            </a:r>
          </a:p>
          <a:p>
            <a:endParaRPr lang="cs-CZ" sz="2400" dirty="0" smtClean="0">
              <a:solidFill>
                <a:schemeClr val="bg1"/>
              </a:solidFill>
            </a:endParaRPr>
          </a:p>
          <a:p>
            <a:pPr algn="ctr"/>
            <a:r>
              <a:rPr lang="cs-CZ" sz="2400" b="1" i="1" dirty="0" smtClean="0">
                <a:solidFill>
                  <a:schemeClr val="bg1"/>
                </a:solidFill>
                <a:latin typeface="Dotum" pitchFamily="34" charset="-127"/>
                <a:ea typeface="Dotum" pitchFamily="34" charset="-127"/>
              </a:rPr>
              <a:t>„</a:t>
            </a:r>
            <a:r>
              <a:rPr lang="cs-CZ" sz="2400" b="1" i="1" dirty="0" smtClean="0">
                <a:solidFill>
                  <a:schemeClr val="bg1"/>
                </a:solidFill>
                <a:latin typeface="Dotum" pitchFamily="34" charset="-127"/>
                <a:ea typeface="Dotum" pitchFamily="34" charset="-127"/>
              </a:rPr>
              <a:t>Hleď </a:t>
            </a:r>
            <a:r>
              <a:rPr lang="cs-CZ" sz="2400" b="1" i="1" dirty="0" smtClean="0">
                <a:solidFill>
                  <a:schemeClr val="bg1"/>
                </a:solidFill>
                <a:latin typeface="Dotum" pitchFamily="34" charset="-127"/>
                <a:ea typeface="Dotum" pitchFamily="34" charset="-127"/>
              </a:rPr>
              <a:t>si udržet jasnou hlavu za všech okolností, když má člověk rozum, má si ho vážit a ne ho zahazovat pro pokleslost nervů.“</a:t>
            </a:r>
          </a:p>
          <a:p>
            <a:pPr algn="ctr"/>
            <a:endParaRPr lang="cs-CZ" sz="2400" dirty="0" smtClean="0">
              <a:solidFill>
                <a:schemeClr val="bg1"/>
              </a:solidFill>
            </a:endParaRPr>
          </a:p>
          <a:p>
            <a:pPr algn="ctr"/>
            <a:r>
              <a:rPr lang="cs-CZ" sz="2000" b="1" i="1" dirty="0" smtClean="0">
                <a:solidFill>
                  <a:schemeClr val="bg1"/>
                </a:solidFill>
                <a:latin typeface="Lucida Calligraphy" pitchFamily="66" charset="0"/>
              </a:rPr>
              <a:t>„Kněží, profesoři a ženy si nelibují v humoru. Všechny tři stavy chtějí být ctěny.“ </a:t>
            </a:r>
            <a:endParaRPr lang="cs-CZ" sz="2000" b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 flipH="1">
            <a:off x="6228184" y="6309320"/>
            <a:ext cx="25202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>
                <a:solidFill>
                  <a:schemeClr val="bg1"/>
                </a:solidFill>
              </a:rPr>
              <a:t>http://ld.johanesville.net/polacek/citaty</a:t>
            </a:r>
            <a:endParaRPr lang="cs-CZ" sz="1000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3528" y="260648"/>
            <a:ext cx="84969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POLÁČKOVY CITÁTY</a:t>
            </a:r>
            <a:endParaRPr lang="cs-CZ" sz="4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ZDROJE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15616" y="1916832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chemeClr val="bg1"/>
                </a:solidFill>
              </a:rPr>
              <a:t>v</a:t>
            </a:r>
            <a:r>
              <a:rPr lang="cs-CZ" sz="3200" b="1" dirty="0" smtClean="0">
                <a:solidFill>
                  <a:schemeClr val="bg1"/>
                </a:solidFill>
              </a:rPr>
              <a:t>iz v průběhu prezentace</a:t>
            </a:r>
            <a:endParaRPr lang="cs-CZ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11560" y="1484784"/>
            <a:ext cx="7704856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cs-CZ" sz="18000" b="1" cap="none" spc="0" dirty="0" smtClean="0">
                <a:ln w="1905"/>
                <a:solidFill>
                  <a:schemeClr val="bg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KONEC</a:t>
            </a:r>
            <a:endParaRPr lang="cs-CZ" sz="18000" b="1" cap="none" spc="0" dirty="0">
              <a:ln w="1905"/>
              <a:solidFill>
                <a:schemeClr val="bg1">
                  <a:lumMod val="95000"/>
                  <a:lumOff val="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678</Words>
  <Application>Microsoft Office PowerPoint</Application>
  <PresentationFormat>Předvádění na obrazovce (4:3)</PresentationFormat>
  <Paragraphs>100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                                                              Projekt: Moderní výuka   Registrační číslo: CZ.1.07/1.4.00/21.3192   Číslo DUM: VY_32 _INOVACE_ 11.1.16     Jméno autora: Mgr. Romana Krulišová   Datum, období, kdy byl vytvořen:  7. srpna 2012   Název práce:  Karel Poláček   Předmět, pro který je VM určen:  Český jazyk – literární výchova   Ročník, pro který je VM určen:  9. ročník   Časová dotace: 45 min    Vzdělávací oblast, tematický okruh, téma:  Literární výchova, portréty autorů, Karel Poláček   Metodický list, anotace - výstižný popis způsobu použití VM ve výuce: : Prostřednictvím prezentace si žáci zopakují a upevní znalosti a informace, které získali o autorovi v průběhu literární výchovy na 2. stupni ZŠ    Pomůcky:  datový projektor, plátno, počítač, psací potřeby         </vt:lpstr>
      <vt:lpstr>KAREL</vt:lpstr>
      <vt:lpstr>KAREL POLÁČEK</vt:lpstr>
      <vt:lpstr>KDO TO BYL?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ZDROJE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Projekt: Moderní výuka   Registrační číslo: CZ.1.07/1.4.00/21.3192   Číslo DUM: VY_32 _INOVACE_ 11.1.01      Jméno autora: Mgr. Romana Krulišová   Datum, období, kdy byl vytvořen:  9. srpna 2012   Název práce:  Karel Poláček   Předmět, pro který je VM určen:  Český jazyk – literární výchova   Ročník, pro který je VM určen:  9. ročník   Časová dotace: 45 min    Vzdělávací oblast, tematický okruh, téma:  Literární výchova, portréty autorů, Karel Čapek   Metodický list, anotace - výstižný popis způsobu použití VM ve výuce: : Prostřednictvím prezentace si žáci zopakují a upevní znalosti a informace, které získali o autorovi v průběhu literární výchovy na 2. stupni ZŠ    Pomůcky:  datový projektor, plátno, počítač, psací potřeby</dc:title>
  <dc:creator>Acer</dc:creator>
  <cp:lastModifiedBy>Acer</cp:lastModifiedBy>
  <cp:revision>27</cp:revision>
  <dcterms:created xsi:type="dcterms:W3CDTF">2012-08-08T21:52:54Z</dcterms:created>
  <dcterms:modified xsi:type="dcterms:W3CDTF">2013-10-05T07:23:48Z</dcterms:modified>
</cp:coreProperties>
</file>