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8" r:id="rId2"/>
    <p:sldId id="257" r:id="rId3"/>
    <p:sldId id="259" r:id="rId4"/>
    <p:sldId id="260" r:id="rId5"/>
    <p:sldId id="261" r:id="rId6"/>
    <p:sldId id="262" r:id="rId7"/>
    <p:sldId id="264" r:id="rId8"/>
    <p:sldId id="263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856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813D49-C822-493F-8094-C78DAA9BB4B6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16D062-B668-4159-B0E9-59E8143DFCF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16D062-B668-4159-B0E9-59E8143DFCF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88635-F526-49DA-8F69-89B8E47B7032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046A5-BB56-4FBD-9C45-9331E0C11F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88635-F526-49DA-8F69-89B8E47B7032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046A5-BB56-4FBD-9C45-9331E0C11F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88635-F526-49DA-8F69-89B8E47B7032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046A5-BB56-4FBD-9C45-9331E0C11F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88635-F526-49DA-8F69-89B8E47B7032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046A5-BB56-4FBD-9C45-9331E0C11F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88635-F526-49DA-8F69-89B8E47B7032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046A5-BB56-4FBD-9C45-9331E0C11F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88635-F526-49DA-8F69-89B8E47B7032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046A5-BB56-4FBD-9C45-9331E0C11F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88635-F526-49DA-8F69-89B8E47B7032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046A5-BB56-4FBD-9C45-9331E0C11F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88635-F526-49DA-8F69-89B8E47B7032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046A5-BB56-4FBD-9C45-9331E0C11F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88635-F526-49DA-8F69-89B8E47B7032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046A5-BB56-4FBD-9C45-9331E0C11F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88635-F526-49DA-8F69-89B8E47B7032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046A5-BB56-4FBD-9C45-9331E0C11F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88635-F526-49DA-8F69-89B8E47B7032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046A5-BB56-4FBD-9C45-9331E0C11F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00"/>
            </a:gs>
            <a:gs pos="39999">
              <a:srgbClr val="0A128C"/>
            </a:gs>
            <a:gs pos="70000">
              <a:srgbClr val="181CC7"/>
            </a:gs>
            <a:gs pos="88000">
              <a:srgbClr val="7005D4"/>
            </a:gs>
            <a:gs pos="100000">
              <a:srgbClr val="8C3D9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388635-F526-49DA-8F69-89B8E47B7032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1046A5-BB56-4FBD-9C45-9331E0C11F2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4" descr="Logo pitomi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913" y="0"/>
            <a:ext cx="6604000" cy="184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1"/>
          <p:cNvSpPr>
            <a:spLocks noGrp="1"/>
          </p:cNvSpPr>
          <p:nvPr>
            <p:ph type="title"/>
          </p:nvPr>
        </p:nvSpPr>
        <p:spPr>
          <a:xfrm>
            <a:off x="395288" y="0"/>
            <a:ext cx="8353425" cy="6858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                                             </a:t>
            </a: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Projekt: Moderní výuka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Registrační číslo: CZ.1.07/1.4.00/21.3192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Číslo DUM: VY_32 _INOVACE_ 11.1.17	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Jméno autora: Mgr. Romana Krulišová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Datum, období, kdy byl vytvořen:  8. srpna 2012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Název práce: </a:t>
            </a:r>
            <a:r>
              <a:rPr lang="cs-CZ" sz="1200" b="1" dirty="0" err="1" smtClean="0">
                <a:solidFill>
                  <a:schemeClr val="bg1"/>
                </a:solidFill>
                <a:latin typeface="Arial" charset="0"/>
                <a:cs typeface="Arial" charset="0"/>
              </a:rPr>
              <a:t>Miguel</a:t>
            </a: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 de </a:t>
            </a:r>
            <a:r>
              <a:rPr lang="cs-CZ" sz="1200" b="1" dirty="0" err="1" smtClean="0">
                <a:solidFill>
                  <a:schemeClr val="bg1"/>
                </a:solidFill>
                <a:latin typeface="Arial" charset="0"/>
                <a:cs typeface="Arial" charset="0"/>
              </a:rPr>
              <a:t>Cervantes</a:t>
            </a: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 a </a:t>
            </a:r>
            <a:r>
              <a:rPr lang="cs-CZ" sz="1200" b="1" dirty="0" err="1" smtClean="0">
                <a:solidFill>
                  <a:schemeClr val="bg1"/>
                </a:solidFill>
                <a:latin typeface="Arial" charset="0"/>
                <a:cs typeface="Arial" charset="0"/>
              </a:rPr>
              <a:t>Saavedra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Předmět, pro který je VM určen:  Český jazyk – literární výchova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Ročník, pro který je VM určen:  9. ročník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Časová dotace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:  45 min</a:t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Vzdělávací oblast, tematický okruh, téma:  Literární výchova, </a:t>
            </a:r>
            <a:r>
              <a:rPr lang="cs-CZ" sz="1200" b="1" dirty="0" err="1" smtClean="0">
                <a:solidFill>
                  <a:schemeClr val="bg1"/>
                </a:solidFill>
                <a:latin typeface="Arial" charset="0"/>
                <a:cs typeface="Arial" charset="0"/>
              </a:rPr>
              <a:t>Miguel</a:t>
            </a: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 de </a:t>
            </a:r>
            <a:r>
              <a:rPr lang="cs-CZ" sz="1200" b="1" dirty="0" err="1" smtClean="0">
                <a:solidFill>
                  <a:schemeClr val="bg1"/>
                </a:solidFill>
                <a:latin typeface="Arial" charset="0"/>
                <a:cs typeface="Arial" charset="0"/>
              </a:rPr>
              <a:t>Cervantes</a:t>
            </a: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 a </a:t>
            </a:r>
            <a:r>
              <a:rPr lang="cs-CZ" sz="1200" b="1" dirty="0" err="1" smtClean="0">
                <a:solidFill>
                  <a:schemeClr val="bg1"/>
                </a:solidFill>
                <a:latin typeface="Arial" charset="0"/>
                <a:cs typeface="Arial" charset="0"/>
              </a:rPr>
              <a:t>Saavedra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Metodický list, anotace - výstižný popis způsobu použití VM ve výuce: 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 Prostřednictvím prezentace si žáci zopakují a upevní znalosti a informace, které získali o autorovi v průběhu literární výchovy na 2. stupni ZŠ </a:t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Pomůcky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: datový projektor, plátno, počítač, psací potřeby </a:t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> </a:t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endParaRPr lang="cs-CZ" sz="1200" dirty="0" smtClean="0">
              <a:latin typeface="Arial" charset="0"/>
              <a:cs typeface="Arial" charset="0"/>
            </a:endParaRPr>
          </a:p>
        </p:txBody>
      </p:sp>
      <p:sp>
        <p:nvSpPr>
          <p:cNvPr id="13316" name="Obdélník 3"/>
          <p:cNvSpPr>
            <a:spLocks noChangeArrowheads="1"/>
          </p:cNvSpPr>
          <p:nvPr/>
        </p:nvSpPr>
        <p:spPr bwMode="auto">
          <a:xfrm>
            <a:off x="0" y="1628800"/>
            <a:ext cx="91440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 b="1" dirty="0">
                <a:solidFill>
                  <a:schemeClr val="bg1"/>
                </a:solidFill>
                <a:cs typeface="Arial" charset="0"/>
              </a:rPr>
              <a:t>METODICKÝ LIST PRO ZŠ</a:t>
            </a:r>
            <a:r>
              <a:rPr lang="cs-CZ" sz="1200" dirty="0">
                <a:solidFill>
                  <a:schemeClr val="bg1"/>
                </a:solidFill>
                <a:cs typeface="Arial" charset="0"/>
              </a:rPr>
              <a:t/>
            </a:r>
            <a:br>
              <a:rPr lang="cs-CZ" sz="1200" dirty="0">
                <a:solidFill>
                  <a:schemeClr val="bg1"/>
                </a:solidFill>
                <a:cs typeface="Arial" charset="0"/>
              </a:rPr>
            </a:br>
            <a:r>
              <a:rPr lang="cs-CZ" sz="1200" b="1" dirty="0">
                <a:solidFill>
                  <a:schemeClr val="bg1"/>
                </a:solidFill>
                <a:cs typeface="Arial" charset="0"/>
              </a:rPr>
              <a:t> Pro zpracování vzdělávacích materiálů (VM)v rámci projektu EU peníze školám</a:t>
            </a:r>
            <a:r>
              <a:rPr lang="cs-CZ" sz="1200" dirty="0">
                <a:solidFill>
                  <a:schemeClr val="bg1"/>
                </a:solidFill>
                <a:cs typeface="Arial" charset="0"/>
              </a:rPr>
              <a:t/>
            </a:r>
            <a:br>
              <a:rPr lang="cs-CZ" sz="1200" dirty="0">
                <a:solidFill>
                  <a:schemeClr val="bg1"/>
                </a:solidFill>
                <a:cs typeface="Arial" charset="0"/>
              </a:rPr>
            </a:br>
            <a:r>
              <a:rPr lang="cs-CZ" sz="1200" b="1" dirty="0">
                <a:solidFill>
                  <a:schemeClr val="bg1"/>
                </a:solidFill>
                <a:cs typeface="Arial" charset="0"/>
              </a:rPr>
              <a:t>                        Operační program Vzdělávání pro konkurenceschopnost</a:t>
            </a:r>
            <a:endParaRPr lang="cs-CZ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755576" y="620688"/>
            <a:ext cx="7772400" cy="1470025"/>
          </a:xfrm>
        </p:spPr>
        <p:txBody>
          <a:bodyPr>
            <a:normAutofit/>
          </a:bodyPr>
          <a:lstStyle/>
          <a:p>
            <a:r>
              <a:rPr lang="cs-CZ" sz="7200" dirty="0" smtClean="0">
                <a:latin typeface="Algerian" pitchFamily="82" charset="0"/>
              </a:rPr>
              <a:t>MIGUEL</a:t>
            </a:r>
            <a:endParaRPr lang="cs-CZ" sz="7200" dirty="0">
              <a:latin typeface="Algerian" pitchFamily="82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403648" y="4005064"/>
            <a:ext cx="6400800" cy="1752600"/>
          </a:xfrm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chemeClr val="tx1"/>
                </a:solidFill>
                <a:latin typeface="Algerian" pitchFamily="82" charset="0"/>
              </a:rPr>
              <a:t>A  SAAVEDRA</a:t>
            </a:r>
            <a:endParaRPr lang="cs-CZ" sz="7200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75656" y="2420888"/>
            <a:ext cx="692208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latin typeface="Algerian" pitchFamily="82" charset="0"/>
              </a:rPr>
              <a:t>DE  CERVANTES</a:t>
            </a:r>
            <a:endParaRPr lang="cs-CZ" sz="7200" dirty="0">
              <a:latin typeface="Algerian" pitchFamily="82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228184" y="404664"/>
            <a:ext cx="2665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>
                <a:latin typeface="Calibri" pitchFamily="34" charset="0"/>
              </a:rPr>
              <a:t>VY_32_INOVACE _</a:t>
            </a:r>
            <a:r>
              <a:rPr lang="cs-CZ" b="1" dirty="0" smtClean="0">
                <a:latin typeface="Calibri" pitchFamily="34" charset="0"/>
              </a:rPr>
              <a:t>11.1.17</a:t>
            </a:r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7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148064" y="274638"/>
            <a:ext cx="3538736" cy="2578298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MIGUEL</a:t>
            </a:r>
            <a:br>
              <a:rPr lang="cs-CZ" sz="4000" dirty="0" smtClean="0">
                <a:latin typeface="Arial" pitchFamily="34" charset="0"/>
                <a:cs typeface="Arial" pitchFamily="34" charset="0"/>
              </a:rPr>
            </a:br>
            <a:r>
              <a:rPr lang="cs-CZ" sz="4000" dirty="0" smtClean="0">
                <a:latin typeface="Arial" pitchFamily="34" charset="0"/>
                <a:cs typeface="Arial" pitchFamily="34" charset="0"/>
              </a:rPr>
              <a:t>DE CERVANTES</a:t>
            </a:r>
            <a:br>
              <a:rPr lang="cs-CZ" sz="4000" dirty="0" smtClean="0">
                <a:latin typeface="Arial" pitchFamily="34" charset="0"/>
                <a:cs typeface="Arial" pitchFamily="34" charset="0"/>
              </a:rPr>
            </a:br>
            <a:r>
              <a:rPr lang="cs-CZ" sz="4000" dirty="0" smtClean="0">
                <a:latin typeface="Arial" pitchFamily="34" charset="0"/>
                <a:cs typeface="Arial" pitchFamily="34" charset="0"/>
              </a:rPr>
              <a:t>A SAAVEDRA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http://www.quotecollection.com/author-images/miguel-de-cervantes-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8234" y="260648"/>
            <a:ext cx="4228670" cy="583264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67544" y="6237312"/>
            <a:ext cx="359906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http://www.</a:t>
            </a:r>
            <a:r>
              <a:rPr lang="cs-CZ" sz="1000" dirty="0" err="1" smtClean="0"/>
              <a:t>quotecollection.com</a:t>
            </a:r>
            <a:r>
              <a:rPr lang="cs-CZ" sz="1000" dirty="0" smtClean="0"/>
              <a:t>/</a:t>
            </a:r>
            <a:r>
              <a:rPr lang="cs-CZ" sz="1000" dirty="0" err="1" smtClean="0"/>
              <a:t>author</a:t>
            </a:r>
            <a:r>
              <a:rPr lang="cs-CZ" sz="1000" dirty="0" smtClean="0"/>
              <a:t>/</a:t>
            </a:r>
            <a:r>
              <a:rPr lang="cs-CZ" sz="1000" dirty="0" err="1" smtClean="0"/>
              <a:t>miguel</a:t>
            </a:r>
            <a:r>
              <a:rPr lang="cs-CZ" sz="1000" dirty="0" smtClean="0"/>
              <a:t>-de-</a:t>
            </a:r>
            <a:r>
              <a:rPr lang="cs-CZ" sz="1000" dirty="0" err="1" smtClean="0"/>
              <a:t>cervantes</a:t>
            </a:r>
            <a:r>
              <a:rPr lang="cs-CZ" sz="1000" dirty="0" smtClean="0"/>
              <a:t>/7/</a:t>
            </a:r>
            <a:endParaRPr lang="cs-CZ" sz="1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3356992"/>
            <a:ext cx="324036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(* 29. září 1547 </a:t>
            </a:r>
            <a:r>
              <a:rPr lang="cs-CZ" sz="3600" dirty="0" err="1" smtClean="0"/>
              <a:t>Alcalá</a:t>
            </a:r>
            <a:r>
              <a:rPr lang="cs-CZ" sz="3600" dirty="0" smtClean="0"/>
              <a:t> de </a:t>
            </a:r>
            <a:r>
              <a:rPr lang="cs-CZ" sz="3600" dirty="0" err="1" smtClean="0"/>
              <a:t>Henares</a:t>
            </a:r>
            <a:r>
              <a:rPr lang="cs-CZ" sz="3600" dirty="0" smtClean="0"/>
              <a:t> – </a:t>
            </a:r>
            <a:r>
              <a:rPr lang="cs-CZ" sz="3600" dirty="0" smtClean="0">
                <a:sym typeface="Wingdings"/>
              </a:rPr>
              <a:t> </a:t>
            </a:r>
            <a:r>
              <a:rPr lang="cs-CZ" sz="3600" dirty="0" smtClean="0"/>
              <a:t>22. dubna 1616 Madrid)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20072" y="6381328"/>
            <a:ext cx="348364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http://cs.wikipedia.org/wiki/Miguel_de_Cervantes_y_Saavedra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KDO TO BYL?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1916832"/>
            <a:ext cx="705678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sz="3200" dirty="0" smtClean="0"/>
              <a:t> </a:t>
            </a:r>
            <a:r>
              <a:rPr lang="cs-CZ" sz="3600" dirty="0" smtClean="0"/>
              <a:t>španělský voják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 básník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 spisovatel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 romanopisec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7" y="1052736"/>
            <a:ext cx="8748463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 </a:t>
            </a:r>
            <a:r>
              <a:rPr lang="cs-CZ" sz="2400" dirty="0" smtClean="0"/>
              <a:t>neměl přístup k soustavnému školnímu vzdělání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v námořní bitvě byl zraněn, zasáhla jej do hrudi dělová koule, a </a:t>
            </a:r>
          </a:p>
          <a:p>
            <a:r>
              <a:rPr lang="cs-CZ" sz="2400" dirty="0" smtClean="0"/>
              <a:t>    když se probral z mdloby, zjistil, že mu </a:t>
            </a:r>
            <a:r>
              <a:rPr lang="cs-CZ" sz="2400" dirty="0" err="1" smtClean="0"/>
              <a:t>felčaři</a:t>
            </a:r>
            <a:r>
              <a:rPr lang="cs-CZ" sz="2400" dirty="0" smtClean="0"/>
              <a:t> museli uříznout ruku </a:t>
            </a:r>
          </a:p>
          <a:p>
            <a:r>
              <a:rPr lang="cs-CZ" sz="2400" dirty="0" smtClean="0"/>
              <a:t>    až k lokti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při další válečně výpravě dokonce byl zajat Turky, dovlečen jako </a:t>
            </a:r>
          </a:p>
          <a:p>
            <a:r>
              <a:rPr lang="cs-CZ" sz="2400" dirty="0" smtClean="0"/>
              <a:t>    otrok do Alžíru (otroctví trvalo pět let)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teprve pracně získané výkupné mu umožnilo vykoupit se z otroctví</a:t>
            </a:r>
          </a:p>
          <a:p>
            <a:r>
              <a:rPr lang="cs-CZ" sz="2400" dirty="0" smtClean="0"/>
              <a:t>    a vrátit se zpět do vlasti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až do smrti však nenašel takové zaměstnání, které by ho ochránilo </a:t>
            </a:r>
          </a:p>
          <a:p>
            <a:r>
              <a:rPr lang="cs-CZ" sz="2400" dirty="0" smtClean="0"/>
              <a:t>    od dluhů a vězení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ani literární činnost mu nezajistila slušné živobytí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strádal až do své smrti v roce 1616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88024" y="6237312"/>
            <a:ext cx="403244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http://www.</a:t>
            </a:r>
            <a:r>
              <a:rPr lang="cs-CZ" sz="1000" dirty="0" err="1" smtClean="0"/>
              <a:t>cesky</a:t>
            </a:r>
            <a:r>
              <a:rPr lang="cs-CZ" sz="1000" dirty="0" smtClean="0"/>
              <a:t>-jazyk.</a:t>
            </a:r>
            <a:r>
              <a:rPr lang="cs-CZ" sz="1000" dirty="0" err="1" smtClean="0"/>
              <a:t>cz</a:t>
            </a:r>
            <a:r>
              <a:rPr lang="cs-CZ" sz="1000" dirty="0" smtClean="0"/>
              <a:t>/</a:t>
            </a:r>
            <a:r>
              <a:rPr lang="cs-CZ" sz="1000" dirty="0" err="1" smtClean="0"/>
              <a:t>zivotopisy</a:t>
            </a:r>
            <a:r>
              <a:rPr lang="cs-CZ" sz="1000" dirty="0" smtClean="0"/>
              <a:t>/</a:t>
            </a:r>
            <a:r>
              <a:rPr lang="cs-CZ" sz="1000" dirty="0" err="1" smtClean="0"/>
              <a:t>miguel</a:t>
            </a:r>
            <a:r>
              <a:rPr lang="cs-CZ" sz="1000" dirty="0" smtClean="0"/>
              <a:t>-de-</a:t>
            </a:r>
            <a:r>
              <a:rPr lang="cs-CZ" sz="1000" dirty="0" err="1" smtClean="0"/>
              <a:t>cervantes</a:t>
            </a:r>
            <a:r>
              <a:rPr lang="cs-CZ" sz="1000" dirty="0" smtClean="0"/>
              <a:t>-</a:t>
            </a:r>
            <a:r>
              <a:rPr lang="cs-CZ" sz="1000" dirty="0" err="1" smtClean="0"/>
              <a:t>saavedra.html</a:t>
            </a:r>
            <a:endParaRPr lang="cs-CZ" sz="1000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922114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ŽIVOT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556792"/>
            <a:ext cx="8496944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„Příkladné novely (Novela </a:t>
            </a:r>
            <a:r>
              <a:rPr lang="cs-CZ" sz="3600" b="1" dirty="0" err="1" smtClean="0"/>
              <a:t>ejemplares</a:t>
            </a:r>
            <a:r>
              <a:rPr lang="cs-CZ" sz="3600" b="1" dirty="0" smtClean="0"/>
              <a:t>)“</a:t>
            </a:r>
            <a:r>
              <a:rPr lang="cs-CZ" sz="3600" dirty="0" smtClean="0"/>
              <a:t> </a:t>
            </a:r>
            <a:endParaRPr lang="cs-CZ" sz="2800" dirty="0" smtClean="0"/>
          </a:p>
          <a:p>
            <a:endParaRPr lang="cs-CZ" sz="2800" dirty="0" smtClean="0"/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 soubor španělských renesančních povídek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 obsahuje 12 próz, jejichž nejčastějším tématem jsou </a:t>
            </a:r>
          </a:p>
          <a:p>
            <a:r>
              <a:rPr lang="cs-CZ" sz="2800" dirty="0" smtClean="0"/>
              <a:t>     strasti lásky se šťastným koncem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48064" y="6237312"/>
            <a:ext cx="3467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http://</a:t>
            </a:r>
            <a:r>
              <a:rPr lang="cs-CZ" sz="1000" dirty="0" smtClean="0"/>
              <a:t>www.spisovatele.</a:t>
            </a:r>
            <a:r>
              <a:rPr lang="cs-CZ" sz="1000" dirty="0" err="1" smtClean="0"/>
              <a:t>cz</a:t>
            </a:r>
            <a:r>
              <a:rPr lang="cs-CZ" sz="1000" dirty="0" smtClean="0"/>
              <a:t>/</a:t>
            </a:r>
            <a:r>
              <a:rPr lang="cs-CZ" sz="1000" dirty="0" err="1" smtClean="0"/>
              <a:t>miguel</a:t>
            </a:r>
            <a:r>
              <a:rPr lang="cs-CZ" sz="1000" dirty="0" smtClean="0"/>
              <a:t>-de-</a:t>
            </a:r>
            <a:r>
              <a:rPr lang="cs-CZ" sz="1000" dirty="0" err="1" smtClean="0"/>
              <a:t>cervantes</a:t>
            </a:r>
            <a:r>
              <a:rPr lang="cs-CZ" sz="1000" dirty="0" smtClean="0"/>
              <a:t>-</a:t>
            </a:r>
            <a:r>
              <a:rPr lang="cs-CZ" sz="1000" dirty="0" err="1" smtClean="0"/>
              <a:t>saavedra</a:t>
            </a:r>
            <a:endParaRPr lang="cs-CZ" sz="1000" dirty="0"/>
          </a:p>
        </p:txBody>
      </p:sp>
      <p:sp>
        <p:nvSpPr>
          <p:cNvPr id="5" name="Obdélník 4"/>
          <p:cNvSpPr/>
          <p:nvPr/>
        </p:nvSpPr>
        <p:spPr>
          <a:xfrm>
            <a:off x="467544" y="620688"/>
            <a:ext cx="835292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dirty="0" smtClean="0">
                <a:latin typeface="Arial" pitchFamily="34" charset="0"/>
                <a:cs typeface="Arial" pitchFamily="34" charset="0"/>
              </a:rPr>
              <a:t>DÍLO</a:t>
            </a:r>
            <a:endParaRPr lang="cs-CZ" sz="4000" dirty="0"/>
          </a:p>
        </p:txBody>
      </p:sp>
      <p:pic>
        <p:nvPicPr>
          <p:cNvPr id="20482" name="Picture 2" descr="http://www.dantikvariat.cz/nahled/obr/obr_11832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3501008"/>
            <a:ext cx="1653772" cy="230425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668344" y="4149080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" dirty="0" smtClean="0"/>
              <a:t>http://www.</a:t>
            </a:r>
            <a:r>
              <a:rPr lang="cs-CZ" sz="800" dirty="0" err="1" smtClean="0"/>
              <a:t>dantikvariat.cz</a:t>
            </a:r>
            <a:r>
              <a:rPr lang="cs-CZ" sz="800" dirty="0" smtClean="0"/>
              <a:t>/</a:t>
            </a:r>
            <a:r>
              <a:rPr lang="cs-CZ" sz="800" dirty="0" err="1" smtClean="0"/>
              <a:t>cervantes</a:t>
            </a:r>
            <a:r>
              <a:rPr lang="cs-CZ" sz="800" dirty="0" smtClean="0"/>
              <a:t>-</a:t>
            </a:r>
            <a:r>
              <a:rPr lang="cs-CZ" sz="800" dirty="0" err="1" smtClean="0"/>
              <a:t>saavedra</a:t>
            </a:r>
            <a:r>
              <a:rPr lang="cs-CZ" sz="800" dirty="0" smtClean="0"/>
              <a:t>-</a:t>
            </a:r>
            <a:r>
              <a:rPr lang="cs-CZ" sz="800" dirty="0" err="1" smtClean="0"/>
              <a:t>miguel</a:t>
            </a:r>
            <a:r>
              <a:rPr lang="cs-CZ" sz="800" dirty="0" smtClean="0"/>
              <a:t>-de/</a:t>
            </a:r>
            <a:r>
              <a:rPr lang="cs-CZ" sz="800" dirty="0" err="1" smtClean="0"/>
              <a:t>prikladne</a:t>
            </a:r>
            <a:r>
              <a:rPr lang="cs-CZ" sz="800" dirty="0" smtClean="0"/>
              <a:t>-novely-118328</a:t>
            </a:r>
            <a:endParaRPr lang="cs-CZ" sz="800" dirty="0"/>
          </a:p>
        </p:txBody>
      </p:sp>
      <p:sp>
        <p:nvSpPr>
          <p:cNvPr id="8" name="Šrafovaná šipka doprava 7"/>
          <p:cNvSpPr/>
          <p:nvPr/>
        </p:nvSpPr>
        <p:spPr>
          <a:xfrm>
            <a:off x="3275856" y="4293096"/>
            <a:ext cx="2130536" cy="864096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1" y="1628800"/>
            <a:ext cx="864096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světoznámý španělský renesanční román, který uvedl do literatury </a:t>
            </a:r>
          </a:p>
          <a:p>
            <a:r>
              <a:rPr lang="cs-CZ" sz="2400" dirty="0" smtClean="0"/>
              <a:t>    postavu komicky vyjadřující rozpor mezi skutečností a iluzí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hrdinou románu je šlechtic poblázněný četbou rytířských románů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vydává se na pouť za ideálem svého srdce, vysněnou Dulcineou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na cestě se vytáhlý stárnoucí rytíř setkává s množstvím překážek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děj dvojdílného románu se člení na mnoho komická </a:t>
            </a:r>
          </a:p>
          <a:p>
            <a:r>
              <a:rPr lang="cs-CZ" sz="2400" dirty="0" smtClean="0"/>
              <a:t>    dobrodružství, která prožívá šlechetný don Quijote se svým </a:t>
            </a:r>
          </a:p>
          <a:p>
            <a:r>
              <a:rPr lang="cs-CZ" sz="2400" dirty="0" smtClean="0"/>
              <a:t>    sluhou, sedlákem </a:t>
            </a:r>
            <a:r>
              <a:rPr lang="cs-CZ" sz="2400" dirty="0" err="1" smtClean="0"/>
              <a:t>Sanchem</a:t>
            </a:r>
            <a:r>
              <a:rPr lang="cs-CZ" sz="2400" dirty="0" smtClean="0"/>
              <a:t> </a:t>
            </a:r>
            <a:r>
              <a:rPr lang="cs-CZ" sz="2400" dirty="0" err="1" smtClean="0"/>
              <a:t>Panzou</a:t>
            </a:r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některé příběhy jako např. příhoda s galejníky odhalují pravou </a:t>
            </a:r>
          </a:p>
          <a:p>
            <a:r>
              <a:rPr lang="cs-CZ" sz="2400" dirty="0" smtClean="0"/>
              <a:t>    tvář španělské společnosti, jiné jsou parodiemi na rytířské a </a:t>
            </a:r>
          </a:p>
          <a:p>
            <a:r>
              <a:rPr lang="cs-CZ" sz="2400" dirty="0" smtClean="0"/>
              <a:t>    pastýřské romány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„Důmyslný rytíř don Quijote de la </a:t>
            </a:r>
            <a:r>
              <a:rPr lang="cs-CZ" b="1" dirty="0" err="1" smtClean="0"/>
              <a:t>Mancha</a:t>
            </a:r>
            <a:r>
              <a:rPr lang="cs-CZ" b="1" dirty="0" smtClean="0"/>
              <a:t>“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9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9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900" decel="100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900" decel="100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900" decel="100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900" decel="100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3000" y="188640"/>
            <a:ext cx="9001000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 </a:t>
            </a:r>
            <a:r>
              <a:rPr lang="cs-CZ" sz="2400" dirty="0" smtClean="0"/>
              <a:t>roku 1605 vychází první část jeho velkolepého románu Důmyslný </a:t>
            </a:r>
          </a:p>
          <a:p>
            <a:r>
              <a:rPr lang="cs-CZ" sz="2400" dirty="0" smtClean="0"/>
              <a:t>    rytíř Don </a:t>
            </a:r>
            <a:r>
              <a:rPr lang="cs-CZ" sz="2400" dirty="0" err="1" smtClean="0"/>
              <a:t>Qijote</a:t>
            </a:r>
            <a:r>
              <a:rPr lang="cs-CZ" sz="2400" dirty="0" smtClean="0"/>
              <a:t>  de la </a:t>
            </a:r>
            <a:r>
              <a:rPr lang="cs-CZ" sz="2400" dirty="0" err="1" smtClean="0"/>
              <a:t>Mancha</a:t>
            </a:r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úspěch překonal všechna očekávání a o románu se mluvilo po celé  </a:t>
            </a:r>
          </a:p>
          <a:p>
            <a:r>
              <a:rPr lang="cs-CZ" sz="2400" dirty="0" smtClean="0"/>
              <a:t>    Evropě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když pracoval na druhém díle, kdosi jej předběhl a vydal pokračování </a:t>
            </a:r>
          </a:p>
          <a:p>
            <a:r>
              <a:rPr lang="cs-CZ" sz="2400" dirty="0" smtClean="0"/>
              <a:t>    Dona </a:t>
            </a:r>
            <a:r>
              <a:rPr lang="cs-CZ" sz="2400" dirty="0" err="1" smtClean="0"/>
              <a:t>Quijota</a:t>
            </a:r>
            <a:r>
              <a:rPr lang="cs-CZ" sz="2400" dirty="0" smtClean="0"/>
              <a:t>, kde se vysmál hlavní postavě a samotnému  </a:t>
            </a:r>
          </a:p>
          <a:p>
            <a:r>
              <a:rPr lang="cs-CZ" sz="2400" dirty="0" smtClean="0"/>
              <a:t>    </a:t>
            </a:r>
            <a:r>
              <a:rPr lang="cs-CZ" sz="2400" dirty="0" err="1" smtClean="0"/>
              <a:t>Cervantesovi</a:t>
            </a:r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skoro by se zdálo, že </a:t>
            </a:r>
            <a:r>
              <a:rPr lang="cs-CZ" sz="2400" dirty="0" err="1" smtClean="0"/>
              <a:t>Cervantes</a:t>
            </a:r>
            <a:r>
              <a:rPr lang="cs-CZ" sz="2400" dirty="0" smtClean="0"/>
              <a:t> byl nejnešťastnějším géniem na </a:t>
            </a:r>
          </a:p>
          <a:p>
            <a:r>
              <a:rPr lang="cs-CZ" sz="2400" dirty="0" smtClean="0"/>
              <a:t>    světě, ale ani  tentokrát se nevzdal, dopsal svůj vlastní druhý díl, </a:t>
            </a:r>
          </a:p>
          <a:p>
            <a:r>
              <a:rPr lang="cs-CZ" sz="2400" dirty="0" smtClean="0"/>
              <a:t>    a aby jeho postavu nemohl již  nikdo zneužít, nechal Dona </a:t>
            </a:r>
            <a:r>
              <a:rPr lang="cs-CZ" sz="2400" dirty="0" err="1" smtClean="0"/>
              <a:t>Quijita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    nakonec pro jistotu zemřít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toto pokračování z roku 1615 mělo opět fantastický úspěch a zcela </a:t>
            </a:r>
          </a:p>
          <a:p>
            <a:r>
              <a:rPr lang="cs-CZ" sz="2400" dirty="0" smtClean="0"/>
              <a:t>    překonalo  nepodařený výsměšný plagiát je zvláštní, že </a:t>
            </a:r>
            <a:r>
              <a:rPr lang="cs-CZ" sz="2400" dirty="0" err="1" smtClean="0"/>
              <a:t>Cervantes</a:t>
            </a:r>
            <a:r>
              <a:rPr lang="cs-CZ" sz="2400" dirty="0" smtClean="0"/>
              <a:t> si </a:t>
            </a:r>
          </a:p>
          <a:p>
            <a:r>
              <a:rPr lang="cs-CZ" sz="2400" dirty="0" smtClean="0"/>
              <a:t>    Dona </a:t>
            </a:r>
            <a:r>
              <a:rPr lang="cs-CZ" sz="2400" dirty="0" err="1" smtClean="0"/>
              <a:t>Quijota</a:t>
            </a:r>
            <a:r>
              <a:rPr lang="cs-CZ" sz="2400" dirty="0" smtClean="0"/>
              <a:t> příliš nevážil  a za své nejlepší dílo považoval Strasti </a:t>
            </a:r>
          </a:p>
          <a:p>
            <a:r>
              <a:rPr lang="cs-CZ" sz="2400" dirty="0" smtClean="0"/>
              <a:t>    </a:t>
            </a:r>
            <a:r>
              <a:rPr lang="cs-CZ" sz="2400" dirty="0" err="1" smtClean="0"/>
              <a:t>Persilovy</a:t>
            </a:r>
            <a:r>
              <a:rPr lang="cs-CZ" sz="2400" dirty="0" smtClean="0"/>
              <a:t> a </a:t>
            </a:r>
            <a:r>
              <a:rPr lang="cs-CZ" sz="2400" dirty="0" err="1" smtClean="0"/>
              <a:t>Sigismundiny</a:t>
            </a:r>
            <a:r>
              <a:rPr lang="cs-CZ" sz="2400" dirty="0" smtClean="0"/>
              <a:t> (1617), kde líčí  dobrodružství milenecké   </a:t>
            </a:r>
          </a:p>
          <a:p>
            <a:r>
              <a:rPr lang="cs-CZ" sz="2400" dirty="0" smtClean="0"/>
              <a:t>    dvojice, která nakonec dosáhne i přes významné literární  úspěchy </a:t>
            </a:r>
          </a:p>
          <a:p>
            <a:r>
              <a:rPr lang="cs-CZ" sz="2400" dirty="0" smtClean="0"/>
              <a:t>    zůstal </a:t>
            </a:r>
            <a:r>
              <a:rPr lang="cs-CZ" sz="2400" dirty="0" err="1" smtClean="0"/>
              <a:t>Cervantes</a:t>
            </a:r>
            <a:r>
              <a:rPr lang="cs-CZ" sz="2400" dirty="0" smtClean="0"/>
              <a:t> až do smrti chudý</a:t>
            </a:r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900" decel="100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00" decel="100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900" decel="100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900" decel="100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900" decel="100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900" decel="100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900" decel="100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900" decel="100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900" decel="100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900" decel="100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900" decel="100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900" decel="100000" fill="hold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900" decel="100000" fill="hold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2132856"/>
            <a:ext cx="7416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jeho dvoudílný román Don Quijote de la </a:t>
            </a:r>
            <a:r>
              <a:rPr lang="cs-CZ" sz="2400" dirty="0" err="1" smtClean="0"/>
              <a:t>Mancha</a:t>
            </a:r>
            <a:r>
              <a:rPr lang="cs-CZ" sz="2400" dirty="0" smtClean="0"/>
              <a:t> mu </a:t>
            </a:r>
          </a:p>
          <a:p>
            <a:r>
              <a:rPr lang="cs-CZ" sz="2400" dirty="0" smtClean="0"/>
              <a:t>    zajistil světovou proslulost, až do dnešních časů. Škoda, </a:t>
            </a:r>
          </a:p>
          <a:p>
            <a:r>
              <a:rPr lang="cs-CZ" sz="2400" dirty="0" smtClean="0"/>
              <a:t>    že mu podmínky nedovolovaly napsat </a:t>
            </a:r>
            <a:r>
              <a:rPr lang="cs-CZ" sz="2400" smtClean="0"/>
              <a:t>toho </a:t>
            </a:r>
            <a:r>
              <a:rPr lang="cs-CZ" sz="2400" smtClean="0"/>
              <a:t>více.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9" y="548680"/>
            <a:ext cx="8496944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 </a:t>
            </a:r>
            <a:r>
              <a:rPr lang="cs-CZ" sz="2400" dirty="0" smtClean="0"/>
              <a:t>v den, kdy zemřel, odešel na věčnost i anglický dramatik </a:t>
            </a:r>
          </a:p>
          <a:p>
            <a:r>
              <a:rPr lang="cs-CZ" sz="2400" dirty="0" smtClean="0"/>
              <a:t>    Shakespeare,  jako by  v Evropě nastával soumrak géniů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již za dva roky nato propukla třicetiletá válka a rozmetala mír </a:t>
            </a:r>
          </a:p>
          <a:p>
            <a:r>
              <a:rPr lang="cs-CZ" sz="2400" dirty="0" smtClean="0"/>
              <a:t>    na  celém kontinentu</a:t>
            </a:r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508104" y="6093296"/>
            <a:ext cx="316835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/>
              <a:t>http://www.spisovatele.</a:t>
            </a:r>
            <a:r>
              <a:rPr lang="cs-CZ" sz="1000" dirty="0" err="1" smtClean="0"/>
              <a:t>cz</a:t>
            </a:r>
            <a:r>
              <a:rPr lang="cs-CZ" sz="1000" dirty="0" smtClean="0"/>
              <a:t>/</a:t>
            </a:r>
            <a:r>
              <a:rPr lang="cs-CZ" sz="1000" dirty="0" err="1" smtClean="0"/>
              <a:t>miguel</a:t>
            </a:r>
            <a:r>
              <a:rPr lang="cs-CZ" sz="1000" dirty="0" smtClean="0"/>
              <a:t>-de-</a:t>
            </a:r>
            <a:r>
              <a:rPr lang="cs-CZ" sz="1000" dirty="0" err="1" smtClean="0"/>
              <a:t>cervantes</a:t>
            </a:r>
            <a:r>
              <a:rPr lang="cs-CZ" sz="1000" dirty="0" smtClean="0"/>
              <a:t>-</a:t>
            </a:r>
            <a:r>
              <a:rPr lang="cs-CZ" sz="1000" dirty="0" err="1" smtClean="0"/>
              <a:t>saavedra</a:t>
            </a:r>
            <a:endParaRPr lang="cs-CZ" sz="1000" dirty="0"/>
          </a:p>
        </p:txBody>
      </p:sp>
      <p:pic>
        <p:nvPicPr>
          <p:cNvPr id="23554" name="Picture 2" descr="http://upload.wikimedia.org/wikipedia/commons/thumb/a/ac/Honor%C3%A9_Daumier_017_(Don_Quixote).jpg/220px-Honor%C3%A9_Daumier_017_(Don_Quixote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2924944"/>
            <a:ext cx="1656184" cy="2386410"/>
          </a:xfrm>
          <a:prstGeom prst="rect">
            <a:avLst/>
          </a:prstGeom>
          <a:noFill/>
        </p:spPr>
      </p:pic>
      <p:pic>
        <p:nvPicPr>
          <p:cNvPr id="23556" name="Picture 4" descr="http://www.knihynainternetu.cz/foto2/0056958_2.jpe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573016"/>
            <a:ext cx="1539625" cy="1749574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251520" y="5589240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" dirty="0" smtClean="0"/>
              <a:t>http://knihynainternetu.cz/antikvariat/beletrie/ostatni-a-nezarazene/958-Miguel-de-Cervantes-Saavedra-Dumyslny-rytir-don-Quijote-de-la.html</a:t>
            </a:r>
            <a:endParaRPr lang="cs-CZ" sz="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08104" y="3933056"/>
            <a:ext cx="15121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" dirty="0" smtClean="0"/>
              <a:t>http://cs.wikipedia.org/wiki/D%C5%AFmysln%C3%BD_ryt%C3%AD%C5%99_Don_Quijote_de_la_Mancha</a:t>
            </a:r>
            <a:endParaRPr lang="cs-CZ" sz="800" dirty="0"/>
          </a:p>
        </p:txBody>
      </p:sp>
      <p:pic>
        <p:nvPicPr>
          <p:cNvPr id="23558" name="Picture 6" descr="http://www.funny-games.biz/images/pictures/779-don-quijote-illusio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3356992"/>
            <a:ext cx="2304256" cy="3083854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2699792" y="6453336"/>
            <a:ext cx="284084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pismak.cz</a:t>
            </a:r>
            <a:r>
              <a:rPr lang="cs-CZ" sz="800" dirty="0" smtClean="0"/>
              <a:t>/index.</a:t>
            </a:r>
            <a:r>
              <a:rPr lang="cs-CZ" sz="800" dirty="0" err="1" smtClean="0"/>
              <a:t>php</a:t>
            </a:r>
            <a:r>
              <a:rPr lang="cs-CZ" sz="800" dirty="0" smtClean="0"/>
              <a:t>?data=</a:t>
            </a:r>
            <a:r>
              <a:rPr lang="cs-CZ" sz="800" dirty="0" err="1" smtClean="0"/>
              <a:t>read</a:t>
            </a:r>
            <a:r>
              <a:rPr lang="cs-CZ" sz="800" dirty="0" smtClean="0"/>
              <a:t>&amp;id=311099&amp;</a:t>
            </a:r>
            <a:r>
              <a:rPr lang="cs-CZ" sz="800" dirty="0" err="1" smtClean="0"/>
              <a:t>pg</a:t>
            </a:r>
            <a:r>
              <a:rPr lang="cs-CZ" sz="800" dirty="0" smtClean="0"/>
              <a:t>=2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5" dur="2000"/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6" dur="20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7" dur="2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1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CERVANTOVY  CITÁTY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628800"/>
            <a:ext cx="85689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Candara" pitchFamily="34" charset="0"/>
              </a:rPr>
              <a:t>„Muž tvoří a vychovává svět. Muže však vychovává žena.“</a:t>
            </a:r>
            <a:endParaRPr lang="cs-CZ" sz="2400" dirty="0">
              <a:latin typeface="Candar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2492896"/>
            <a:ext cx="85689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 Black" pitchFamily="34" charset="0"/>
              </a:rPr>
              <a:t>„Mezi „ANO" a „NE" ženy se nevejde ani špendlík.“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3284984"/>
            <a:ext cx="86409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Copperplate Gothic Light" pitchFamily="34" charset="0"/>
              </a:rPr>
              <a:t>„Není natolik těžké za přítele umřít, jako najít přítele, za kterého hodno umřít.“</a:t>
            </a:r>
            <a:endParaRPr lang="cs-CZ" sz="2400" dirty="0">
              <a:latin typeface="Copperplate Gothic Light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4437112"/>
            <a:ext cx="86409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Imprint MT Shadow" pitchFamily="82" charset="0"/>
              </a:rPr>
              <a:t>„Mluvit a nemyslet, je jako střílet a nemířit.“</a:t>
            </a:r>
            <a:endParaRPr lang="cs-CZ" sz="3200" dirty="0">
              <a:latin typeface="Imprint MT Shadow" pitchFamily="82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45328" y="5373216"/>
            <a:ext cx="86986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empus Sans ITC" pitchFamily="82" charset="0"/>
              </a:rPr>
              <a:t>„</a:t>
            </a:r>
            <a:r>
              <a:rPr lang="cs-CZ" sz="2800" b="1" dirty="0" smtClean="0">
                <a:latin typeface="Tempus Sans ITC" pitchFamily="82" charset="0"/>
              </a:rPr>
              <a:t>Žárlivost nikdy neponechá rozumu tolik volnosti, aby viděl věci tak, jak skutečně jsou.“</a:t>
            </a:r>
            <a:endParaRPr lang="cs-CZ" sz="2800" b="1" dirty="0">
              <a:latin typeface="Tempus Sans ITC" pitchFamily="82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00192" y="6381328"/>
            <a:ext cx="267836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http://citaty.net/autori/miguel-de-cervantes/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2132856"/>
            <a:ext cx="705678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viz v průběhu prezentace</a:t>
            </a:r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495680" y="2967335"/>
            <a:ext cx="21526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KONEC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99592" y="548680"/>
            <a:ext cx="7704856" cy="4248472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eflate">
              <a:avLst/>
            </a:prstTxWarp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rgbClr val="FFFF00"/>
                  </a:solidFill>
                  <a:prstDash val="solid"/>
                </a:ln>
                <a:solidFill>
                  <a:srgbClr val="7030A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KONEC</a:t>
            </a:r>
            <a:endParaRPr lang="cs-CZ" sz="5400" b="1" cap="all" spc="0" dirty="0">
              <a:ln w="9000" cmpd="sng">
                <a:solidFill>
                  <a:srgbClr val="FFFF00"/>
                </a:solidFill>
                <a:prstDash val="solid"/>
              </a:ln>
              <a:solidFill>
                <a:srgbClr val="7030A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644</Words>
  <Application>Microsoft Office PowerPoint</Application>
  <PresentationFormat>Předvádění na obrazovce (4:3)</PresentationFormat>
  <Paragraphs>96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                                                              Projekt: Moderní výuka   Registrační číslo: CZ.1.07/1.4.00/21.3192   Číslo DUM: VY_32 _INOVACE_ 11.1.17     Jméno autora: Mgr. Romana Krulišová   Datum, období, kdy byl vytvořen:  8. srpna 2012   Název práce: Miguel de Cervantes a Saavedra   Předmět, pro který je VM určen:  Český jazyk – literární výchova   Ročník, pro který je VM určen:  9. ročník   Časová dotace:  45 min   Vzdělávací oblast, tematický okruh, téma:  Literární výchova, Miguel de Cervantes a Saavedra   Metodický list, anotace - výstižný popis způsobu použití VM ve výuce:  Prostřednictvím prezentace si žáci zopakují a upevní znalosti a informace, které získali o autorovi v průběhu literární výchovy na 2. stupni ZŠ   Pomůcky: datový projektor, plátno, počítač, psací potřeby         </vt:lpstr>
      <vt:lpstr>MIGUEL</vt:lpstr>
      <vt:lpstr>MIGUEL DE CERVANTES A SAAVEDRA</vt:lpstr>
      <vt:lpstr>KDO TO BYL?</vt:lpstr>
      <vt:lpstr>ŽIVOT</vt:lpstr>
      <vt:lpstr>Snímek 6</vt:lpstr>
      <vt:lpstr>„Důmyslný rytíř don Quijote de la Mancha“</vt:lpstr>
      <vt:lpstr>Snímek 8</vt:lpstr>
      <vt:lpstr>Snímek 9</vt:lpstr>
      <vt:lpstr>CERVANTOVY  CITÁTY</vt:lpstr>
      <vt:lpstr>ZDROJE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MIGUEL</dc:title>
  <dc:creator>Acer</dc:creator>
  <cp:lastModifiedBy>Acer</cp:lastModifiedBy>
  <cp:revision>34</cp:revision>
  <dcterms:created xsi:type="dcterms:W3CDTF">2012-08-03T14:27:51Z</dcterms:created>
  <dcterms:modified xsi:type="dcterms:W3CDTF">2013-10-05T07:30:40Z</dcterms:modified>
</cp:coreProperties>
</file>