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slideshow.main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5"/>
  </p:notesMasterIdLst>
  <p:sldIdLst>
    <p:sldId id="257" r:id="rId2"/>
    <p:sldId id="256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144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AC410F5-430E-43EE-BF00-EEF8FB2B11F7}" type="datetimeFigureOut">
              <a:rPr lang="cs-CZ" smtClean="0"/>
              <a:pPr/>
              <a:t>5.10.2013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6907D40-E794-4AA9-BCB4-6788A8D3AC9E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6907D40-E794-4AA9-BCB4-6788A8D3AC9E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DCD3C7-B957-44B9-903B-2BC22CE396FD}" type="datetimeFigureOut">
              <a:rPr lang="cs-CZ" smtClean="0"/>
              <a:pPr/>
              <a:t>5.10.2013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3D161C-9EAD-431E-B57C-371BF3064A0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DCD3C7-B957-44B9-903B-2BC22CE396FD}" type="datetimeFigureOut">
              <a:rPr lang="cs-CZ" smtClean="0"/>
              <a:pPr/>
              <a:t>5.10.2013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3D161C-9EAD-431E-B57C-371BF3064A0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DCD3C7-B957-44B9-903B-2BC22CE396FD}" type="datetimeFigureOut">
              <a:rPr lang="cs-CZ" smtClean="0"/>
              <a:pPr/>
              <a:t>5.10.2013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3D161C-9EAD-431E-B57C-371BF3064A0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DCD3C7-B957-44B9-903B-2BC22CE396FD}" type="datetimeFigureOut">
              <a:rPr lang="cs-CZ" smtClean="0"/>
              <a:pPr/>
              <a:t>5.10.2013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3D161C-9EAD-431E-B57C-371BF3064A0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DCD3C7-B957-44B9-903B-2BC22CE396FD}" type="datetimeFigureOut">
              <a:rPr lang="cs-CZ" smtClean="0"/>
              <a:pPr/>
              <a:t>5.10.2013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3D161C-9EAD-431E-B57C-371BF3064A0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DCD3C7-B957-44B9-903B-2BC22CE396FD}" type="datetimeFigureOut">
              <a:rPr lang="cs-CZ" smtClean="0"/>
              <a:pPr/>
              <a:t>5.10.2013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3D161C-9EAD-431E-B57C-371BF3064A0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DCD3C7-B957-44B9-903B-2BC22CE396FD}" type="datetimeFigureOut">
              <a:rPr lang="cs-CZ" smtClean="0"/>
              <a:pPr/>
              <a:t>5.10.2013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3D161C-9EAD-431E-B57C-371BF3064A0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DCD3C7-B957-44B9-903B-2BC22CE396FD}" type="datetimeFigureOut">
              <a:rPr lang="cs-CZ" smtClean="0"/>
              <a:pPr/>
              <a:t>5.10.2013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3D161C-9EAD-431E-B57C-371BF3064A0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DCD3C7-B957-44B9-903B-2BC22CE396FD}" type="datetimeFigureOut">
              <a:rPr lang="cs-CZ" smtClean="0"/>
              <a:pPr/>
              <a:t>5.10.2013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3D161C-9EAD-431E-B57C-371BF3064A0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DCD3C7-B957-44B9-903B-2BC22CE396FD}" type="datetimeFigureOut">
              <a:rPr lang="cs-CZ" smtClean="0"/>
              <a:pPr/>
              <a:t>5.10.2013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3D161C-9EAD-431E-B57C-371BF3064A0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DCD3C7-B957-44B9-903B-2BC22CE396FD}" type="datetimeFigureOut">
              <a:rPr lang="cs-CZ" smtClean="0"/>
              <a:pPr/>
              <a:t>5.10.2013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3D161C-9EAD-431E-B57C-371BF3064A0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99000">
              <a:srgbClr val="FF3399">
                <a:alpha val="0"/>
              </a:srgbClr>
            </a:gs>
            <a:gs pos="25000">
              <a:srgbClr val="FF6633"/>
            </a:gs>
            <a:gs pos="50000">
              <a:srgbClr val="FFFF00"/>
            </a:gs>
            <a:gs pos="75000">
              <a:srgbClr val="01A78F"/>
            </a:gs>
            <a:gs pos="100000">
              <a:srgbClr val="3366FF"/>
            </a:gs>
          </a:gsLst>
          <a:lin ang="30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4DCD3C7-B957-44B9-903B-2BC22CE396FD}" type="datetimeFigureOut">
              <a:rPr lang="cs-CZ" smtClean="0"/>
              <a:pPr/>
              <a:t>5.10.2013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B3D161C-9EAD-431E-B57C-371BF3064A0E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6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png"/><Relationship Id="rId3" Type="http://schemas.openxmlformats.org/officeDocument/2006/relationships/hyperlink" Target="//upload.wikimedia.org/wikipedia/commons/8/8d/Penteteuch.jpg" TargetMode="External"/><Relationship Id="rId7" Type="http://schemas.openxmlformats.org/officeDocument/2006/relationships/hyperlink" Target="http://cs.wikipedia.org/wiki/Soubor:Star_of_David.svg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4.png"/><Relationship Id="rId5" Type="http://schemas.openxmlformats.org/officeDocument/2006/relationships/hyperlink" Target="http://cs.wikipedia.org/wiki/Soubor:Crossed_circle.svg" TargetMode="External"/><Relationship Id="rId4" Type="http://schemas.openxmlformats.org/officeDocument/2006/relationships/image" Target="../media/image3.jpe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gif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4" name="Picture 4" descr="Logo pitominy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331913" y="0"/>
            <a:ext cx="6604000" cy="1844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3315" name="Nadpis 11"/>
          <p:cNvSpPr>
            <a:spLocks noGrp="1"/>
          </p:cNvSpPr>
          <p:nvPr>
            <p:ph type="title"/>
          </p:nvPr>
        </p:nvSpPr>
        <p:spPr>
          <a:xfrm>
            <a:off x="395288" y="0"/>
            <a:ext cx="8353425" cy="6858000"/>
          </a:xfrm>
        </p:spPr>
        <p:txBody>
          <a:bodyPr>
            <a:normAutofit fontScale="90000"/>
          </a:bodyPr>
          <a:lstStyle/>
          <a:p>
            <a:pPr algn="l"/>
            <a:r>
              <a:rPr lang="cs-CZ" sz="1200" dirty="0" smtClean="0">
                <a:latin typeface="Arial" charset="0"/>
                <a:cs typeface="Arial" charset="0"/>
              </a:rPr>
              <a:t/>
            </a:r>
            <a:br>
              <a:rPr lang="cs-CZ" sz="1200" dirty="0" smtClean="0">
                <a:latin typeface="Arial" charset="0"/>
                <a:cs typeface="Arial" charset="0"/>
              </a:rPr>
            </a:br>
            <a:r>
              <a:rPr lang="cs-CZ" sz="1200" dirty="0" smtClean="0">
                <a:latin typeface="Arial" charset="0"/>
                <a:cs typeface="Arial" charset="0"/>
              </a:rPr>
              <a:t/>
            </a:r>
            <a:br>
              <a:rPr lang="cs-CZ" sz="1200" dirty="0" smtClean="0">
                <a:latin typeface="Arial" charset="0"/>
                <a:cs typeface="Arial" charset="0"/>
              </a:rPr>
            </a:br>
            <a:r>
              <a:rPr lang="cs-CZ" sz="1200" dirty="0" smtClean="0">
                <a:latin typeface="Arial" charset="0"/>
                <a:cs typeface="Arial" charset="0"/>
              </a:rPr>
              <a:t/>
            </a:r>
            <a:br>
              <a:rPr lang="cs-CZ" sz="1200" dirty="0" smtClean="0">
                <a:latin typeface="Arial" charset="0"/>
                <a:cs typeface="Arial" charset="0"/>
              </a:rPr>
            </a:br>
            <a:r>
              <a:rPr lang="cs-CZ" sz="1200" dirty="0" smtClean="0">
                <a:latin typeface="Arial" charset="0"/>
                <a:cs typeface="Arial" charset="0"/>
              </a:rPr>
              <a:t/>
            </a:r>
            <a:br>
              <a:rPr lang="cs-CZ" sz="1200" dirty="0" smtClean="0">
                <a:latin typeface="Arial" charset="0"/>
                <a:cs typeface="Arial" charset="0"/>
              </a:rPr>
            </a:br>
            <a:r>
              <a:rPr lang="cs-CZ" sz="1200" dirty="0" smtClean="0">
                <a:latin typeface="Arial" charset="0"/>
                <a:cs typeface="Arial" charset="0"/>
              </a:rPr>
              <a:t/>
            </a:r>
            <a:br>
              <a:rPr lang="cs-CZ" sz="1200" dirty="0" smtClean="0">
                <a:latin typeface="Arial" charset="0"/>
                <a:cs typeface="Arial" charset="0"/>
              </a:rPr>
            </a:br>
            <a:r>
              <a:rPr lang="cs-CZ" sz="1200" dirty="0" smtClean="0">
                <a:latin typeface="Arial" charset="0"/>
                <a:cs typeface="Arial" charset="0"/>
              </a:rPr>
              <a:t/>
            </a:r>
            <a:br>
              <a:rPr lang="cs-CZ" sz="1200" dirty="0" smtClean="0">
                <a:latin typeface="Arial" charset="0"/>
                <a:cs typeface="Arial" charset="0"/>
              </a:rPr>
            </a:br>
            <a:r>
              <a:rPr lang="cs-CZ" sz="1200" dirty="0" smtClean="0">
                <a:latin typeface="Arial" charset="0"/>
                <a:cs typeface="Arial" charset="0"/>
              </a:rPr>
              <a:t/>
            </a:r>
            <a:br>
              <a:rPr lang="cs-CZ" sz="1200" dirty="0" smtClean="0">
                <a:latin typeface="Arial" charset="0"/>
                <a:cs typeface="Arial" charset="0"/>
              </a:rPr>
            </a:br>
            <a:r>
              <a:rPr lang="cs-CZ" sz="1200" dirty="0" smtClean="0">
                <a:latin typeface="Arial" charset="0"/>
                <a:cs typeface="Arial" charset="0"/>
              </a:rPr>
              <a:t/>
            </a:r>
            <a:br>
              <a:rPr lang="cs-CZ" sz="1200" dirty="0" smtClean="0">
                <a:latin typeface="Arial" charset="0"/>
                <a:cs typeface="Arial" charset="0"/>
              </a:rPr>
            </a:br>
            <a:r>
              <a:rPr lang="cs-CZ" sz="1200" dirty="0" smtClean="0">
                <a:latin typeface="Arial" charset="0"/>
                <a:cs typeface="Arial" charset="0"/>
              </a:rPr>
              <a:t/>
            </a:r>
            <a:br>
              <a:rPr lang="cs-CZ" sz="1200" dirty="0" smtClean="0">
                <a:latin typeface="Arial" charset="0"/>
                <a:cs typeface="Arial" charset="0"/>
              </a:rPr>
            </a:br>
            <a:r>
              <a:rPr lang="cs-CZ" sz="1200" dirty="0" smtClean="0">
                <a:latin typeface="Arial" charset="0"/>
                <a:cs typeface="Arial" charset="0"/>
              </a:rPr>
              <a:t/>
            </a:r>
            <a:br>
              <a:rPr lang="cs-CZ" sz="1200" dirty="0" smtClean="0">
                <a:latin typeface="Arial" charset="0"/>
                <a:cs typeface="Arial" charset="0"/>
              </a:rPr>
            </a:br>
            <a:r>
              <a:rPr lang="cs-CZ" sz="1200" dirty="0" smtClean="0">
                <a:latin typeface="Arial" charset="0"/>
                <a:cs typeface="Arial" charset="0"/>
              </a:rPr>
              <a:t/>
            </a:r>
            <a:br>
              <a:rPr lang="cs-CZ" sz="1200" dirty="0" smtClean="0">
                <a:latin typeface="Arial" charset="0"/>
                <a:cs typeface="Arial" charset="0"/>
              </a:rPr>
            </a:br>
            <a:r>
              <a:rPr lang="cs-CZ" sz="1200" dirty="0" smtClean="0">
                <a:latin typeface="Arial" charset="0"/>
                <a:cs typeface="Arial" charset="0"/>
              </a:rPr>
              <a:t/>
            </a:r>
            <a:br>
              <a:rPr lang="cs-CZ" sz="1200" dirty="0" smtClean="0">
                <a:latin typeface="Arial" charset="0"/>
                <a:cs typeface="Arial" charset="0"/>
              </a:rPr>
            </a:br>
            <a:r>
              <a:rPr lang="cs-CZ" sz="1200" dirty="0" smtClean="0">
                <a:latin typeface="Arial" charset="0"/>
                <a:cs typeface="Arial" charset="0"/>
              </a:rPr>
              <a:t/>
            </a:r>
            <a:br>
              <a:rPr lang="cs-CZ" sz="1200" dirty="0" smtClean="0">
                <a:latin typeface="Arial" charset="0"/>
                <a:cs typeface="Arial" charset="0"/>
              </a:rPr>
            </a:br>
            <a:r>
              <a:rPr lang="cs-CZ" sz="1200" b="1" dirty="0" smtClean="0">
                <a:latin typeface="Arial" charset="0"/>
                <a:cs typeface="Arial" charset="0"/>
              </a:rPr>
              <a:t>                                             </a:t>
            </a:r>
            <a:r>
              <a:rPr lang="cs-CZ" sz="1200" b="1" dirty="0" smtClean="0">
                <a:solidFill>
                  <a:schemeClr val="bg1"/>
                </a:solidFill>
                <a:latin typeface="Arial" charset="0"/>
                <a:cs typeface="Arial" charset="0"/>
              </a:rPr>
              <a:t/>
            </a:r>
            <a:br>
              <a:rPr lang="cs-CZ" sz="1200" b="1" dirty="0" smtClean="0">
                <a:solidFill>
                  <a:schemeClr val="bg1"/>
                </a:solidFill>
                <a:latin typeface="Arial" charset="0"/>
                <a:cs typeface="Arial" charset="0"/>
              </a:rPr>
            </a:br>
            <a:r>
              <a:rPr lang="cs-CZ" sz="1200" b="1" dirty="0" smtClean="0">
                <a:solidFill>
                  <a:schemeClr val="bg1"/>
                </a:solidFill>
                <a:latin typeface="Arial" charset="0"/>
                <a:cs typeface="Arial" charset="0"/>
              </a:rPr>
              <a:t>  </a:t>
            </a:r>
            <a:r>
              <a:rPr lang="cs-CZ" sz="1200" dirty="0" smtClean="0">
                <a:solidFill>
                  <a:schemeClr val="bg1"/>
                </a:solidFill>
                <a:latin typeface="Arial" charset="0"/>
                <a:cs typeface="Arial" charset="0"/>
              </a:rPr>
              <a:t/>
            </a:r>
            <a:br>
              <a:rPr lang="cs-CZ" sz="1200" dirty="0" smtClean="0">
                <a:solidFill>
                  <a:schemeClr val="bg1"/>
                </a:solidFill>
                <a:latin typeface="Arial" charset="0"/>
                <a:cs typeface="Arial" charset="0"/>
              </a:rPr>
            </a:br>
            <a:r>
              <a:rPr lang="cs-CZ" sz="1200" b="1" dirty="0" smtClean="0">
                <a:solidFill>
                  <a:schemeClr val="bg1"/>
                </a:solidFill>
                <a:latin typeface="Arial" charset="0"/>
                <a:cs typeface="Arial" charset="0"/>
              </a:rPr>
              <a:t>Projekt: Moderní výuka</a:t>
            </a:r>
            <a:r>
              <a:rPr lang="cs-CZ" sz="1200" dirty="0" smtClean="0">
                <a:solidFill>
                  <a:schemeClr val="bg1"/>
                </a:solidFill>
                <a:latin typeface="Arial" charset="0"/>
                <a:cs typeface="Arial" charset="0"/>
              </a:rPr>
              <a:t/>
            </a:r>
            <a:br>
              <a:rPr lang="cs-CZ" sz="1200" dirty="0" smtClean="0">
                <a:solidFill>
                  <a:schemeClr val="bg1"/>
                </a:solidFill>
                <a:latin typeface="Arial" charset="0"/>
                <a:cs typeface="Arial" charset="0"/>
              </a:rPr>
            </a:br>
            <a:r>
              <a:rPr lang="cs-CZ" sz="1200" b="1" dirty="0" smtClean="0">
                <a:solidFill>
                  <a:schemeClr val="bg1"/>
                </a:solidFill>
                <a:latin typeface="Arial" charset="0"/>
                <a:cs typeface="Arial" charset="0"/>
              </a:rPr>
              <a:t> </a:t>
            </a:r>
            <a:r>
              <a:rPr lang="cs-CZ" sz="1200" dirty="0" smtClean="0">
                <a:solidFill>
                  <a:schemeClr val="bg1"/>
                </a:solidFill>
                <a:latin typeface="Arial" charset="0"/>
                <a:cs typeface="Arial" charset="0"/>
              </a:rPr>
              <a:t/>
            </a:r>
            <a:br>
              <a:rPr lang="cs-CZ" sz="1200" dirty="0" smtClean="0">
                <a:solidFill>
                  <a:schemeClr val="bg1"/>
                </a:solidFill>
                <a:latin typeface="Arial" charset="0"/>
                <a:cs typeface="Arial" charset="0"/>
              </a:rPr>
            </a:br>
            <a:r>
              <a:rPr lang="cs-CZ" sz="1200" b="1" dirty="0" smtClean="0">
                <a:solidFill>
                  <a:schemeClr val="bg1"/>
                </a:solidFill>
                <a:latin typeface="Arial" charset="0"/>
                <a:cs typeface="Arial" charset="0"/>
              </a:rPr>
              <a:t>Registrační číslo: CZ.1.07/1.4.00/21.3192</a:t>
            </a:r>
            <a:r>
              <a:rPr lang="cs-CZ" sz="1200" dirty="0" smtClean="0">
                <a:solidFill>
                  <a:schemeClr val="bg1"/>
                </a:solidFill>
                <a:latin typeface="Arial" charset="0"/>
                <a:cs typeface="Arial" charset="0"/>
              </a:rPr>
              <a:t/>
            </a:r>
            <a:br>
              <a:rPr lang="cs-CZ" sz="1200" dirty="0" smtClean="0">
                <a:solidFill>
                  <a:schemeClr val="bg1"/>
                </a:solidFill>
                <a:latin typeface="Arial" charset="0"/>
                <a:cs typeface="Arial" charset="0"/>
              </a:rPr>
            </a:br>
            <a:r>
              <a:rPr lang="cs-CZ" sz="1200" b="1" dirty="0" smtClean="0">
                <a:solidFill>
                  <a:schemeClr val="bg1"/>
                </a:solidFill>
                <a:latin typeface="Arial" charset="0"/>
                <a:cs typeface="Arial" charset="0"/>
              </a:rPr>
              <a:t> </a:t>
            </a:r>
            <a:r>
              <a:rPr lang="cs-CZ" sz="1200" dirty="0" smtClean="0">
                <a:solidFill>
                  <a:schemeClr val="bg1"/>
                </a:solidFill>
                <a:latin typeface="Arial" charset="0"/>
                <a:cs typeface="Arial" charset="0"/>
              </a:rPr>
              <a:t/>
            </a:r>
            <a:br>
              <a:rPr lang="cs-CZ" sz="1200" dirty="0" smtClean="0">
                <a:solidFill>
                  <a:schemeClr val="bg1"/>
                </a:solidFill>
                <a:latin typeface="Arial" charset="0"/>
                <a:cs typeface="Arial" charset="0"/>
              </a:rPr>
            </a:br>
            <a:r>
              <a:rPr lang="cs-CZ" sz="1200" b="1" dirty="0" smtClean="0">
                <a:solidFill>
                  <a:schemeClr val="bg1"/>
                </a:solidFill>
                <a:latin typeface="Arial" charset="0"/>
                <a:cs typeface="Arial" charset="0"/>
              </a:rPr>
              <a:t>Číslo DUM: VY_32 _INOVACE_ 11.1.18	</a:t>
            </a:r>
            <a:r>
              <a:rPr lang="cs-CZ" sz="1200" dirty="0" smtClean="0">
                <a:solidFill>
                  <a:schemeClr val="bg1"/>
                </a:solidFill>
                <a:latin typeface="Arial" charset="0"/>
                <a:cs typeface="Arial" charset="0"/>
              </a:rPr>
              <a:t/>
            </a:r>
            <a:br>
              <a:rPr lang="cs-CZ" sz="1200" dirty="0" smtClean="0">
                <a:solidFill>
                  <a:schemeClr val="bg1"/>
                </a:solidFill>
                <a:latin typeface="Arial" charset="0"/>
                <a:cs typeface="Arial" charset="0"/>
              </a:rPr>
            </a:br>
            <a:r>
              <a:rPr lang="cs-CZ" sz="1200" b="1" dirty="0" smtClean="0">
                <a:solidFill>
                  <a:schemeClr val="bg1"/>
                </a:solidFill>
                <a:latin typeface="Arial" charset="0"/>
                <a:cs typeface="Arial" charset="0"/>
              </a:rPr>
              <a:t>  </a:t>
            </a:r>
            <a:r>
              <a:rPr lang="cs-CZ" sz="1200" dirty="0" smtClean="0">
                <a:solidFill>
                  <a:schemeClr val="bg1"/>
                </a:solidFill>
                <a:latin typeface="Arial" charset="0"/>
                <a:cs typeface="Arial" charset="0"/>
              </a:rPr>
              <a:t/>
            </a:r>
            <a:br>
              <a:rPr lang="cs-CZ" sz="1200" dirty="0" smtClean="0">
                <a:solidFill>
                  <a:schemeClr val="bg1"/>
                </a:solidFill>
                <a:latin typeface="Arial" charset="0"/>
                <a:cs typeface="Arial" charset="0"/>
              </a:rPr>
            </a:br>
            <a:r>
              <a:rPr lang="cs-CZ" sz="1200" b="1" dirty="0" smtClean="0">
                <a:solidFill>
                  <a:schemeClr val="bg1"/>
                </a:solidFill>
                <a:latin typeface="Arial" charset="0"/>
                <a:cs typeface="Arial" charset="0"/>
              </a:rPr>
              <a:t>Jméno autora: Mgr. Romana Krulišová</a:t>
            </a:r>
            <a:r>
              <a:rPr lang="cs-CZ" sz="1200" dirty="0" smtClean="0">
                <a:solidFill>
                  <a:schemeClr val="bg1"/>
                </a:solidFill>
                <a:latin typeface="Arial" charset="0"/>
                <a:cs typeface="Arial" charset="0"/>
              </a:rPr>
              <a:t/>
            </a:r>
            <a:br>
              <a:rPr lang="cs-CZ" sz="1200" dirty="0" smtClean="0">
                <a:solidFill>
                  <a:schemeClr val="bg1"/>
                </a:solidFill>
                <a:latin typeface="Arial" charset="0"/>
                <a:cs typeface="Arial" charset="0"/>
              </a:rPr>
            </a:br>
            <a:r>
              <a:rPr lang="cs-CZ" sz="1200" b="1" dirty="0" smtClean="0">
                <a:solidFill>
                  <a:schemeClr val="bg1"/>
                </a:solidFill>
                <a:latin typeface="Arial" charset="0"/>
                <a:cs typeface="Arial" charset="0"/>
              </a:rPr>
              <a:t> </a:t>
            </a:r>
            <a:r>
              <a:rPr lang="cs-CZ" sz="1200" dirty="0" smtClean="0">
                <a:solidFill>
                  <a:schemeClr val="bg1"/>
                </a:solidFill>
                <a:latin typeface="Arial" charset="0"/>
                <a:cs typeface="Arial" charset="0"/>
              </a:rPr>
              <a:t/>
            </a:r>
            <a:br>
              <a:rPr lang="cs-CZ" sz="1200" dirty="0" smtClean="0">
                <a:solidFill>
                  <a:schemeClr val="bg1"/>
                </a:solidFill>
                <a:latin typeface="Arial" charset="0"/>
                <a:cs typeface="Arial" charset="0"/>
              </a:rPr>
            </a:br>
            <a:r>
              <a:rPr lang="cs-CZ" sz="1200" b="1" dirty="0" smtClean="0">
                <a:solidFill>
                  <a:schemeClr val="bg1"/>
                </a:solidFill>
                <a:latin typeface="Arial" charset="0"/>
                <a:cs typeface="Arial" charset="0"/>
              </a:rPr>
              <a:t>Datum, období, kdy byl vytvořen:  8. srpna 2012</a:t>
            </a:r>
            <a:r>
              <a:rPr lang="cs-CZ" sz="1200" dirty="0" smtClean="0">
                <a:solidFill>
                  <a:schemeClr val="bg1"/>
                </a:solidFill>
                <a:latin typeface="Arial" charset="0"/>
                <a:cs typeface="Arial" charset="0"/>
              </a:rPr>
              <a:t/>
            </a:r>
            <a:br>
              <a:rPr lang="cs-CZ" sz="1200" dirty="0" smtClean="0">
                <a:solidFill>
                  <a:schemeClr val="bg1"/>
                </a:solidFill>
                <a:latin typeface="Arial" charset="0"/>
                <a:cs typeface="Arial" charset="0"/>
              </a:rPr>
            </a:br>
            <a:r>
              <a:rPr lang="cs-CZ" sz="1200" b="1" dirty="0" smtClean="0">
                <a:solidFill>
                  <a:schemeClr val="bg1"/>
                </a:solidFill>
                <a:latin typeface="Arial" charset="0"/>
                <a:cs typeface="Arial" charset="0"/>
              </a:rPr>
              <a:t> </a:t>
            </a:r>
            <a:r>
              <a:rPr lang="cs-CZ" sz="1200" dirty="0" smtClean="0">
                <a:solidFill>
                  <a:schemeClr val="bg1"/>
                </a:solidFill>
                <a:latin typeface="Arial" charset="0"/>
                <a:cs typeface="Arial" charset="0"/>
              </a:rPr>
              <a:t/>
            </a:r>
            <a:br>
              <a:rPr lang="cs-CZ" sz="1200" dirty="0" smtClean="0">
                <a:solidFill>
                  <a:schemeClr val="bg1"/>
                </a:solidFill>
                <a:latin typeface="Arial" charset="0"/>
                <a:cs typeface="Arial" charset="0"/>
              </a:rPr>
            </a:br>
            <a:r>
              <a:rPr lang="cs-CZ" sz="1200" b="1" dirty="0" smtClean="0">
                <a:solidFill>
                  <a:schemeClr val="bg1"/>
                </a:solidFill>
                <a:latin typeface="Arial" charset="0"/>
                <a:cs typeface="Arial" charset="0"/>
              </a:rPr>
              <a:t>Název práce:  Ota Pavel</a:t>
            </a:r>
            <a:r>
              <a:rPr lang="cs-CZ" sz="1200" dirty="0" smtClean="0">
                <a:solidFill>
                  <a:schemeClr val="bg1"/>
                </a:solidFill>
                <a:latin typeface="Arial" charset="0"/>
                <a:cs typeface="Arial" charset="0"/>
              </a:rPr>
              <a:t/>
            </a:r>
            <a:br>
              <a:rPr lang="cs-CZ" sz="1200" dirty="0" smtClean="0">
                <a:solidFill>
                  <a:schemeClr val="bg1"/>
                </a:solidFill>
                <a:latin typeface="Arial" charset="0"/>
                <a:cs typeface="Arial" charset="0"/>
              </a:rPr>
            </a:br>
            <a:r>
              <a:rPr lang="cs-CZ" sz="1200" b="1" dirty="0" smtClean="0">
                <a:solidFill>
                  <a:schemeClr val="bg1"/>
                </a:solidFill>
                <a:latin typeface="Arial" charset="0"/>
                <a:cs typeface="Arial" charset="0"/>
              </a:rPr>
              <a:t> </a:t>
            </a:r>
            <a:r>
              <a:rPr lang="cs-CZ" sz="1200" dirty="0" smtClean="0">
                <a:solidFill>
                  <a:schemeClr val="bg1"/>
                </a:solidFill>
                <a:latin typeface="Arial" charset="0"/>
                <a:cs typeface="Arial" charset="0"/>
              </a:rPr>
              <a:t/>
            </a:r>
            <a:br>
              <a:rPr lang="cs-CZ" sz="1200" dirty="0" smtClean="0">
                <a:solidFill>
                  <a:schemeClr val="bg1"/>
                </a:solidFill>
                <a:latin typeface="Arial" charset="0"/>
                <a:cs typeface="Arial" charset="0"/>
              </a:rPr>
            </a:br>
            <a:r>
              <a:rPr lang="cs-CZ" sz="1200" b="1" dirty="0" smtClean="0">
                <a:solidFill>
                  <a:schemeClr val="bg1"/>
                </a:solidFill>
                <a:latin typeface="Arial" charset="0"/>
                <a:cs typeface="Arial" charset="0"/>
              </a:rPr>
              <a:t>Předmět, pro který je VM určen:  Český jazyk – literární výchova</a:t>
            </a:r>
            <a:r>
              <a:rPr lang="cs-CZ" sz="1200" dirty="0" smtClean="0">
                <a:solidFill>
                  <a:schemeClr val="bg1"/>
                </a:solidFill>
                <a:latin typeface="Arial" charset="0"/>
                <a:cs typeface="Arial" charset="0"/>
              </a:rPr>
              <a:t/>
            </a:r>
            <a:br>
              <a:rPr lang="cs-CZ" sz="1200" dirty="0" smtClean="0">
                <a:solidFill>
                  <a:schemeClr val="bg1"/>
                </a:solidFill>
                <a:latin typeface="Arial" charset="0"/>
                <a:cs typeface="Arial" charset="0"/>
              </a:rPr>
            </a:br>
            <a:r>
              <a:rPr lang="cs-CZ" sz="1200" b="1" dirty="0" smtClean="0">
                <a:solidFill>
                  <a:schemeClr val="bg1"/>
                </a:solidFill>
                <a:latin typeface="Arial" charset="0"/>
                <a:cs typeface="Arial" charset="0"/>
              </a:rPr>
              <a:t> </a:t>
            </a:r>
            <a:r>
              <a:rPr lang="cs-CZ" sz="1200" dirty="0" smtClean="0">
                <a:solidFill>
                  <a:schemeClr val="bg1"/>
                </a:solidFill>
                <a:latin typeface="Arial" charset="0"/>
                <a:cs typeface="Arial" charset="0"/>
              </a:rPr>
              <a:t/>
            </a:r>
            <a:br>
              <a:rPr lang="cs-CZ" sz="1200" dirty="0" smtClean="0">
                <a:solidFill>
                  <a:schemeClr val="bg1"/>
                </a:solidFill>
                <a:latin typeface="Arial" charset="0"/>
                <a:cs typeface="Arial" charset="0"/>
              </a:rPr>
            </a:br>
            <a:r>
              <a:rPr lang="cs-CZ" sz="1200" b="1" dirty="0" smtClean="0">
                <a:solidFill>
                  <a:schemeClr val="bg1"/>
                </a:solidFill>
                <a:latin typeface="Arial" charset="0"/>
                <a:cs typeface="Arial" charset="0"/>
              </a:rPr>
              <a:t>Ročník, pro který je VM určen:  9. ročník</a:t>
            </a:r>
            <a:r>
              <a:rPr lang="cs-CZ" sz="1200" dirty="0" smtClean="0">
                <a:solidFill>
                  <a:schemeClr val="bg1"/>
                </a:solidFill>
                <a:latin typeface="Arial" charset="0"/>
                <a:cs typeface="Arial" charset="0"/>
              </a:rPr>
              <a:t/>
            </a:r>
            <a:br>
              <a:rPr lang="cs-CZ" sz="1200" dirty="0" smtClean="0">
                <a:solidFill>
                  <a:schemeClr val="bg1"/>
                </a:solidFill>
                <a:latin typeface="Arial" charset="0"/>
                <a:cs typeface="Arial" charset="0"/>
              </a:rPr>
            </a:br>
            <a:r>
              <a:rPr lang="cs-CZ" sz="1200" b="1" dirty="0" smtClean="0">
                <a:solidFill>
                  <a:schemeClr val="bg1"/>
                </a:solidFill>
                <a:latin typeface="Arial" charset="0"/>
                <a:cs typeface="Arial" charset="0"/>
              </a:rPr>
              <a:t> </a:t>
            </a:r>
            <a:r>
              <a:rPr lang="cs-CZ" sz="1200" dirty="0" smtClean="0">
                <a:solidFill>
                  <a:schemeClr val="bg1"/>
                </a:solidFill>
                <a:latin typeface="Arial" charset="0"/>
                <a:cs typeface="Arial" charset="0"/>
              </a:rPr>
              <a:t/>
            </a:r>
            <a:br>
              <a:rPr lang="cs-CZ" sz="1200" dirty="0" smtClean="0">
                <a:solidFill>
                  <a:schemeClr val="bg1"/>
                </a:solidFill>
                <a:latin typeface="Arial" charset="0"/>
                <a:cs typeface="Arial" charset="0"/>
              </a:rPr>
            </a:br>
            <a:r>
              <a:rPr lang="cs-CZ" sz="1200" b="1" dirty="0" smtClean="0">
                <a:solidFill>
                  <a:schemeClr val="bg1"/>
                </a:solidFill>
                <a:latin typeface="Arial" charset="0"/>
                <a:cs typeface="Arial" charset="0"/>
              </a:rPr>
              <a:t>Časová dotace</a:t>
            </a:r>
            <a:r>
              <a:rPr lang="cs-CZ" sz="1200" dirty="0" smtClean="0">
                <a:solidFill>
                  <a:schemeClr val="bg1"/>
                </a:solidFill>
                <a:latin typeface="Arial" charset="0"/>
                <a:cs typeface="Arial" charset="0"/>
              </a:rPr>
              <a:t>: 45 min</a:t>
            </a:r>
            <a:br>
              <a:rPr lang="cs-CZ" sz="1200" dirty="0" smtClean="0">
                <a:solidFill>
                  <a:schemeClr val="bg1"/>
                </a:solidFill>
                <a:latin typeface="Arial" charset="0"/>
                <a:cs typeface="Arial" charset="0"/>
              </a:rPr>
            </a:br>
            <a:r>
              <a:rPr lang="cs-CZ" sz="1200" b="1" dirty="0" smtClean="0">
                <a:solidFill>
                  <a:schemeClr val="bg1"/>
                </a:solidFill>
                <a:latin typeface="Arial" charset="0"/>
                <a:cs typeface="Arial" charset="0"/>
              </a:rPr>
              <a:t> </a:t>
            </a:r>
            <a:r>
              <a:rPr lang="cs-CZ" sz="1200" dirty="0" smtClean="0">
                <a:solidFill>
                  <a:schemeClr val="bg1"/>
                </a:solidFill>
                <a:latin typeface="Arial" charset="0"/>
                <a:cs typeface="Arial" charset="0"/>
              </a:rPr>
              <a:t/>
            </a:r>
            <a:br>
              <a:rPr lang="cs-CZ" sz="1200" dirty="0" smtClean="0">
                <a:solidFill>
                  <a:schemeClr val="bg1"/>
                </a:solidFill>
                <a:latin typeface="Arial" charset="0"/>
                <a:cs typeface="Arial" charset="0"/>
              </a:rPr>
            </a:br>
            <a:r>
              <a:rPr lang="cs-CZ" sz="1200" b="1" dirty="0" smtClean="0">
                <a:solidFill>
                  <a:schemeClr val="bg1"/>
                </a:solidFill>
                <a:latin typeface="Arial" charset="0"/>
                <a:cs typeface="Arial" charset="0"/>
              </a:rPr>
              <a:t>Vzdělávací oblast, tematický okruh, téma:  Literární výchova, portréty autorů, Ota Pavel</a:t>
            </a:r>
            <a:r>
              <a:rPr lang="cs-CZ" sz="1200" dirty="0" smtClean="0">
                <a:solidFill>
                  <a:schemeClr val="bg1"/>
                </a:solidFill>
                <a:latin typeface="Arial" charset="0"/>
                <a:cs typeface="Arial" charset="0"/>
              </a:rPr>
              <a:t/>
            </a:r>
            <a:br>
              <a:rPr lang="cs-CZ" sz="1200" dirty="0" smtClean="0">
                <a:solidFill>
                  <a:schemeClr val="bg1"/>
                </a:solidFill>
                <a:latin typeface="Arial" charset="0"/>
                <a:cs typeface="Arial" charset="0"/>
              </a:rPr>
            </a:br>
            <a:r>
              <a:rPr lang="cs-CZ" sz="1200" b="1" dirty="0" smtClean="0">
                <a:solidFill>
                  <a:schemeClr val="bg1"/>
                </a:solidFill>
                <a:latin typeface="Arial" charset="0"/>
                <a:cs typeface="Arial" charset="0"/>
              </a:rPr>
              <a:t> </a:t>
            </a:r>
            <a:r>
              <a:rPr lang="cs-CZ" sz="1200" dirty="0" smtClean="0">
                <a:solidFill>
                  <a:schemeClr val="bg1"/>
                </a:solidFill>
                <a:latin typeface="Arial" charset="0"/>
                <a:cs typeface="Arial" charset="0"/>
              </a:rPr>
              <a:t/>
            </a:r>
            <a:br>
              <a:rPr lang="cs-CZ" sz="1200" dirty="0" smtClean="0">
                <a:solidFill>
                  <a:schemeClr val="bg1"/>
                </a:solidFill>
                <a:latin typeface="Arial" charset="0"/>
                <a:cs typeface="Arial" charset="0"/>
              </a:rPr>
            </a:br>
            <a:r>
              <a:rPr lang="cs-CZ" sz="1200" b="1" dirty="0" smtClean="0">
                <a:solidFill>
                  <a:schemeClr val="bg1"/>
                </a:solidFill>
                <a:latin typeface="Arial" charset="0"/>
                <a:cs typeface="Arial" charset="0"/>
              </a:rPr>
              <a:t>Metodický list, anotace - výstižný popis způsobu použití VM ve výuce: </a:t>
            </a:r>
            <a:r>
              <a:rPr lang="cs-CZ" sz="1200" dirty="0" smtClean="0">
                <a:solidFill>
                  <a:schemeClr val="bg1"/>
                </a:solidFill>
                <a:latin typeface="Arial" charset="0"/>
                <a:cs typeface="Arial" charset="0"/>
              </a:rPr>
              <a:t>Prostřednictvím prezentace si žáci zopakují a upevní znalosti a informace, které získali o autorovi v průběhu literární výchovy na 2. stupni ZŠ </a:t>
            </a:r>
            <a:br>
              <a:rPr lang="cs-CZ" sz="1200" dirty="0" smtClean="0">
                <a:solidFill>
                  <a:schemeClr val="bg1"/>
                </a:solidFill>
                <a:latin typeface="Arial" charset="0"/>
                <a:cs typeface="Arial" charset="0"/>
              </a:rPr>
            </a:br>
            <a:r>
              <a:rPr lang="cs-CZ" sz="1200" b="1" dirty="0" smtClean="0">
                <a:solidFill>
                  <a:schemeClr val="bg1"/>
                </a:solidFill>
                <a:latin typeface="Arial" charset="0"/>
                <a:cs typeface="Arial" charset="0"/>
              </a:rPr>
              <a:t> </a:t>
            </a:r>
            <a:r>
              <a:rPr lang="cs-CZ" sz="1200" dirty="0" smtClean="0">
                <a:solidFill>
                  <a:schemeClr val="bg1"/>
                </a:solidFill>
                <a:latin typeface="Arial" charset="0"/>
                <a:cs typeface="Arial" charset="0"/>
              </a:rPr>
              <a:t/>
            </a:r>
            <a:br>
              <a:rPr lang="cs-CZ" sz="1200" dirty="0" smtClean="0">
                <a:solidFill>
                  <a:schemeClr val="bg1"/>
                </a:solidFill>
                <a:latin typeface="Arial" charset="0"/>
                <a:cs typeface="Arial" charset="0"/>
              </a:rPr>
            </a:br>
            <a:r>
              <a:rPr lang="cs-CZ" sz="1200" b="1" dirty="0" smtClean="0">
                <a:solidFill>
                  <a:schemeClr val="bg1"/>
                </a:solidFill>
                <a:latin typeface="Arial" charset="0"/>
                <a:cs typeface="Arial" charset="0"/>
              </a:rPr>
              <a:t>Pomůcky</a:t>
            </a:r>
            <a:r>
              <a:rPr lang="cs-CZ" sz="1200" dirty="0" smtClean="0">
                <a:solidFill>
                  <a:schemeClr val="bg1"/>
                </a:solidFill>
                <a:latin typeface="Arial" charset="0"/>
                <a:cs typeface="Arial" charset="0"/>
              </a:rPr>
              <a:t>: datový projektor, plátno, počítač, psací potřeby </a:t>
            </a:r>
            <a:br>
              <a:rPr lang="cs-CZ" sz="1200" dirty="0" smtClean="0">
                <a:solidFill>
                  <a:schemeClr val="bg1"/>
                </a:solidFill>
                <a:latin typeface="Arial" charset="0"/>
                <a:cs typeface="Arial" charset="0"/>
              </a:rPr>
            </a:br>
            <a:r>
              <a:rPr lang="cs-CZ" sz="1200" dirty="0" smtClean="0">
                <a:solidFill>
                  <a:schemeClr val="bg1"/>
                </a:solidFill>
                <a:latin typeface="Arial" charset="0"/>
                <a:cs typeface="Arial" charset="0"/>
              </a:rPr>
              <a:t>  </a:t>
            </a:r>
            <a:br>
              <a:rPr lang="cs-CZ" sz="1200" dirty="0" smtClean="0">
                <a:solidFill>
                  <a:schemeClr val="bg1"/>
                </a:solidFill>
                <a:latin typeface="Arial" charset="0"/>
                <a:cs typeface="Arial" charset="0"/>
              </a:rPr>
            </a:br>
            <a:r>
              <a:rPr lang="cs-CZ" sz="1200" dirty="0" smtClean="0">
                <a:latin typeface="Arial" charset="0"/>
                <a:cs typeface="Arial" charset="0"/>
              </a:rPr>
              <a:t> </a:t>
            </a:r>
            <a:br>
              <a:rPr lang="cs-CZ" sz="1200" dirty="0" smtClean="0">
                <a:latin typeface="Arial" charset="0"/>
                <a:cs typeface="Arial" charset="0"/>
              </a:rPr>
            </a:br>
            <a:r>
              <a:rPr lang="cs-CZ" sz="1200" b="1" dirty="0" smtClean="0">
                <a:latin typeface="Arial" charset="0"/>
                <a:cs typeface="Arial" charset="0"/>
              </a:rPr>
              <a:t> </a:t>
            </a:r>
            <a:r>
              <a:rPr lang="cs-CZ" sz="1200" dirty="0" smtClean="0">
                <a:latin typeface="Arial" charset="0"/>
                <a:cs typeface="Arial" charset="0"/>
              </a:rPr>
              <a:t/>
            </a:r>
            <a:br>
              <a:rPr lang="cs-CZ" sz="1200" dirty="0" smtClean="0">
                <a:latin typeface="Arial" charset="0"/>
                <a:cs typeface="Arial" charset="0"/>
              </a:rPr>
            </a:br>
            <a:endParaRPr lang="cs-CZ" sz="1200" dirty="0" smtClean="0">
              <a:latin typeface="Arial" charset="0"/>
              <a:cs typeface="Arial" charset="0"/>
            </a:endParaRPr>
          </a:p>
        </p:txBody>
      </p:sp>
      <p:sp>
        <p:nvSpPr>
          <p:cNvPr id="13316" name="Obdélník 3"/>
          <p:cNvSpPr>
            <a:spLocks noChangeArrowheads="1"/>
          </p:cNvSpPr>
          <p:nvPr/>
        </p:nvSpPr>
        <p:spPr bwMode="auto">
          <a:xfrm>
            <a:off x="0" y="1628775"/>
            <a:ext cx="9144000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1200" b="1">
                <a:solidFill>
                  <a:schemeClr val="bg1"/>
                </a:solidFill>
                <a:cs typeface="Arial" charset="0"/>
              </a:rPr>
              <a:t>METODICKÝ LIST PRO ZŠ</a:t>
            </a:r>
            <a:r>
              <a:rPr lang="cs-CZ" sz="1200">
                <a:solidFill>
                  <a:schemeClr val="bg1"/>
                </a:solidFill>
                <a:cs typeface="Arial" charset="0"/>
              </a:rPr>
              <a:t/>
            </a:r>
            <a:br>
              <a:rPr lang="cs-CZ" sz="1200">
                <a:solidFill>
                  <a:schemeClr val="bg1"/>
                </a:solidFill>
                <a:cs typeface="Arial" charset="0"/>
              </a:rPr>
            </a:br>
            <a:r>
              <a:rPr lang="cs-CZ" sz="1200" b="1">
                <a:solidFill>
                  <a:schemeClr val="bg1"/>
                </a:solidFill>
                <a:cs typeface="Arial" charset="0"/>
              </a:rPr>
              <a:t> Pro zpracování vzdělávacích materiálů (VM)v rámci projektu EU peníze školám</a:t>
            </a:r>
            <a:r>
              <a:rPr lang="cs-CZ" sz="1200">
                <a:solidFill>
                  <a:schemeClr val="bg1"/>
                </a:solidFill>
                <a:cs typeface="Arial" charset="0"/>
              </a:rPr>
              <a:t/>
            </a:r>
            <a:br>
              <a:rPr lang="cs-CZ" sz="1200">
                <a:solidFill>
                  <a:schemeClr val="bg1"/>
                </a:solidFill>
                <a:cs typeface="Arial" charset="0"/>
              </a:rPr>
            </a:br>
            <a:r>
              <a:rPr lang="cs-CZ" sz="1200" b="1">
                <a:solidFill>
                  <a:schemeClr val="bg1"/>
                </a:solidFill>
                <a:cs typeface="Arial" charset="0"/>
              </a:rPr>
              <a:t>                        Operační program Vzdělávání pro konkurenceschopnost</a:t>
            </a:r>
            <a:endParaRPr lang="cs-CZ" sz="120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11560" y="1340768"/>
            <a:ext cx="7772400" cy="1470025"/>
          </a:xfrm>
        </p:spPr>
        <p:txBody>
          <a:bodyPr>
            <a:noAutofit/>
          </a:bodyPr>
          <a:lstStyle/>
          <a:p>
            <a:r>
              <a:rPr lang="cs-CZ" sz="9600" dirty="0" smtClean="0">
                <a:solidFill>
                  <a:schemeClr val="bg1"/>
                </a:solidFill>
                <a:latin typeface="Algerian" pitchFamily="82" charset="0"/>
              </a:rPr>
              <a:t>OTA</a:t>
            </a:r>
            <a:endParaRPr lang="cs-CZ" sz="9600" dirty="0">
              <a:solidFill>
                <a:schemeClr val="bg1"/>
              </a:solidFill>
              <a:latin typeface="Algerian" pitchFamily="82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03648" y="3573016"/>
            <a:ext cx="6400800" cy="1752600"/>
          </a:xfrm>
        </p:spPr>
        <p:txBody>
          <a:bodyPr>
            <a:normAutofit/>
          </a:bodyPr>
          <a:lstStyle/>
          <a:p>
            <a:r>
              <a:rPr lang="cs-CZ" sz="9600" dirty="0" smtClean="0">
                <a:solidFill>
                  <a:schemeClr val="bg1"/>
                </a:solidFill>
                <a:latin typeface="Algerian" pitchFamily="82" charset="0"/>
              </a:rPr>
              <a:t>PAVEL</a:t>
            </a:r>
            <a:endParaRPr lang="cs-CZ" sz="9600" dirty="0">
              <a:solidFill>
                <a:schemeClr val="bg1"/>
              </a:solidFill>
              <a:latin typeface="Algerian" pitchFamily="82" charset="0"/>
            </a:endParaRPr>
          </a:p>
        </p:txBody>
      </p:sp>
      <p:sp>
        <p:nvSpPr>
          <p:cNvPr id="4" name="TextovéPole 5"/>
          <p:cNvSpPr txBox="1">
            <a:spLocks noChangeArrowheads="1"/>
          </p:cNvSpPr>
          <p:nvPr/>
        </p:nvSpPr>
        <p:spPr bwMode="auto">
          <a:xfrm>
            <a:off x="6227763" y="620713"/>
            <a:ext cx="2665412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b="1" dirty="0">
                <a:solidFill>
                  <a:schemeClr val="bg1"/>
                </a:solidFill>
                <a:latin typeface="Calibri" pitchFamily="34" charset="0"/>
              </a:rPr>
              <a:t>VY_32_INOVACE _</a:t>
            </a:r>
            <a:r>
              <a:rPr lang="cs-CZ" b="1" dirty="0" smtClean="0">
                <a:solidFill>
                  <a:schemeClr val="bg1"/>
                </a:solidFill>
                <a:latin typeface="Calibri" pitchFamily="34" charset="0"/>
              </a:rPr>
              <a:t>11.1.18</a:t>
            </a:r>
            <a:endParaRPr lang="cs-CZ" dirty="0">
              <a:solidFill>
                <a:schemeClr val="bg1"/>
              </a:solidFill>
              <a:latin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4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5580112" y="332656"/>
            <a:ext cx="3106688" cy="1714202"/>
          </a:xfrm>
        </p:spPr>
        <p:txBody>
          <a:bodyPr>
            <a:noAutofit/>
          </a:bodyPr>
          <a:lstStyle/>
          <a:p>
            <a:r>
              <a:rPr lang="cs-CZ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OTA</a:t>
            </a:r>
            <a:br>
              <a:rPr lang="cs-CZ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</a:br>
            <a:r>
              <a:rPr lang="cs-CZ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PAVEL</a:t>
            </a:r>
            <a:endParaRPr lang="cs-CZ" b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1026" name="Picture 2" descr="http://www.czautohits.com/ota-pavel/index_files/image012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1520" y="404664"/>
            <a:ext cx="4701593" cy="5616624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1475656" y="6165304"/>
            <a:ext cx="2609497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>
                <a:solidFill>
                  <a:schemeClr val="bg1"/>
                </a:solidFill>
              </a:rPr>
              <a:t>http://www.</a:t>
            </a:r>
            <a:r>
              <a:rPr lang="cs-CZ" sz="1200" dirty="0" err="1" smtClean="0">
                <a:solidFill>
                  <a:schemeClr val="bg1"/>
                </a:solidFill>
              </a:rPr>
              <a:t>czautohits.com</a:t>
            </a:r>
            <a:r>
              <a:rPr lang="cs-CZ" sz="1200" dirty="0" smtClean="0">
                <a:solidFill>
                  <a:schemeClr val="bg1"/>
                </a:solidFill>
              </a:rPr>
              <a:t>/</a:t>
            </a:r>
            <a:r>
              <a:rPr lang="cs-CZ" sz="1200" dirty="0" err="1" smtClean="0">
                <a:solidFill>
                  <a:schemeClr val="bg1"/>
                </a:solidFill>
              </a:rPr>
              <a:t>ota</a:t>
            </a:r>
            <a:r>
              <a:rPr lang="cs-CZ" sz="1200" dirty="0" smtClean="0">
                <a:solidFill>
                  <a:schemeClr val="bg1"/>
                </a:solidFill>
              </a:rPr>
              <a:t>-</a:t>
            </a:r>
            <a:r>
              <a:rPr lang="cs-CZ" sz="1200" dirty="0" err="1" smtClean="0">
                <a:solidFill>
                  <a:schemeClr val="bg1"/>
                </a:solidFill>
              </a:rPr>
              <a:t>pavel</a:t>
            </a:r>
            <a:r>
              <a:rPr lang="cs-CZ" sz="1200" dirty="0" smtClean="0">
                <a:solidFill>
                  <a:schemeClr val="bg1"/>
                </a:solidFill>
              </a:rPr>
              <a:t>/</a:t>
            </a:r>
            <a:endParaRPr lang="cs-CZ" sz="1200" dirty="0">
              <a:solidFill>
                <a:schemeClr val="bg1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436096" y="2132856"/>
            <a:ext cx="3168352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>
                <a:solidFill>
                  <a:schemeClr val="bg1"/>
                </a:solidFill>
              </a:rPr>
              <a:t>(* 2. července 1930, </a:t>
            </a:r>
          </a:p>
          <a:p>
            <a:pPr algn="ctr"/>
            <a:r>
              <a:rPr lang="cs-CZ" sz="2800" dirty="0" smtClean="0">
                <a:solidFill>
                  <a:schemeClr val="bg1"/>
                </a:solidFill>
              </a:rPr>
              <a:t>Praha – </a:t>
            </a:r>
          </a:p>
          <a:p>
            <a:pPr algn="ctr"/>
            <a:r>
              <a:rPr lang="cs-CZ" sz="2800" dirty="0" smtClean="0">
                <a:solidFill>
                  <a:schemeClr val="bg1"/>
                </a:solidFill>
                <a:sym typeface="Wingdings"/>
              </a:rPr>
              <a:t> </a:t>
            </a:r>
            <a:r>
              <a:rPr lang="cs-CZ" sz="2800" dirty="0" smtClean="0">
                <a:solidFill>
                  <a:schemeClr val="bg1"/>
                </a:solidFill>
              </a:rPr>
              <a:t>31. března 1973,</a:t>
            </a:r>
          </a:p>
          <a:p>
            <a:pPr algn="ctr"/>
            <a:r>
              <a:rPr lang="cs-CZ" sz="2800" dirty="0" smtClean="0">
                <a:solidFill>
                  <a:schemeClr val="bg1"/>
                </a:solidFill>
              </a:rPr>
              <a:t> Praha)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940152" y="4221088"/>
            <a:ext cx="2340705" cy="206210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3200" b="1" dirty="0" smtClean="0">
                <a:solidFill>
                  <a:schemeClr val="bg1"/>
                </a:solidFill>
                <a:latin typeface="Lucida Calligraphy" pitchFamily="66" charset="0"/>
              </a:rPr>
              <a:t>Vlastním </a:t>
            </a:r>
          </a:p>
          <a:p>
            <a:pPr algn="ctr"/>
            <a:r>
              <a:rPr lang="cs-CZ" sz="3200" b="1" dirty="0" smtClean="0">
                <a:solidFill>
                  <a:schemeClr val="bg1"/>
                </a:solidFill>
                <a:latin typeface="Lucida Calligraphy" pitchFamily="66" charset="0"/>
              </a:rPr>
              <a:t>jménem</a:t>
            </a:r>
          </a:p>
          <a:p>
            <a:pPr algn="ctr"/>
            <a:r>
              <a:rPr lang="cs-CZ" sz="3200" b="1" dirty="0" smtClean="0">
                <a:solidFill>
                  <a:schemeClr val="bg1"/>
                </a:solidFill>
                <a:latin typeface="Lucida Calligraphy" pitchFamily="66" charset="0"/>
              </a:rPr>
              <a:t>Otto</a:t>
            </a:r>
          </a:p>
          <a:p>
            <a:pPr algn="ctr"/>
            <a:r>
              <a:rPr lang="cs-CZ" sz="3200" b="1" dirty="0" err="1" smtClean="0">
                <a:solidFill>
                  <a:schemeClr val="bg1"/>
                </a:solidFill>
                <a:latin typeface="Lucida Calligraphy" pitchFamily="66" charset="0"/>
              </a:rPr>
              <a:t>Popper</a:t>
            </a:r>
            <a:endParaRPr lang="cs-CZ" sz="3200" b="1" dirty="0">
              <a:solidFill>
                <a:schemeClr val="bg1"/>
              </a:solidFill>
              <a:latin typeface="Lucida Calligraphy" pitchFamily="66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6732240" y="6309320"/>
            <a:ext cx="2212465" cy="2462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000" dirty="0" smtClean="0">
                <a:solidFill>
                  <a:schemeClr val="bg1"/>
                </a:solidFill>
              </a:rPr>
              <a:t>http://cs.wikipedia.org/wiki/Ota_Pavel</a:t>
            </a:r>
            <a:endParaRPr lang="cs-CZ" sz="1000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8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3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8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/>
      <p:bldP spid="7" grpId="0"/>
      <p:bldP spid="8" grpId="0"/>
      <p:bldP spid="9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548680"/>
            <a:ext cx="7772400" cy="1010543"/>
          </a:xfrm>
        </p:spPr>
        <p:txBody>
          <a:bodyPr/>
          <a:lstStyle/>
          <a:p>
            <a:r>
              <a:rPr lang="cs-CZ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KDO TO BYL?</a:t>
            </a:r>
            <a:endParaRPr lang="cs-CZ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755576" y="1673424"/>
            <a:ext cx="7704856" cy="5184576"/>
          </a:xfrm>
        </p:spPr>
        <p:txBody>
          <a:bodyPr>
            <a:normAutofit/>
          </a:bodyPr>
          <a:lstStyle/>
          <a:p>
            <a:pPr algn="l">
              <a:buFont typeface="Wingdings" pitchFamily="2" charset="2"/>
              <a:buChar char="Ø"/>
            </a:pPr>
            <a:endParaRPr lang="cs-CZ" dirty="0" smtClean="0">
              <a:solidFill>
                <a:schemeClr val="bg1"/>
              </a:solidFill>
            </a:endParaRPr>
          </a:p>
          <a:p>
            <a:pPr algn="l">
              <a:buFont typeface="Wingdings" pitchFamily="2" charset="2"/>
              <a:buChar char="Ø"/>
            </a:pPr>
            <a:r>
              <a:rPr lang="cs-CZ" dirty="0" smtClean="0">
                <a:solidFill>
                  <a:schemeClr val="bg1"/>
                </a:solidFill>
              </a:rPr>
              <a:t> </a:t>
            </a:r>
            <a:r>
              <a:rPr lang="cs-CZ" b="1" i="1" dirty="0" smtClean="0">
                <a:solidFill>
                  <a:schemeClr val="bg1"/>
                </a:solidFill>
              </a:rPr>
              <a:t>český prozaik</a:t>
            </a:r>
          </a:p>
          <a:p>
            <a:pPr algn="l">
              <a:buFont typeface="Wingdings" pitchFamily="2" charset="2"/>
              <a:buChar char="Ø"/>
            </a:pPr>
            <a:r>
              <a:rPr lang="cs-CZ" b="1" i="1" dirty="0" smtClean="0">
                <a:solidFill>
                  <a:schemeClr val="bg1"/>
                </a:solidFill>
              </a:rPr>
              <a:t> novinář</a:t>
            </a:r>
          </a:p>
          <a:p>
            <a:pPr algn="l">
              <a:buFont typeface="Wingdings" pitchFamily="2" charset="2"/>
              <a:buChar char="Ø"/>
            </a:pPr>
            <a:r>
              <a:rPr lang="cs-CZ" b="1" i="1" dirty="0" smtClean="0">
                <a:solidFill>
                  <a:schemeClr val="bg1"/>
                </a:solidFill>
              </a:rPr>
              <a:t> sportovní reportér</a:t>
            </a:r>
          </a:p>
          <a:p>
            <a:pPr algn="l">
              <a:buFont typeface="Wingdings" pitchFamily="2" charset="2"/>
              <a:buChar char="Ø"/>
            </a:pPr>
            <a:r>
              <a:rPr lang="cs-CZ" b="1" i="1" dirty="0" smtClean="0">
                <a:solidFill>
                  <a:schemeClr val="bg1"/>
                </a:solidFill>
              </a:rPr>
              <a:t> autor sportovních a autobiografických </a:t>
            </a:r>
          </a:p>
          <a:p>
            <a:pPr algn="l"/>
            <a:r>
              <a:rPr lang="cs-CZ" b="1" i="1" dirty="0" smtClean="0">
                <a:solidFill>
                  <a:schemeClr val="bg1"/>
                </a:solidFill>
              </a:rPr>
              <a:t>     próz s tématy z vlastního dětství</a:t>
            </a:r>
          </a:p>
          <a:p>
            <a:pPr algn="l"/>
            <a:endParaRPr lang="cs-CZ" b="1" i="1" dirty="0" smtClean="0">
              <a:solidFill>
                <a:schemeClr val="bg1"/>
              </a:solidFill>
            </a:endParaRPr>
          </a:p>
          <a:p>
            <a:pPr algn="l"/>
            <a:endParaRPr lang="cs-CZ" b="1" i="1" dirty="0" smtClean="0">
              <a:solidFill>
                <a:schemeClr val="bg1"/>
              </a:solidFill>
            </a:endParaRPr>
          </a:p>
          <a:p>
            <a:pPr algn="l"/>
            <a:endParaRPr lang="cs-CZ" b="1" i="1" dirty="0" smtClean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2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188640"/>
            <a:ext cx="7772400" cy="1080120"/>
          </a:xfrm>
        </p:spPr>
        <p:txBody>
          <a:bodyPr/>
          <a:lstStyle/>
          <a:p>
            <a:r>
              <a:rPr lang="cs-CZ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ŽIVOT</a:t>
            </a:r>
            <a:endParaRPr lang="cs-CZ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827584" y="1412776"/>
            <a:ext cx="7632848" cy="5040560"/>
          </a:xfrm>
        </p:spPr>
        <p:txBody>
          <a:bodyPr>
            <a:noAutofit/>
          </a:bodyPr>
          <a:lstStyle/>
          <a:p>
            <a:pPr algn="l">
              <a:buFont typeface="Wingdings" pitchFamily="2" charset="2"/>
              <a:buChar char="Ø"/>
            </a:pPr>
            <a:r>
              <a:rPr lang="cs-CZ" sz="2000" dirty="0" smtClean="0">
                <a:solidFill>
                  <a:schemeClr val="bg1"/>
                </a:solidFill>
              </a:rPr>
              <a:t> </a:t>
            </a:r>
            <a:r>
              <a:rPr lang="cs-CZ" sz="2400" dirty="0" smtClean="0">
                <a:solidFill>
                  <a:schemeClr val="bg1"/>
                </a:solidFill>
              </a:rPr>
              <a:t>pocházel ze smíšené židovské rodiny obchodního </a:t>
            </a:r>
          </a:p>
          <a:p>
            <a:pPr algn="l"/>
            <a:r>
              <a:rPr lang="cs-CZ" sz="2400" dirty="0" smtClean="0">
                <a:solidFill>
                  <a:schemeClr val="bg1"/>
                </a:solidFill>
              </a:rPr>
              <a:t>    cestujícího</a:t>
            </a:r>
          </a:p>
          <a:p>
            <a:pPr algn="l">
              <a:buFont typeface="Wingdings" pitchFamily="2" charset="2"/>
              <a:buChar char="Ø"/>
            </a:pPr>
            <a:r>
              <a:rPr lang="cs-CZ" sz="2400" dirty="0" smtClean="0">
                <a:solidFill>
                  <a:schemeClr val="bg1"/>
                </a:solidFill>
              </a:rPr>
              <a:t> jeho otec, Leo </a:t>
            </a:r>
            <a:r>
              <a:rPr lang="cs-CZ" sz="2400" dirty="0" err="1" smtClean="0">
                <a:solidFill>
                  <a:schemeClr val="bg1"/>
                </a:solidFill>
              </a:rPr>
              <a:t>Popper</a:t>
            </a:r>
            <a:r>
              <a:rPr lang="cs-CZ" sz="2400" dirty="0" smtClean="0">
                <a:solidFill>
                  <a:schemeClr val="bg1"/>
                </a:solidFill>
              </a:rPr>
              <a:t>, měl židovské předky, matka árijské</a:t>
            </a:r>
          </a:p>
          <a:p>
            <a:pPr algn="l">
              <a:buFont typeface="Wingdings" pitchFamily="2" charset="2"/>
              <a:buChar char="Ø"/>
            </a:pPr>
            <a:r>
              <a:rPr lang="cs-CZ" sz="2400" dirty="0" smtClean="0">
                <a:solidFill>
                  <a:schemeClr val="bg1"/>
                </a:solidFill>
              </a:rPr>
              <a:t> Otto měl ještě dva starší bratry, Huga a Jiřího</a:t>
            </a:r>
          </a:p>
          <a:p>
            <a:pPr algn="l">
              <a:buFont typeface="Wingdings" pitchFamily="2" charset="2"/>
              <a:buChar char="Ø"/>
            </a:pPr>
            <a:r>
              <a:rPr lang="cs-CZ" sz="2400" dirty="0" smtClean="0">
                <a:solidFill>
                  <a:schemeClr val="bg1"/>
                </a:solidFill>
              </a:rPr>
              <a:t> z </a:t>
            </a:r>
            <a:r>
              <a:rPr lang="cs-CZ" sz="2400" dirty="0" err="1" smtClean="0">
                <a:solidFill>
                  <a:schemeClr val="bg1"/>
                </a:solidFill>
              </a:rPr>
              <a:t>Popperových</a:t>
            </a:r>
            <a:r>
              <a:rPr lang="cs-CZ" sz="2400" dirty="0" smtClean="0">
                <a:solidFill>
                  <a:schemeClr val="bg1"/>
                </a:solidFill>
              </a:rPr>
              <a:t> se stali Pavlovi až v roce 1956, když </a:t>
            </a:r>
          </a:p>
          <a:p>
            <a:pPr algn="l"/>
            <a:r>
              <a:rPr lang="cs-CZ" sz="2400" dirty="0" smtClean="0">
                <a:solidFill>
                  <a:schemeClr val="bg1"/>
                </a:solidFill>
              </a:rPr>
              <a:t>    důsledky svého původu už měli z velké části za sebou</a:t>
            </a:r>
            <a:br>
              <a:rPr lang="cs-CZ" sz="2400" dirty="0" smtClean="0">
                <a:solidFill>
                  <a:schemeClr val="bg1"/>
                </a:solidFill>
              </a:rPr>
            </a:br>
            <a:endParaRPr lang="cs-CZ" sz="2400" dirty="0" smtClean="0">
              <a:solidFill>
                <a:schemeClr val="bg1"/>
              </a:solidFill>
            </a:endParaRPr>
          </a:p>
          <a:p>
            <a:pPr algn="l">
              <a:buFont typeface="Wingdings" pitchFamily="2" charset="2"/>
              <a:buChar char="Ø"/>
            </a:pPr>
            <a:endParaRPr lang="cs-CZ" sz="2000" dirty="0">
              <a:solidFill>
                <a:schemeClr val="bg1"/>
              </a:solidFill>
            </a:endParaRPr>
          </a:p>
        </p:txBody>
      </p:sp>
      <p:pic>
        <p:nvPicPr>
          <p:cNvPr id="4102" name="Picture 6" descr="Soubor:Penteteuch.jpg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-2556792" y="3429000"/>
            <a:ext cx="1150205" cy="1872208"/>
          </a:xfrm>
          <a:prstGeom prst="rect">
            <a:avLst/>
          </a:prstGeom>
          <a:noFill/>
        </p:spPr>
      </p:pic>
      <p:sp>
        <p:nvSpPr>
          <p:cNvPr id="8" name="TextovéPole 7"/>
          <p:cNvSpPr txBox="1"/>
          <p:nvPr/>
        </p:nvSpPr>
        <p:spPr>
          <a:xfrm>
            <a:off x="4932040" y="4509120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-1919628" y="4077072"/>
            <a:ext cx="191962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>
                <a:solidFill>
                  <a:schemeClr val="bg1"/>
                </a:solidFill>
              </a:rPr>
              <a:t>Biblická </a:t>
            </a:r>
            <a:r>
              <a:rPr lang="cs-CZ" dirty="0" smtClean="0">
                <a:solidFill>
                  <a:schemeClr val="bg1"/>
                </a:solidFill>
              </a:rPr>
              <a:t>hebrejština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-2690160" y="5805264"/>
            <a:ext cx="2690160" cy="2462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000" dirty="0" smtClean="0">
                <a:solidFill>
                  <a:schemeClr val="bg1"/>
                </a:solidFill>
              </a:rPr>
              <a:t>http://cs.wikipedia.org/wiki/Hebrej%C5%A1tina</a:t>
            </a:r>
            <a:endParaRPr lang="cs-CZ" sz="1000" dirty="0">
              <a:solidFill>
                <a:schemeClr val="bg1"/>
              </a:solidFill>
            </a:endParaRPr>
          </a:p>
        </p:txBody>
      </p:sp>
      <p:pic>
        <p:nvPicPr>
          <p:cNvPr id="4104" name="Picture 8" descr="http://upload.wikimedia.org/wikipedia/commons/thumb/9/98/Crossed_circle.svg/220px-Crossed_circle.svg.png">
            <a:hlinkClick r:id="rId5"/>
          </p:cNvPr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5292080" y="4077072"/>
            <a:ext cx="1728192" cy="1728193"/>
          </a:xfrm>
          <a:prstGeom prst="rect">
            <a:avLst/>
          </a:prstGeom>
          <a:noFill/>
        </p:spPr>
      </p:pic>
      <p:sp>
        <p:nvSpPr>
          <p:cNvPr id="12" name="TextovéPole 11"/>
          <p:cNvSpPr txBox="1"/>
          <p:nvPr/>
        </p:nvSpPr>
        <p:spPr>
          <a:xfrm>
            <a:off x="4788024" y="5949280"/>
            <a:ext cx="3384375" cy="52380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400" b="1" dirty="0" smtClean="0">
                <a:solidFill>
                  <a:schemeClr val="bg1"/>
                </a:solidFill>
              </a:rPr>
              <a:t>Sluneční kříž je hlavně v dnešní době vnímán jako symbol Árijské rasy</a:t>
            </a:r>
            <a:endParaRPr lang="cs-CZ" sz="1400" b="1" dirty="0">
              <a:solidFill>
                <a:schemeClr val="bg1"/>
              </a:solidFill>
            </a:endParaRPr>
          </a:p>
        </p:txBody>
      </p:sp>
      <p:pic>
        <p:nvPicPr>
          <p:cNvPr id="4108" name="Picture 12" descr="http://upload.wikimedia.org/wikipedia/commons/thumb/4/49/Star_of_David.svg/125px-Star_of_David.svg.png">
            <a:hlinkClick r:id="rId7"/>
          </p:cNvPr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1835696" y="4149079"/>
            <a:ext cx="1550665" cy="1786367"/>
          </a:xfrm>
          <a:prstGeom prst="rect">
            <a:avLst/>
          </a:prstGeom>
          <a:noFill/>
        </p:spPr>
      </p:pic>
      <p:sp>
        <p:nvSpPr>
          <p:cNvPr id="15" name="TextovéPole 14"/>
          <p:cNvSpPr txBox="1"/>
          <p:nvPr/>
        </p:nvSpPr>
        <p:spPr>
          <a:xfrm>
            <a:off x="1259632" y="5877272"/>
            <a:ext cx="280831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400" b="1" dirty="0" smtClean="0">
                <a:solidFill>
                  <a:schemeClr val="bg1"/>
                </a:solidFill>
              </a:rPr>
              <a:t>Davidova hvězda jako symbol znamená rovnováhu</a:t>
            </a:r>
            <a:endParaRPr lang="cs-CZ" sz="1400" b="1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2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6" presetID="2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44" dur="2000"/>
                                        <p:tgtEl>
                                          <p:spTgt spid="410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55" dur="2000"/>
                                        <p:tgtEl>
                                          <p:spTgt spid="410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12" grpId="0"/>
      <p:bldP spid="15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404664"/>
            <a:ext cx="8208912" cy="553997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 dirty="0" smtClean="0">
                <a:solidFill>
                  <a:schemeClr val="bg1"/>
                </a:solidFill>
              </a:rPr>
              <a:t>  </a:t>
            </a:r>
            <a:r>
              <a:rPr lang="cs-CZ" sz="2400" dirty="0" smtClean="0">
                <a:solidFill>
                  <a:schemeClr val="bg1"/>
                </a:solidFill>
              </a:rPr>
              <a:t>obecnou školu vychodil v Praze, měšťanku v Buštěhradu, kde </a:t>
            </a:r>
          </a:p>
          <a:p>
            <a:r>
              <a:rPr lang="cs-CZ" sz="2400" dirty="0" smtClean="0">
                <a:solidFill>
                  <a:schemeClr val="bg1"/>
                </a:solidFill>
              </a:rPr>
              <a:t>    se  vytvářel jeho vztah k přírodě, k rybaření, ke sportu</a:t>
            </a:r>
          </a:p>
          <a:p>
            <a:r>
              <a:rPr lang="cs-CZ" sz="2400" dirty="0" smtClean="0">
                <a:solidFill>
                  <a:schemeClr val="bg1"/>
                </a:solidFill>
              </a:rPr>
              <a:t>    i k rodné zemi po odchodu otce a obou bratrů do  </a:t>
            </a:r>
          </a:p>
          <a:p>
            <a:r>
              <a:rPr lang="cs-CZ" sz="2400" dirty="0" smtClean="0">
                <a:solidFill>
                  <a:schemeClr val="bg1"/>
                </a:solidFill>
              </a:rPr>
              <a:t>    koncentračního tábora  nastoupil Ota Pavel jako učeň do </a:t>
            </a:r>
          </a:p>
          <a:p>
            <a:r>
              <a:rPr lang="cs-CZ" sz="2400" dirty="0" smtClean="0">
                <a:solidFill>
                  <a:schemeClr val="bg1"/>
                </a:solidFill>
              </a:rPr>
              <a:t>    kladenských dolů</a:t>
            </a:r>
          </a:p>
          <a:p>
            <a:pPr>
              <a:buFont typeface="Wingdings" pitchFamily="2" charset="2"/>
              <a:buChar char="Ø"/>
            </a:pPr>
            <a:r>
              <a:rPr lang="cs-CZ" sz="2400" dirty="0" smtClean="0">
                <a:solidFill>
                  <a:schemeClr val="bg1"/>
                </a:solidFill>
              </a:rPr>
              <a:t> po 2. světové válce se celá rodina šťastně setkala a vrátila se </a:t>
            </a:r>
          </a:p>
          <a:p>
            <a:r>
              <a:rPr lang="cs-CZ" sz="2400" dirty="0" smtClean="0">
                <a:solidFill>
                  <a:schemeClr val="bg1"/>
                </a:solidFill>
              </a:rPr>
              <a:t>    do Prahy</a:t>
            </a:r>
          </a:p>
          <a:p>
            <a:pPr>
              <a:buFont typeface="Wingdings" pitchFamily="2" charset="2"/>
              <a:buChar char="Ø"/>
            </a:pPr>
            <a:r>
              <a:rPr lang="cs-CZ" sz="2400" dirty="0" smtClean="0">
                <a:solidFill>
                  <a:schemeClr val="bg1"/>
                </a:solidFill>
              </a:rPr>
              <a:t> Ota Pavel si doplnil vzdělání na dvouleté obchodní škole </a:t>
            </a:r>
          </a:p>
          <a:p>
            <a:r>
              <a:rPr lang="cs-CZ" sz="2400" dirty="0" smtClean="0">
                <a:solidFill>
                  <a:schemeClr val="bg1"/>
                </a:solidFill>
              </a:rPr>
              <a:t>     souběžně  se studiem jazyků</a:t>
            </a:r>
          </a:p>
          <a:p>
            <a:pPr>
              <a:buFont typeface="Wingdings" pitchFamily="2" charset="2"/>
              <a:buChar char="Ø"/>
            </a:pPr>
            <a:r>
              <a:rPr lang="cs-CZ" sz="2400" dirty="0" smtClean="0">
                <a:solidFill>
                  <a:schemeClr val="bg1"/>
                </a:solidFill>
              </a:rPr>
              <a:t> s pomocí rozhlasového zpravodaje A. </a:t>
            </a:r>
            <a:r>
              <a:rPr lang="cs-CZ" sz="2400" dirty="0" err="1" smtClean="0">
                <a:solidFill>
                  <a:schemeClr val="bg1"/>
                </a:solidFill>
              </a:rPr>
              <a:t>Lustiga</a:t>
            </a:r>
            <a:r>
              <a:rPr lang="cs-CZ" sz="2400" smtClean="0">
                <a:solidFill>
                  <a:schemeClr val="bg1"/>
                </a:solidFill>
              </a:rPr>
              <a:t> dostal </a:t>
            </a:r>
            <a:r>
              <a:rPr lang="cs-CZ" sz="2400" dirty="0" smtClean="0">
                <a:solidFill>
                  <a:schemeClr val="bg1"/>
                </a:solidFill>
              </a:rPr>
              <a:t>místo ve </a:t>
            </a:r>
          </a:p>
          <a:p>
            <a:r>
              <a:rPr lang="cs-CZ" sz="2400" dirty="0" smtClean="0">
                <a:solidFill>
                  <a:schemeClr val="bg1"/>
                </a:solidFill>
              </a:rPr>
              <a:t>     zpravodajské a sportovní redakci rozhlasu</a:t>
            </a:r>
          </a:p>
          <a:p>
            <a:pPr>
              <a:buFont typeface="Wingdings" pitchFamily="2" charset="2"/>
              <a:buChar char="Ø"/>
            </a:pPr>
            <a:r>
              <a:rPr lang="cs-CZ" sz="2400" dirty="0" smtClean="0">
                <a:solidFill>
                  <a:schemeClr val="bg1"/>
                </a:solidFill>
              </a:rPr>
              <a:t> sám byl aktivním sportovcem v hokejovém družstvu A. C. </a:t>
            </a:r>
          </a:p>
          <a:p>
            <a:r>
              <a:rPr lang="cs-CZ" sz="2400" dirty="0" smtClean="0">
                <a:solidFill>
                  <a:schemeClr val="bg1"/>
                </a:solidFill>
              </a:rPr>
              <a:t>    Sparta</a:t>
            </a:r>
          </a:p>
          <a:p>
            <a:pPr>
              <a:buFont typeface="Wingdings" pitchFamily="2" charset="2"/>
              <a:buChar char="Ø"/>
            </a:pPr>
            <a:r>
              <a:rPr lang="cs-CZ" sz="2400" b="1" dirty="0" smtClean="0">
                <a:solidFill>
                  <a:schemeClr val="bg1"/>
                </a:solidFill>
              </a:rPr>
              <a:t> </a:t>
            </a:r>
            <a:r>
              <a:rPr lang="cs-CZ" sz="2400" dirty="0" smtClean="0">
                <a:solidFill>
                  <a:schemeClr val="bg1"/>
                </a:solidFill>
              </a:rPr>
              <a:t>studoval střední školu pro pracující a v roce 1960 maturoval</a:t>
            </a:r>
            <a:br>
              <a:rPr lang="cs-CZ" sz="2400" dirty="0" smtClean="0">
                <a:solidFill>
                  <a:schemeClr val="bg1"/>
                </a:solidFill>
              </a:rPr>
            </a:b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7" dur="2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10" dur="2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13" dur="2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16" dur="20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19" dur="20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24" dur="20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1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27" dur="20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32" dur="2000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1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35" dur="2000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40" dur="2000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1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43" dur="2000"/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48" dur="2000"/>
                                        <p:tgtEl>
                                          <p:spTgt spid="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" presetID="1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51" dur="2000"/>
                                        <p:tgtEl>
                                          <p:spTgt spid="2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1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56" dur="2000"/>
                                        <p:tgtEl>
                                          <p:spTgt spid="2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908720"/>
            <a:ext cx="8136904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2400" dirty="0" smtClean="0">
                <a:solidFill>
                  <a:schemeClr val="bg1"/>
                </a:solidFill>
              </a:rPr>
              <a:t> na Zimních olympijských hrách v Innsbrucku (1964) se </a:t>
            </a:r>
          </a:p>
          <a:p>
            <a:r>
              <a:rPr lang="cs-CZ" sz="2400" dirty="0" smtClean="0">
                <a:solidFill>
                  <a:schemeClr val="bg1"/>
                </a:solidFill>
              </a:rPr>
              <a:t>     projevilo naplno jeho duševní onemocnění - maniodepresivní   </a:t>
            </a:r>
          </a:p>
          <a:p>
            <a:r>
              <a:rPr lang="cs-CZ" sz="2400" dirty="0" smtClean="0">
                <a:solidFill>
                  <a:schemeClr val="bg1"/>
                </a:solidFill>
              </a:rPr>
              <a:t>     psychóza</a:t>
            </a:r>
          </a:p>
          <a:p>
            <a:pPr>
              <a:buFont typeface="Wingdings" pitchFamily="2" charset="2"/>
              <a:buChar char="Ø"/>
            </a:pPr>
            <a:r>
              <a:rPr lang="cs-CZ" sz="2400" dirty="0" smtClean="0">
                <a:solidFill>
                  <a:schemeClr val="bg1"/>
                </a:solidFill>
              </a:rPr>
              <a:t> často pobýval v psychiatrických léčebnách</a:t>
            </a:r>
          </a:p>
          <a:p>
            <a:pPr>
              <a:buFont typeface="Wingdings" pitchFamily="2" charset="2"/>
              <a:buChar char="Ø"/>
            </a:pPr>
            <a:r>
              <a:rPr lang="cs-CZ" sz="2400" dirty="0" smtClean="0">
                <a:solidFill>
                  <a:schemeClr val="bg1"/>
                </a:solidFill>
              </a:rPr>
              <a:t> zemřel 31. března 1973 na infarkt </a:t>
            </a:r>
            <a:endParaRPr lang="cs-CZ" sz="2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6588224" y="2420888"/>
            <a:ext cx="2103461" cy="2462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000" dirty="0" smtClean="0">
                <a:solidFill>
                  <a:schemeClr val="bg1"/>
                </a:solidFill>
              </a:rPr>
              <a:t>http://www.spisovatele.</a:t>
            </a:r>
            <a:r>
              <a:rPr lang="cs-CZ" sz="1000" dirty="0" err="1" smtClean="0">
                <a:solidFill>
                  <a:schemeClr val="bg1"/>
                </a:solidFill>
              </a:rPr>
              <a:t>cz</a:t>
            </a:r>
            <a:r>
              <a:rPr lang="cs-CZ" sz="1000" dirty="0" smtClean="0">
                <a:solidFill>
                  <a:schemeClr val="bg1"/>
                </a:solidFill>
              </a:rPr>
              <a:t>/</a:t>
            </a:r>
            <a:r>
              <a:rPr lang="cs-CZ" sz="1000" dirty="0" err="1" smtClean="0">
                <a:solidFill>
                  <a:schemeClr val="bg1"/>
                </a:solidFill>
              </a:rPr>
              <a:t>ota</a:t>
            </a:r>
            <a:r>
              <a:rPr lang="cs-CZ" sz="1000" dirty="0" smtClean="0">
                <a:solidFill>
                  <a:schemeClr val="bg1"/>
                </a:solidFill>
              </a:rPr>
              <a:t>-</a:t>
            </a:r>
            <a:r>
              <a:rPr lang="cs-CZ" sz="1000" dirty="0" err="1" smtClean="0">
                <a:solidFill>
                  <a:schemeClr val="bg1"/>
                </a:solidFill>
              </a:rPr>
              <a:t>pavel</a:t>
            </a:r>
            <a:endParaRPr lang="cs-CZ" sz="1000" dirty="0">
              <a:solidFill>
                <a:schemeClr val="bg1"/>
              </a:solidFill>
            </a:endParaRPr>
          </a:p>
        </p:txBody>
      </p:sp>
      <p:pic>
        <p:nvPicPr>
          <p:cNvPr id="2052" name="Picture 4" descr="http://www.joesaman.estranky.cz/img/mid/25059/1964-zoh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99592" y="3284984"/>
            <a:ext cx="2535933" cy="2592288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1115616" y="6021288"/>
            <a:ext cx="2160240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000" dirty="0" smtClean="0">
                <a:solidFill>
                  <a:schemeClr val="bg1"/>
                </a:solidFill>
              </a:rPr>
              <a:t>http://www.</a:t>
            </a:r>
            <a:r>
              <a:rPr lang="cs-CZ" sz="1000" dirty="0" err="1" smtClean="0">
                <a:solidFill>
                  <a:schemeClr val="bg1"/>
                </a:solidFill>
              </a:rPr>
              <a:t>joesaman.estranky.cz</a:t>
            </a:r>
            <a:r>
              <a:rPr lang="cs-CZ" sz="1000" dirty="0" smtClean="0">
                <a:solidFill>
                  <a:schemeClr val="bg1"/>
                </a:solidFill>
              </a:rPr>
              <a:t>/fotoalbum/</a:t>
            </a:r>
            <a:r>
              <a:rPr lang="cs-CZ" sz="1000" dirty="0" err="1" smtClean="0">
                <a:solidFill>
                  <a:schemeClr val="bg1"/>
                </a:solidFill>
              </a:rPr>
              <a:t>Bile</a:t>
            </a:r>
            <a:r>
              <a:rPr lang="cs-CZ" sz="1000" dirty="0" smtClean="0">
                <a:solidFill>
                  <a:schemeClr val="bg1"/>
                </a:solidFill>
              </a:rPr>
              <a:t>-</a:t>
            </a:r>
            <a:r>
              <a:rPr lang="cs-CZ" sz="1000" dirty="0" err="1" smtClean="0">
                <a:solidFill>
                  <a:schemeClr val="bg1"/>
                </a:solidFill>
              </a:rPr>
              <a:t>olympiady</a:t>
            </a:r>
            <a:r>
              <a:rPr lang="cs-CZ" sz="1000" dirty="0" smtClean="0">
                <a:solidFill>
                  <a:schemeClr val="bg1"/>
                </a:solidFill>
              </a:rPr>
              <a:t>/</a:t>
            </a:r>
            <a:r>
              <a:rPr lang="cs-CZ" sz="1000" dirty="0" err="1" smtClean="0">
                <a:solidFill>
                  <a:schemeClr val="bg1"/>
                </a:solidFill>
              </a:rPr>
              <a:t>emblemy</a:t>
            </a:r>
            <a:r>
              <a:rPr lang="cs-CZ" sz="1000" dirty="0" smtClean="0">
                <a:solidFill>
                  <a:schemeClr val="bg1"/>
                </a:solidFill>
              </a:rPr>
              <a:t>-ZOH-a-foto/1964-</a:t>
            </a:r>
            <a:r>
              <a:rPr lang="cs-CZ" sz="1000" dirty="0" err="1" smtClean="0">
                <a:solidFill>
                  <a:schemeClr val="bg1"/>
                </a:solidFill>
              </a:rPr>
              <a:t>zoh.html</a:t>
            </a:r>
            <a:endParaRPr lang="cs-CZ" sz="1000" dirty="0">
              <a:solidFill>
                <a:schemeClr val="bg1"/>
              </a:solidFill>
            </a:endParaRPr>
          </a:p>
        </p:txBody>
      </p:sp>
      <p:pic>
        <p:nvPicPr>
          <p:cNvPr id="2054" name="Picture 6" descr="http://www.olympic.cz/public/img/multimedia/foto/zimni_olympijske_hry/1964_innsbruck/druzstvo_cssr_ledni_hokej_innsbruck_1964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788024" y="3429000"/>
            <a:ext cx="3364875" cy="2317254"/>
          </a:xfrm>
          <a:prstGeom prst="rect">
            <a:avLst/>
          </a:prstGeom>
          <a:noFill/>
        </p:spPr>
      </p:pic>
      <p:sp>
        <p:nvSpPr>
          <p:cNvPr id="8" name="TextovéPole 7"/>
          <p:cNvSpPr txBox="1"/>
          <p:nvPr/>
        </p:nvSpPr>
        <p:spPr>
          <a:xfrm>
            <a:off x="4860032" y="5877272"/>
            <a:ext cx="3246402" cy="2462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000" dirty="0" smtClean="0">
                <a:solidFill>
                  <a:schemeClr val="bg1"/>
                </a:solidFill>
              </a:rPr>
              <a:t>http://www.</a:t>
            </a:r>
            <a:r>
              <a:rPr lang="cs-CZ" sz="1000" dirty="0" err="1" smtClean="0">
                <a:solidFill>
                  <a:schemeClr val="bg1"/>
                </a:solidFill>
              </a:rPr>
              <a:t>olympic.cz</a:t>
            </a:r>
            <a:r>
              <a:rPr lang="cs-CZ" sz="1000" dirty="0" smtClean="0">
                <a:solidFill>
                  <a:schemeClr val="bg1"/>
                </a:solidFill>
              </a:rPr>
              <a:t>/</a:t>
            </a:r>
            <a:r>
              <a:rPr lang="cs-CZ" sz="1000" dirty="0" err="1" smtClean="0">
                <a:solidFill>
                  <a:schemeClr val="bg1"/>
                </a:solidFill>
              </a:rPr>
              <a:t>cz</a:t>
            </a:r>
            <a:r>
              <a:rPr lang="cs-CZ" sz="1000" dirty="0" smtClean="0">
                <a:solidFill>
                  <a:schemeClr val="bg1"/>
                </a:solidFill>
              </a:rPr>
              <a:t>/galerie/1251_0/</a:t>
            </a:r>
            <a:r>
              <a:rPr lang="cs-CZ" sz="1000" dirty="0" err="1" smtClean="0">
                <a:solidFill>
                  <a:schemeClr val="bg1"/>
                </a:solidFill>
              </a:rPr>
              <a:t>innsbruck</a:t>
            </a:r>
            <a:r>
              <a:rPr lang="cs-CZ" sz="1000" dirty="0" smtClean="0">
                <a:solidFill>
                  <a:schemeClr val="bg1"/>
                </a:solidFill>
              </a:rPr>
              <a:t>-1964</a:t>
            </a:r>
            <a:endParaRPr lang="cs-CZ" sz="1000" dirty="0">
              <a:solidFill>
                <a:schemeClr val="bg1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076056" y="2708920"/>
            <a:ext cx="280831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solidFill>
                  <a:schemeClr val="bg1"/>
                </a:solidFill>
              </a:rPr>
              <a:t>Družstvo ČSSR – lední hokej - ZOH </a:t>
            </a:r>
            <a:r>
              <a:rPr lang="cs-CZ" b="1" dirty="0" err="1" smtClean="0">
                <a:solidFill>
                  <a:schemeClr val="bg1"/>
                </a:solidFill>
              </a:rPr>
              <a:t>Insbruck</a:t>
            </a:r>
            <a:r>
              <a:rPr lang="cs-CZ" b="1" dirty="0" smtClean="0">
                <a:solidFill>
                  <a:schemeClr val="bg1"/>
                </a:solidFill>
              </a:rPr>
              <a:t> 1964</a:t>
            </a:r>
            <a:endParaRPr lang="cs-CZ" b="1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4" dur="2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45" dur="2000"/>
                                        <p:tgtEl>
                                          <p:spTgt spid="20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0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6" grpId="0"/>
      <p:bldP spid="8" grpId="0"/>
      <p:bldP spid="9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1268760"/>
            <a:ext cx="8136904" cy="357020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 smtClean="0">
              <a:solidFill>
                <a:schemeClr val="bg1"/>
              </a:solidFill>
            </a:endParaRPr>
          </a:p>
          <a:p>
            <a:r>
              <a:rPr lang="cs-CZ" sz="3200" b="1" i="1" dirty="0" smtClean="0">
                <a:solidFill>
                  <a:schemeClr val="bg1"/>
                </a:solidFill>
              </a:rPr>
              <a:t>Povídky a reportáže ze sportovního prostředí:</a:t>
            </a:r>
          </a:p>
          <a:p>
            <a:r>
              <a:rPr lang="cs-CZ" dirty="0" smtClean="0">
                <a:solidFill>
                  <a:schemeClr val="bg1"/>
                </a:solidFill>
              </a:rPr>
              <a:t/>
            </a:r>
            <a:br>
              <a:rPr lang="cs-CZ" dirty="0" smtClean="0">
                <a:solidFill>
                  <a:schemeClr val="bg1"/>
                </a:solidFill>
              </a:rPr>
            </a:br>
            <a:r>
              <a:rPr lang="cs-CZ" dirty="0" smtClean="0">
                <a:solidFill>
                  <a:schemeClr val="bg1"/>
                </a:solidFill>
              </a:rPr>
              <a:t>„</a:t>
            </a:r>
            <a:r>
              <a:rPr lang="cs-CZ" sz="2800" dirty="0" smtClean="0">
                <a:solidFill>
                  <a:schemeClr val="bg1"/>
                </a:solidFill>
              </a:rPr>
              <a:t>Dukla mezi mrakodrapy“ </a:t>
            </a:r>
            <a:br>
              <a:rPr lang="cs-CZ" sz="2800" dirty="0" smtClean="0">
                <a:solidFill>
                  <a:schemeClr val="bg1"/>
                </a:solidFill>
              </a:rPr>
            </a:br>
            <a:r>
              <a:rPr lang="cs-CZ" sz="2800" dirty="0" smtClean="0">
                <a:solidFill>
                  <a:schemeClr val="bg1"/>
                </a:solidFill>
              </a:rPr>
              <a:t>„Plná bedna šampaňského“ </a:t>
            </a:r>
            <a:br>
              <a:rPr lang="cs-CZ" sz="2800" dirty="0" smtClean="0">
                <a:solidFill>
                  <a:schemeClr val="bg1"/>
                </a:solidFill>
              </a:rPr>
            </a:br>
            <a:r>
              <a:rPr lang="cs-CZ" sz="2800" dirty="0" smtClean="0">
                <a:solidFill>
                  <a:schemeClr val="bg1"/>
                </a:solidFill>
              </a:rPr>
              <a:t>„Pohár od Pánaboha“ </a:t>
            </a:r>
            <a:br>
              <a:rPr lang="cs-CZ" sz="2800" dirty="0" smtClean="0">
                <a:solidFill>
                  <a:schemeClr val="bg1"/>
                </a:solidFill>
              </a:rPr>
            </a:br>
            <a:r>
              <a:rPr lang="cs-CZ" sz="2800" dirty="0" smtClean="0">
                <a:solidFill>
                  <a:schemeClr val="bg1"/>
                </a:solidFill>
              </a:rPr>
              <a:t>„Syn celerového krále“ </a:t>
            </a:r>
            <a:br>
              <a:rPr lang="cs-CZ" sz="2800" dirty="0" smtClean="0">
                <a:solidFill>
                  <a:schemeClr val="bg1"/>
                </a:solidFill>
              </a:rPr>
            </a:br>
            <a:r>
              <a:rPr lang="cs-CZ" sz="2800" dirty="0" smtClean="0">
                <a:solidFill>
                  <a:schemeClr val="bg1"/>
                </a:solidFill>
              </a:rPr>
              <a:t>„Pohádka o Raškovi“  </a:t>
            </a:r>
          </a:p>
          <a:p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23528" y="260648"/>
            <a:ext cx="856895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DÍLO</a:t>
            </a:r>
            <a:endParaRPr lang="cs-CZ" sz="4400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1026" name="Picture 2" descr="http://www.dantikvariat.cz/nahled/obr/obr_108511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44008" y="2420888"/>
            <a:ext cx="2091457" cy="2948955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4716016" y="5517232"/>
            <a:ext cx="1908720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000" dirty="0" smtClean="0">
                <a:solidFill>
                  <a:schemeClr val="bg1"/>
                </a:solidFill>
              </a:rPr>
              <a:t>http://www.</a:t>
            </a:r>
            <a:r>
              <a:rPr lang="cs-CZ" sz="1000" dirty="0" err="1" smtClean="0">
                <a:solidFill>
                  <a:schemeClr val="bg1"/>
                </a:solidFill>
              </a:rPr>
              <a:t>dantikvariat.cz</a:t>
            </a:r>
            <a:r>
              <a:rPr lang="cs-CZ" sz="1000" dirty="0" smtClean="0">
                <a:solidFill>
                  <a:schemeClr val="bg1"/>
                </a:solidFill>
              </a:rPr>
              <a:t>/</a:t>
            </a:r>
            <a:r>
              <a:rPr lang="cs-CZ" sz="1000" dirty="0" err="1" smtClean="0">
                <a:solidFill>
                  <a:schemeClr val="bg1"/>
                </a:solidFill>
              </a:rPr>
              <a:t>pavel</a:t>
            </a:r>
            <a:r>
              <a:rPr lang="cs-CZ" sz="1000" dirty="0" smtClean="0">
                <a:solidFill>
                  <a:schemeClr val="bg1"/>
                </a:solidFill>
              </a:rPr>
              <a:t>-</a:t>
            </a:r>
            <a:r>
              <a:rPr lang="cs-CZ" sz="1000" dirty="0" err="1" smtClean="0">
                <a:solidFill>
                  <a:schemeClr val="bg1"/>
                </a:solidFill>
              </a:rPr>
              <a:t>ota</a:t>
            </a:r>
            <a:r>
              <a:rPr lang="cs-CZ" sz="1000" dirty="0" smtClean="0">
                <a:solidFill>
                  <a:schemeClr val="bg1"/>
                </a:solidFill>
              </a:rPr>
              <a:t>/plna-bedna-</a:t>
            </a:r>
            <a:r>
              <a:rPr lang="cs-CZ" sz="1000" dirty="0" err="1" smtClean="0">
                <a:solidFill>
                  <a:schemeClr val="bg1"/>
                </a:solidFill>
              </a:rPr>
              <a:t>sampanskeho</a:t>
            </a:r>
            <a:r>
              <a:rPr lang="cs-CZ" sz="1000" dirty="0" smtClean="0">
                <a:solidFill>
                  <a:schemeClr val="bg1"/>
                </a:solidFill>
              </a:rPr>
              <a:t>-108511</a:t>
            </a:r>
            <a:endParaRPr lang="cs-CZ" sz="1000" dirty="0">
              <a:solidFill>
                <a:schemeClr val="bg1"/>
              </a:solidFill>
            </a:endParaRPr>
          </a:p>
        </p:txBody>
      </p:sp>
      <p:pic>
        <p:nvPicPr>
          <p:cNvPr id="1030" name="Picture 6" descr="http://us.123rf.com/400wm/400/400/merznatalia/merznatalia1103/merznatalia110300524/9114785-la-hev-a-ampaa-ska-ho-se-nad-ba-la-m-pozada-m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595320" y="4502952"/>
            <a:ext cx="1548680" cy="2355048"/>
          </a:xfrm>
          <a:prstGeom prst="rect">
            <a:avLst/>
          </a:prstGeom>
          <a:noFill/>
        </p:spPr>
      </p:pic>
      <p:sp>
        <p:nvSpPr>
          <p:cNvPr id="8" name="TextovéPole 7"/>
          <p:cNvSpPr txBox="1"/>
          <p:nvPr/>
        </p:nvSpPr>
        <p:spPr>
          <a:xfrm>
            <a:off x="7524328" y="3789040"/>
            <a:ext cx="144016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800" dirty="0" smtClean="0">
                <a:solidFill>
                  <a:schemeClr val="bg1"/>
                </a:solidFill>
              </a:rPr>
              <a:t>http://cz.123rf.com/</a:t>
            </a:r>
            <a:r>
              <a:rPr lang="cs-CZ" sz="800" dirty="0" err="1" smtClean="0">
                <a:solidFill>
                  <a:schemeClr val="bg1"/>
                </a:solidFill>
              </a:rPr>
              <a:t>photo</a:t>
            </a:r>
            <a:r>
              <a:rPr lang="cs-CZ" sz="800" dirty="0" smtClean="0">
                <a:solidFill>
                  <a:schemeClr val="bg1"/>
                </a:solidFill>
              </a:rPr>
              <a:t>_9114785_</a:t>
            </a:r>
            <a:r>
              <a:rPr lang="cs-CZ" sz="800" dirty="0" err="1" smtClean="0">
                <a:solidFill>
                  <a:schemeClr val="bg1"/>
                </a:solidFill>
              </a:rPr>
              <a:t>lafa</a:t>
            </a:r>
            <a:r>
              <a:rPr lang="cs-CZ" sz="800" dirty="0" smtClean="0">
                <a:solidFill>
                  <a:schemeClr val="bg1"/>
                </a:solidFill>
              </a:rPr>
              <a:t>-</a:t>
            </a:r>
            <a:r>
              <a:rPr lang="cs-CZ" sz="800" dirty="0" err="1" smtClean="0">
                <a:solidFill>
                  <a:schemeClr val="bg1"/>
                </a:solidFill>
              </a:rPr>
              <a:t>hev</a:t>
            </a:r>
            <a:r>
              <a:rPr lang="cs-CZ" sz="800" dirty="0" smtClean="0">
                <a:solidFill>
                  <a:schemeClr val="bg1"/>
                </a:solidFill>
              </a:rPr>
              <a:t>-a-a-</a:t>
            </a:r>
            <a:r>
              <a:rPr lang="cs-CZ" sz="800" dirty="0" err="1" smtClean="0">
                <a:solidFill>
                  <a:schemeClr val="bg1"/>
                </a:solidFill>
              </a:rPr>
              <a:t>ampaa</a:t>
            </a:r>
            <a:r>
              <a:rPr lang="cs-CZ" sz="800" dirty="0" smtClean="0">
                <a:solidFill>
                  <a:schemeClr val="bg1"/>
                </a:solidFill>
              </a:rPr>
              <a:t>-e-</a:t>
            </a:r>
            <a:r>
              <a:rPr lang="cs-CZ" sz="800" dirty="0" err="1" smtClean="0">
                <a:solidFill>
                  <a:schemeClr val="bg1"/>
                </a:solidFill>
              </a:rPr>
              <a:t>skafa</a:t>
            </a:r>
            <a:r>
              <a:rPr lang="cs-CZ" sz="800" dirty="0" smtClean="0">
                <a:solidFill>
                  <a:schemeClr val="bg1"/>
                </a:solidFill>
              </a:rPr>
              <a:t>-ho-se-nad-</a:t>
            </a:r>
            <a:r>
              <a:rPr lang="cs-CZ" sz="800" dirty="0" err="1" smtClean="0">
                <a:solidFill>
                  <a:schemeClr val="bg1"/>
                </a:solidFill>
              </a:rPr>
              <a:t>bafa</a:t>
            </a:r>
            <a:r>
              <a:rPr lang="cs-CZ" sz="800" dirty="0" smtClean="0">
                <a:solidFill>
                  <a:schemeClr val="bg1"/>
                </a:solidFill>
              </a:rPr>
              <a:t>-</a:t>
            </a:r>
            <a:r>
              <a:rPr lang="cs-CZ" sz="800" dirty="0" err="1" smtClean="0">
                <a:solidFill>
                  <a:schemeClr val="bg1"/>
                </a:solidFill>
              </a:rPr>
              <a:t>lafa</a:t>
            </a:r>
            <a:r>
              <a:rPr lang="cs-CZ" sz="800" dirty="0" smtClean="0">
                <a:solidFill>
                  <a:schemeClr val="bg1"/>
                </a:solidFill>
              </a:rPr>
              <a:t>-m-</a:t>
            </a:r>
            <a:r>
              <a:rPr lang="cs-CZ" sz="800" dirty="0" err="1" smtClean="0">
                <a:solidFill>
                  <a:schemeClr val="bg1"/>
                </a:solidFill>
              </a:rPr>
              <a:t>pozadafa</a:t>
            </a:r>
            <a:r>
              <a:rPr lang="cs-CZ" sz="800" dirty="0" smtClean="0">
                <a:solidFill>
                  <a:schemeClr val="bg1"/>
                </a:solidFill>
              </a:rPr>
              <a:t>-m.</a:t>
            </a:r>
            <a:r>
              <a:rPr lang="cs-CZ" sz="800" dirty="0" err="1" smtClean="0">
                <a:solidFill>
                  <a:schemeClr val="bg1"/>
                </a:solidFill>
              </a:rPr>
              <a:t>html</a:t>
            </a:r>
            <a:endParaRPr lang="cs-CZ" sz="800" dirty="0">
              <a:solidFill>
                <a:schemeClr val="bg1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899592" y="4725144"/>
            <a:ext cx="2945037" cy="2462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000" dirty="0" smtClean="0">
                <a:solidFill>
                  <a:schemeClr val="bg1"/>
                </a:solidFill>
              </a:rPr>
              <a:t>http://www.</a:t>
            </a:r>
            <a:r>
              <a:rPr lang="cs-CZ" sz="1000" dirty="0" err="1" smtClean="0">
                <a:solidFill>
                  <a:schemeClr val="bg1"/>
                </a:solidFill>
              </a:rPr>
              <a:t>cesky</a:t>
            </a:r>
            <a:r>
              <a:rPr lang="cs-CZ" sz="1000" dirty="0" smtClean="0">
                <a:solidFill>
                  <a:schemeClr val="bg1"/>
                </a:solidFill>
              </a:rPr>
              <a:t>-jazyk.</a:t>
            </a:r>
            <a:r>
              <a:rPr lang="cs-CZ" sz="1000" dirty="0" err="1" smtClean="0">
                <a:solidFill>
                  <a:schemeClr val="bg1"/>
                </a:solidFill>
              </a:rPr>
              <a:t>cz</a:t>
            </a:r>
            <a:r>
              <a:rPr lang="cs-CZ" sz="1000" dirty="0" smtClean="0">
                <a:solidFill>
                  <a:schemeClr val="bg1"/>
                </a:solidFill>
              </a:rPr>
              <a:t>/</a:t>
            </a:r>
            <a:r>
              <a:rPr lang="cs-CZ" sz="1000" dirty="0" err="1" smtClean="0">
                <a:solidFill>
                  <a:schemeClr val="bg1"/>
                </a:solidFill>
              </a:rPr>
              <a:t>zivotopisy</a:t>
            </a:r>
            <a:r>
              <a:rPr lang="cs-CZ" sz="1000" dirty="0" smtClean="0">
                <a:solidFill>
                  <a:schemeClr val="bg1"/>
                </a:solidFill>
              </a:rPr>
              <a:t>/</a:t>
            </a:r>
            <a:r>
              <a:rPr lang="cs-CZ" sz="1000" dirty="0" err="1" smtClean="0">
                <a:solidFill>
                  <a:schemeClr val="bg1"/>
                </a:solidFill>
              </a:rPr>
              <a:t>ota</a:t>
            </a:r>
            <a:r>
              <a:rPr lang="cs-CZ" sz="1000" dirty="0" smtClean="0">
                <a:solidFill>
                  <a:schemeClr val="bg1"/>
                </a:solidFill>
              </a:rPr>
              <a:t>-</a:t>
            </a:r>
            <a:r>
              <a:rPr lang="cs-CZ" sz="1000" dirty="0" err="1" smtClean="0">
                <a:solidFill>
                  <a:schemeClr val="bg1"/>
                </a:solidFill>
              </a:rPr>
              <a:t>pavel.html</a:t>
            </a:r>
            <a:endParaRPr lang="cs-CZ" sz="1000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8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7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9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40" dur="20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/>
      <p:bldP spid="8" grpId="0"/>
      <p:bldP spid="9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548680"/>
            <a:ext cx="7992888" cy="60631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i="1" dirty="0" smtClean="0">
                <a:solidFill>
                  <a:schemeClr val="bg1"/>
                </a:solidFill>
              </a:rPr>
              <a:t>Povídky o přírodě:</a:t>
            </a:r>
          </a:p>
          <a:p>
            <a:r>
              <a:rPr lang="cs-CZ" dirty="0" smtClean="0">
                <a:solidFill>
                  <a:schemeClr val="bg1"/>
                </a:solidFill>
              </a:rPr>
              <a:t/>
            </a:r>
            <a:br>
              <a:rPr lang="cs-CZ" dirty="0" smtClean="0">
                <a:solidFill>
                  <a:schemeClr val="bg1"/>
                </a:solidFill>
              </a:rPr>
            </a:br>
            <a:r>
              <a:rPr lang="cs-CZ" dirty="0" smtClean="0">
                <a:solidFill>
                  <a:schemeClr val="bg1"/>
                </a:solidFill>
              </a:rPr>
              <a:t>„</a:t>
            </a:r>
            <a:r>
              <a:rPr lang="cs-CZ" sz="2800" dirty="0" smtClean="0">
                <a:solidFill>
                  <a:schemeClr val="bg1"/>
                </a:solidFill>
              </a:rPr>
              <a:t>Smrt krásných srnců“</a:t>
            </a:r>
            <a:br>
              <a:rPr lang="cs-CZ" sz="2800" dirty="0" smtClean="0">
                <a:solidFill>
                  <a:schemeClr val="bg1"/>
                </a:solidFill>
              </a:rPr>
            </a:br>
            <a:r>
              <a:rPr lang="cs-CZ" sz="2800" dirty="0" smtClean="0">
                <a:solidFill>
                  <a:schemeClr val="bg1"/>
                </a:solidFill>
              </a:rPr>
              <a:t>„Jak jsem potkal ryby“</a:t>
            </a:r>
            <a:br>
              <a:rPr lang="cs-CZ" sz="2800" dirty="0" smtClean="0">
                <a:solidFill>
                  <a:schemeClr val="bg1"/>
                </a:solidFill>
              </a:rPr>
            </a:br>
            <a:r>
              <a:rPr lang="cs-CZ" sz="2800" dirty="0" smtClean="0">
                <a:solidFill>
                  <a:schemeClr val="bg1"/>
                </a:solidFill>
              </a:rPr>
              <a:t>„Veliký vodní tulák“</a:t>
            </a:r>
            <a:br>
              <a:rPr lang="cs-CZ" sz="2800" dirty="0" smtClean="0">
                <a:solidFill>
                  <a:schemeClr val="bg1"/>
                </a:solidFill>
              </a:rPr>
            </a:br>
            <a:r>
              <a:rPr lang="cs-CZ" sz="2800" dirty="0" smtClean="0">
                <a:solidFill>
                  <a:schemeClr val="bg1"/>
                </a:solidFill>
              </a:rPr>
              <a:t>„Jak šel táta Afrikou“</a:t>
            </a:r>
            <a:br>
              <a:rPr lang="cs-CZ" sz="2800" dirty="0" smtClean="0">
                <a:solidFill>
                  <a:schemeClr val="bg1"/>
                </a:solidFill>
              </a:rPr>
            </a:br>
            <a:r>
              <a:rPr lang="cs-CZ" sz="2800" dirty="0" smtClean="0">
                <a:solidFill>
                  <a:schemeClr val="bg1"/>
                </a:solidFill>
              </a:rPr>
              <a:t>„Zlatí úhoři“ </a:t>
            </a:r>
          </a:p>
          <a:p>
            <a:endParaRPr lang="cs-CZ" dirty="0" smtClean="0">
              <a:solidFill>
                <a:schemeClr val="bg1"/>
              </a:solidFill>
            </a:endParaRPr>
          </a:p>
          <a:p>
            <a:endParaRPr lang="cs-CZ" dirty="0" smtClean="0">
              <a:solidFill>
                <a:schemeClr val="bg1"/>
              </a:solidFill>
            </a:endParaRPr>
          </a:p>
          <a:p>
            <a:endParaRPr lang="cs-CZ" dirty="0" smtClean="0">
              <a:solidFill>
                <a:schemeClr val="bg1"/>
              </a:solidFill>
            </a:endParaRPr>
          </a:p>
          <a:p>
            <a:endParaRPr lang="cs-CZ" dirty="0" smtClean="0">
              <a:solidFill>
                <a:schemeClr val="bg1"/>
              </a:solidFill>
            </a:endParaRPr>
          </a:p>
          <a:p>
            <a:endParaRPr lang="cs-CZ" dirty="0" smtClean="0">
              <a:solidFill>
                <a:schemeClr val="bg1"/>
              </a:solidFill>
            </a:endParaRPr>
          </a:p>
          <a:p>
            <a:endParaRPr lang="cs-CZ" dirty="0" smtClean="0">
              <a:solidFill>
                <a:schemeClr val="bg1"/>
              </a:solidFill>
            </a:endParaRPr>
          </a:p>
          <a:p>
            <a:endParaRPr lang="cs-CZ" dirty="0" smtClean="0">
              <a:solidFill>
                <a:schemeClr val="bg1"/>
              </a:solidFill>
            </a:endParaRPr>
          </a:p>
          <a:p>
            <a:endParaRPr lang="cs-CZ" dirty="0" smtClean="0">
              <a:solidFill>
                <a:schemeClr val="bg1"/>
              </a:solidFill>
            </a:endParaRPr>
          </a:p>
          <a:p>
            <a:endParaRPr lang="cs-CZ" dirty="0" smtClean="0">
              <a:solidFill>
                <a:schemeClr val="bg1"/>
              </a:solidFill>
            </a:endParaRPr>
          </a:p>
          <a:p>
            <a:endParaRPr lang="cs-CZ" dirty="0" smtClean="0">
              <a:solidFill>
                <a:schemeClr val="bg1"/>
              </a:solidFill>
            </a:endParaRPr>
          </a:p>
          <a:p>
            <a:endParaRPr lang="cs-CZ" dirty="0" smtClean="0">
              <a:solidFill>
                <a:schemeClr val="bg1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043608" y="3645024"/>
            <a:ext cx="2945037" cy="2462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000" dirty="0" smtClean="0">
                <a:solidFill>
                  <a:schemeClr val="bg1"/>
                </a:solidFill>
              </a:rPr>
              <a:t>http://www.</a:t>
            </a:r>
            <a:r>
              <a:rPr lang="cs-CZ" sz="1000" dirty="0" err="1" smtClean="0">
                <a:solidFill>
                  <a:schemeClr val="bg1"/>
                </a:solidFill>
              </a:rPr>
              <a:t>cesky</a:t>
            </a:r>
            <a:r>
              <a:rPr lang="cs-CZ" sz="1000" dirty="0" smtClean="0">
                <a:solidFill>
                  <a:schemeClr val="bg1"/>
                </a:solidFill>
              </a:rPr>
              <a:t>-jazyk.</a:t>
            </a:r>
            <a:r>
              <a:rPr lang="cs-CZ" sz="1000" dirty="0" err="1" smtClean="0">
                <a:solidFill>
                  <a:schemeClr val="bg1"/>
                </a:solidFill>
              </a:rPr>
              <a:t>cz</a:t>
            </a:r>
            <a:r>
              <a:rPr lang="cs-CZ" sz="1000" dirty="0" smtClean="0">
                <a:solidFill>
                  <a:schemeClr val="bg1"/>
                </a:solidFill>
              </a:rPr>
              <a:t>/</a:t>
            </a:r>
            <a:r>
              <a:rPr lang="cs-CZ" sz="1000" dirty="0" err="1" smtClean="0">
                <a:solidFill>
                  <a:schemeClr val="bg1"/>
                </a:solidFill>
              </a:rPr>
              <a:t>zivotopisy</a:t>
            </a:r>
            <a:r>
              <a:rPr lang="cs-CZ" sz="1000" dirty="0" smtClean="0">
                <a:solidFill>
                  <a:schemeClr val="bg1"/>
                </a:solidFill>
              </a:rPr>
              <a:t>/</a:t>
            </a:r>
            <a:r>
              <a:rPr lang="cs-CZ" sz="1000" dirty="0" err="1" smtClean="0">
                <a:solidFill>
                  <a:schemeClr val="bg1"/>
                </a:solidFill>
              </a:rPr>
              <a:t>ota</a:t>
            </a:r>
            <a:r>
              <a:rPr lang="cs-CZ" sz="1000" dirty="0" smtClean="0">
                <a:solidFill>
                  <a:schemeClr val="bg1"/>
                </a:solidFill>
              </a:rPr>
              <a:t>-</a:t>
            </a:r>
            <a:r>
              <a:rPr lang="cs-CZ" sz="1000" dirty="0" err="1" smtClean="0">
                <a:solidFill>
                  <a:schemeClr val="bg1"/>
                </a:solidFill>
              </a:rPr>
              <a:t>pavel.html</a:t>
            </a:r>
            <a:endParaRPr lang="cs-CZ" sz="1000" dirty="0">
              <a:solidFill>
                <a:schemeClr val="bg1"/>
              </a:solidFill>
            </a:endParaRPr>
          </a:p>
        </p:txBody>
      </p:sp>
      <p:pic>
        <p:nvPicPr>
          <p:cNvPr id="24578" name="Picture 2" descr="http://www.dvdedice.cz/data/39/jak-jsem-potkal-ryby-ota-pavel1298424639_big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44008" y="908720"/>
            <a:ext cx="3960440" cy="3960440"/>
          </a:xfrm>
          <a:prstGeom prst="rect">
            <a:avLst/>
          </a:prstGeom>
          <a:noFill/>
        </p:spPr>
      </p:pic>
      <p:sp>
        <p:nvSpPr>
          <p:cNvPr id="9" name="TextovéPole 8"/>
          <p:cNvSpPr txBox="1"/>
          <p:nvPr/>
        </p:nvSpPr>
        <p:spPr>
          <a:xfrm>
            <a:off x="4788024" y="5013176"/>
            <a:ext cx="3648756" cy="21544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00" dirty="0" smtClean="0">
                <a:solidFill>
                  <a:schemeClr val="bg1"/>
                </a:solidFill>
              </a:rPr>
              <a:t>http://www.</a:t>
            </a:r>
            <a:r>
              <a:rPr lang="cs-CZ" sz="800" dirty="0" err="1" smtClean="0">
                <a:solidFill>
                  <a:schemeClr val="bg1"/>
                </a:solidFill>
              </a:rPr>
              <a:t>dvdedice.cz</a:t>
            </a:r>
            <a:r>
              <a:rPr lang="cs-CZ" sz="800" dirty="0" smtClean="0">
                <a:solidFill>
                  <a:schemeClr val="bg1"/>
                </a:solidFill>
              </a:rPr>
              <a:t>/cd-hudba/-/jak-jsem-potkal-ryby-</a:t>
            </a:r>
            <a:r>
              <a:rPr lang="cs-CZ" sz="800" dirty="0" err="1" smtClean="0">
                <a:solidFill>
                  <a:schemeClr val="bg1"/>
                </a:solidFill>
              </a:rPr>
              <a:t>ota</a:t>
            </a:r>
            <a:r>
              <a:rPr lang="cs-CZ" sz="800" dirty="0" smtClean="0">
                <a:solidFill>
                  <a:schemeClr val="bg1"/>
                </a:solidFill>
              </a:rPr>
              <a:t>-</a:t>
            </a:r>
            <a:r>
              <a:rPr lang="cs-CZ" sz="800" dirty="0" err="1" smtClean="0">
                <a:solidFill>
                  <a:schemeClr val="bg1"/>
                </a:solidFill>
              </a:rPr>
              <a:t>pavel</a:t>
            </a:r>
            <a:r>
              <a:rPr lang="cs-CZ" sz="800" dirty="0" smtClean="0">
                <a:solidFill>
                  <a:schemeClr val="bg1"/>
                </a:solidFill>
              </a:rPr>
              <a:t>-i-67888/obal/</a:t>
            </a:r>
            <a:endParaRPr lang="cs-CZ" sz="800" dirty="0">
              <a:solidFill>
                <a:schemeClr val="bg1"/>
              </a:solidFill>
            </a:endParaRPr>
          </a:p>
        </p:txBody>
      </p:sp>
      <p:pic>
        <p:nvPicPr>
          <p:cNvPr id="24580" name="Picture 4" descr="http://files.zsmslipnik.webnode.cz/200001415-6aa0a6b9c0/ryba%2017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63688" y="4365104"/>
            <a:ext cx="2647607" cy="1872208"/>
          </a:xfrm>
          <a:prstGeom prst="rect">
            <a:avLst/>
          </a:prstGeom>
          <a:noFill/>
        </p:spPr>
      </p:pic>
      <p:sp>
        <p:nvSpPr>
          <p:cNvPr id="11" name="TextovéPole 10"/>
          <p:cNvSpPr txBox="1"/>
          <p:nvPr/>
        </p:nvSpPr>
        <p:spPr>
          <a:xfrm>
            <a:off x="1115616" y="6381328"/>
            <a:ext cx="3873176" cy="21544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00" dirty="0" smtClean="0">
                <a:solidFill>
                  <a:schemeClr val="bg1"/>
                </a:solidFill>
              </a:rPr>
              <a:t>http://zsmslipnik.webnode.cz/materska-skola/program/zari/pracovni-listy-omalovanky/</a:t>
            </a:r>
            <a:endParaRPr lang="cs-CZ" sz="800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7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0" dur="2000"/>
                                        <p:tgtEl>
                                          <p:spTgt spid="245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41" dur="2000"/>
                                        <p:tgtEl>
                                          <p:spTgt spid="245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9" grpId="0"/>
      <p:bldP spid="11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139952" y="4437112"/>
            <a:ext cx="4608512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chemeClr val="bg1"/>
                </a:solidFill>
              </a:rPr>
              <a:t>Filmové adaptace</a:t>
            </a:r>
            <a:r>
              <a:rPr lang="cs-CZ" dirty="0" smtClean="0">
                <a:solidFill>
                  <a:schemeClr val="bg1"/>
                </a:solidFill>
              </a:rPr>
              <a:t/>
            </a:r>
            <a:br>
              <a:rPr lang="cs-CZ" dirty="0" smtClean="0">
                <a:solidFill>
                  <a:schemeClr val="bg1"/>
                </a:solidFill>
              </a:rPr>
            </a:br>
            <a:r>
              <a:rPr lang="cs-CZ" dirty="0" smtClean="0">
                <a:solidFill>
                  <a:schemeClr val="bg1"/>
                </a:solidFill>
              </a:rPr>
              <a:t>„</a:t>
            </a:r>
            <a:r>
              <a:rPr lang="cs-CZ" b="1" i="1" dirty="0" smtClean="0">
                <a:solidFill>
                  <a:schemeClr val="bg1"/>
                </a:solidFill>
              </a:rPr>
              <a:t>Jak jsem potkal ryby“ </a:t>
            </a:r>
            <a:r>
              <a:rPr lang="cs-CZ" dirty="0" smtClean="0">
                <a:solidFill>
                  <a:schemeClr val="bg1"/>
                </a:solidFill>
              </a:rPr>
              <a:t>- režie Karel </a:t>
            </a:r>
            <a:r>
              <a:rPr lang="cs-CZ" dirty="0" err="1" smtClean="0">
                <a:solidFill>
                  <a:schemeClr val="bg1"/>
                </a:solidFill>
              </a:rPr>
              <a:t>Kachyňa</a:t>
            </a:r>
            <a:r>
              <a:rPr lang="cs-CZ" dirty="0" smtClean="0">
                <a:solidFill>
                  <a:schemeClr val="bg1"/>
                </a:solidFill>
              </a:rPr>
              <a:t> (1980) s Karlem Heřmánkem jako povedeným tatínkem.</a:t>
            </a:r>
            <a:br>
              <a:rPr lang="cs-CZ" dirty="0" smtClean="0">
                <a:solidFill>
                  <a:schemeClr val="bg1"/>
                </a:solidFill>
              </a:rPr>
            </a:br>
            <a:r>
              <a:rPr lang="cs-CZ" dirty="0" smtClean="0">
                <a:solidFill>
                  <a:schemeClr val="bg1"/>
                </a:solidFill>
              </a:rPr>
              <a:t>„</a:t>
            </a:r>
            <a:r>
              <a:rPr lang="cs-CZ" b="1" i="1" dirty="0" smtClean="0">
                <a:solidFill>
                  <a:schemeClr val="bg1"/>
                </a:solidFill>
              </a:rPr>
              <a:t>Smrt krásných srnců“</a:t>
            </a:r>
            <a:r>
              <a:rPr lang="cs-CZ" dirty="0" smtClean="0">
                <a:solidFill>
                  <a:schemeClr val="bg1"/>
                </a:solidFill>
              </a:rPr>
              <a:t> - stejný režisér natočil v roce 1994 se stejným hlavním představitelem. </a:t>
            </a:r>
          </a:p>
        </p:txBody>
      </p:sp>
      <p:pic>
        <p:nvPicPr>
          <p:cNvPr id="23554" name="Picture 2" descr="http://image.tn.nova.cz/media/epg/6a18e94f93fefdc9edc224c1d6e4920a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27584" y="4149080"/>
            <a:ext cx="3024336" cy="2162401"/>
          </a:xfrm>
          <a:prstGeom prst="rect">
            <a:avLst/>
          </a:prstGeom>
          <a:noFill/>
        </p:spPr>
      </p:pic>
      <p:sp>
        <p:nvSpPr>
          <p:cNvPr id="4" name="TextovéPole 3"/>
          <p:cNvSpPr txBox="1"/>
          <p:nvPr/>
        </p:nvSpPr>
        <p:spPr>
          <a:xfrm>
            <a:off x="683568" y="6381328"/>
            <a:ext cx="3260829" cy="2462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000" dirty="0" smtClean="0">
                <a:solidFill>
                  <a:schemeClr val="bg1"/>
                </a:solidFill>
              </a:rPr>
              <a:t>http://tvprogram.nova.cz/detail?CZepgDetail=1240077965</a:t>
            </a:r>
            <a:endParaRPr lang="cs-CZ" sz="1000" dirty="0">
              <a:solidFill>
                <a:schemeClr val="bg1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23528" y="620688"/>
            <a:ext cx="6264696" cy="329320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i="1" dirty="0" smtClean="0">
                <a:solidFill>
                  <a:schemeClr val="bg1"/>
                </a:solidFill>
              </a:rPr>
              <a:t>„Smrt krásných srnců“</a:t>
            </a:r>
          </a:p>
          <a:p>
            <a:endParaRPr lang="cs-CZ" sz="3200" b="1" i="1" dirty="0" smtClean="0">
              <a:solidFill>
                <a:schemeClr val="bg1"/>
              </a:solidFill>
            </a:endParaRPr>
          </a:p>
          <a:p>
            <a:pPr>
              <a:buFont typeface="Wingdings" pitchFamily="2" charset="2"/>
              <a:buChar char="Ø"/>
            </a:pPr>
            <a:r>
              <a:rPr lang="cs-CZ" sz="2400" dirty="0" smtClean="0">
                <a:solidFill>
                  <a:schemeClr val="bg1"/>
                </a:solidFill>
              </a:rPr>
              <a:t> sbírka humorně laděných vzpomínkových próz, </a:t>
            </a:r>
          </a:p>
          <a:p>
            <a:r>
              <a:rPr lang="cs-CZ" sz="2400" dirty="0" smtClean="0">
                <a:solidFill>
                  <a:schemeClr val="bg1"/>
                </a:solidFill>
              </a:rPr>
              <a:t>     jejichž ústřední postavou je Pavlův tatínek</a:t>
            </a:r>
          </a:p>
          <a:p>
            <a:pPr>
              <a:buFont typeface="Wingdings" pitchFamily="2" charset="2"/>
              <a:buChar char="Ø"/>
            </a:pPr>
            <a:r>
              <a:rPr lang="cs-CZ" sz="2400" dirty="0" smtClean="0">
                <a:solidFill>
                  <a:schemeClr val="bg1"/>
                </a:solidFill>
              </a:rPr>
              <a:t> v přibližně chronologickém sledu zachycuje </a:t>
            </a:r>
          </a:p>
          <a:p>
            <a:r>
              <a:rPr lang="cs-CZ" sz="2400" dirty="0" smtClean="0">
                <a:solidFill>
                  <a:schemeClr val="bg1"/>
                </a:solidFill>
              </a:rPr>
              <a:t>     soubor příběhy z autorova rodinného </a:t>
            </a:r>
          </a:p>
          <a:p>
            <a:r>
              <a:rPr lang="cs-CZ" sz="2400" dirty="0" smtClean="0">
                <a:solidFill>
                  <a:schemeClr val="bg1"/>
                </a:solidFill>
              </a:rPr>
              <a:t>     prostředí, v němž dominuje postava tatínka – </a:t>
            </a:r>
          </a:p>
          <a:p>
            <a:r>
              <a:rPr lang="cs-CZ" sz="2400" dirty="0" smtClean="0">
                <a:solidFill>
                  <a:schemeClr val="bg1"/>
                </a:solidFill>
              </a:rPr>
              <a:t>     velkého snílka a malého dobrodruha</a:t>
            </a:r>
            <a:endParaRPr lang="cs-CZ" sz="2400" dirty="0">
              <a:solidFill>
                <a:schemeClr val="bg1"/>
              </a:solidFill>
            </a:endParaRPr>
          </a:p>
        </p:txBody>
      </p:sp>
      <p:pic>
        <p:nvPicPr>
          <p:cNvPr id="23556" name="Picture 4" descr="http://www.countryworld.cz/images/imgdatabaze/thumbs/335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804248" y="1700808"/>
            <a:ext cx="1800225" cy="1800225"/>
          </a:xfrm>
          <a:prstGeom prst="rect">
            <a:avLst/>
          </a:prstGeom>
          <a:noFill/>
        </p:spPr>
      </p:pic>
      <p:sp>
        <p:nvSpPr>
          <p:cNvPr id="7" name="TextovéPole 6"/>
          <p:cNvSpPr txBox="1"/>
          <p:nvPr/>
        </p:nvSpPr>
        <p:spPr>
          <a:xfrm>
            <a:off x="6443192" y="3645024"/>
            <a:ext cx="2700808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800" dirty="0" smtClean="0">
                <a:solidFill>
                  <a:schemeClr val="bg1"/>
                </a:solidFill>
              </a:rPr>
              <a:t>http://www.</a:t>
            </a:r>
            <a:r>
              <a:rPr lang="cs-CZ" sz="800" dirty="0" err="1" smtClean="0">
                <a:solidFill>
                  <a:schemeClr val="bg1"/>
                </a:solidFill>
              </a:rPr>
              <a:t>countryobchod.cz</a:t>
            </a:r>
            <a:r>
              <a:rPr lang="cs-CZ" sz="800" dirty="0" smtClean="0">
                <a:solidFill>
                  <a:schemeClr val="bg1"/>
                </a:solidFill>
              </a:rPr>
              <a:t>/</a:t>
            </a:r>
            <a:r>
              <a:rPr lang="cs-CZ" sz="800" dirty="0" err="1" smtClean="0">
                <a:solidFill>
                  <a:schemeClr val="bg1"/>
                </a:solidFill>
              </a:rPr>
              <a:t>Vsechny</a:t>
            </a:r>
            <a:r>
              <a:rPr lang="cs-CZ" sz="800" dirty="0" smtClean="0">
                <a:solidFill>
                  <a:schemeClr val="bg1"/>
                </a:solidFill>
              </a:rPr>
              <a:t>-tituly/</a:t>
            </a:r>
            <a:r>
              <a:rPr lang="cs-CZ" sz="800" dirty="0" err="1" smtClean="0">
                <a:solidFill>
                  <a:schemeClr val="bg1"/>
                </a:solidFill>
              </a:rPr>
              <a:t>Pavel</a:t>
            </a:r>
            <a:r>
              <a:rPr lang="cs-CZ" sz="800" dirty="0" smtClean="0">
                <a:solidFill>
                  <a:schemeClr val="bg1"/>
                </a:solidFill>
              </a:rPr>
              <a:t>-</a:t>
            </a:r>
            <a:r>
              <a:rPr lang="cs-CZ" sz="800" dirty="0" err="1" smtClean="0">
                <a:solidFill>
                  <a:schemeClr val="bg1"/>
                </a:solidFill>
              </a:rPr>
              <a:t>Ota</a:t>
            </a:r>
            <a:r>
              <a:rPr lang="cs-CZ" sz="800" dirty="0" smtClean="0">
                <a:solidFill>
                  <a:schemeClr val="bg1"/>
                </a:solidFill>
              </a:rPr>
              <a:t>-Smrt-</a:t>
            </a:r>
            <a:r>
              <a:rPr lang="cs-CZ" sz="800" dirty="0" err="1" smtClean="0">
                <a:solidFill>
                  <a:schemeClr val="bg1"/>
                </a:solidFill>
              </a:rPr>
              <a:t>krasnych</a:t>
            </a:r>
            <a:r>
              <a:rPr lang="cs-CZ" sz="800" dirty="0" smtClean="0">
                <a:solidFill>
                  <a:schemeClr val="bg1"/>
                </a:solidFill>
              </a:rPr>
              <a:t>-</a:t>
            </a:r>
            <a:r>
              <a:rPr lang="cs-CZ" sz="800" dirty="0" err="1" smtClean="0">
                <a:solidFill>
                  <a:schemeClr val="bg1"/>
                </a:solidFill>
              </a:rPr>
              <a:t>srncu.html</a:t>
            </a:r>
            <a:endParaRPr lang="cs-CZ" sz="800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0" dur="5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3" dur="5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6" dur="5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9" dur="500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4" dur="2000"/>
                                        <p:tgtEl>
                                          <p:spTgt spid="235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5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50" dur="2000"/>
                                        <p:tgtEl>
                                          <p:spTgt spid="235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7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1628800"/>
            <a:ext cx="8568952" cy="42165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i="1" dirty="0" smtClean="0">
                <a:solidFill>
                  <a:schemeClr val="bg1"/>
                </a:solidFill>
              </a:rPr>
              <a:t>„Jen ten zápas je ztracen, který je ztracen v naší mysli.“</a:t>
            </a:r>
          </a:p>
          <a:p>
            <a:endParaRPr lang="cs-CZ" sz="2000" dirty="0" smtClean="0">
              <a:solidFill>
                <a:schemeClr val="bg1"/>
              </a:solidFill>
            </a:endParaRPr>
          </a:p>
          <a:p>
            <a:pPr algn="ctr"/>
            <a:r>
              <a:rPr lang="cs-CZ" sz="2000" i="1" dirty="0" smtClean="0">
                <a:solidFill>
                  <a:schemeClr val="bg1"/>
                </a:solidFill>
                <a:latin typeface="Arial Black" pitchFamily="34" charset="0"/>
              </a:rPr>
              <a:t>„Ti nejskvělejší lidé jsou ti nejskromnější. To jenom hlupáci potřebují o sobě mluvit, aby sami ve svých očích vyrostli.“ </a:t>
            </a:r>
          </a:p>
          <a:p>
            <a:endParaRPr lang="cs-CZ" sz="2000" dirty="0" smtClean="0">
              <a:solidFill>
                <a:schemeClr val="bg1"/>
              </a:solidFill>
            </a:endParaRPr>
          </a:p>
          <a:p>
            <a:pPr algn="ctr"/>
            <a:r>
              <a:rPr lang="cs-CZ" sz="2400" b="1" i="1" dirty="0" smtClean="0">
                <a:solidFill>
                  <a:schemeClr val="bg1"/>
                </a:solidFill>
                <a:latin typeface="Batang" pitchFamily="18" charset="-127"/>
                <a:ea typeface="Batang" pitchFamily="18" charset="-127"/>
              </a:rPr>
              <a:t>„Ráno je u vody všechno hezké, protože den ještě nevzešel a my jsme si ho ještě nestačili otrávit.“ </a:t>
            </a:r>
          </a:p>
          <a:p>
            <a:endParaRPr lang="cs-CZ" sz="2000" dirty="0" smtClean="0">
              <a:solidFill>
                <a:schemeClr val="bg1"/>
              </a:solidFill>
            </a:endParaRPr>
          </a:p>
          <a:p>
            <a:pPr algn="ctr"/>
            <a:r>
              <a:rPr lang="cs-CZ" sz="2400" b="1" i="1" dirty="0" smtClean="0">
                <a:solidFill>
                  <a:schemeClr val="bg1"/>
                </a:solidFill>
                <a:latin typeface="GungsuhChe" pitchFamily="49" charset="-127"/>
                <a:ea typeface="GungsuhChe" pitchFamily="49" charset="-127"/>
              </a:rPr>
              <a:t>„Umět se radovat ze všeho. Nečekat, že v budoucnu přijde něco, co bude to pravé, protože je možné, že to pravé přichází právě </a:t>
            </a:r>
            <a:r>
              <a:rPr lang="cs-CZ" sz="2400" b="1" i="1" smtClean="0">
                <a:solidFill>
                  <a:schemeClr val="bg1"/>
                </a:solidFill>
                <a:latin typeface="GungsuhChe" pitchFamily="49" charset="-127"/>
                <a:ea typeface="GungsuhChe" pitchFamily="49" charset="-127"/>
              </a:rPr>
              <a:t>teď.“ </a:t>
            </a:r>
            <a:endParaRPr lang="cs-CZ" sz="2400" b="1" dirty="0" smtClean="0">
              <a:solidFill>
                <a:schemeClr val="bg1"/>
              </a:solidFill>
              <a:latin typeface="GungsuhChe" pitchFamily="49" charset="-127"/>
              <a:ea typeface="GungsuhChe" pitchFamily="49" charset="-127"/>
            </a:endParaRPr>
          </a:p>
          <a:p>
            <a:endParaRPr lang="cs-CZ" sz="20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251520" y="404664"/>
            <a:ext cx="856895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PAVLOVY  CITÁTY</a:t>
            </a:r>
            <a:endParaRPr lang="cs-CZ" sz="4400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6588224" y="5949280"/>
            <a:ext cx="2156360" cy="24622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000" dirty="0" smtClean="0">
                <a:solidFill>
                  <a:schemeClr val="bg1"/>
                </a:solidFill>
              </a:rPr>
              <a:t>http://ld.johanesville.net/pavel/citaty</a:t>
            </a:r>
            <a:endParaRPr lang="cs-CZ" sz="1000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7" dur="2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27" dur="20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ZDROJE</a:t>
            </a:r>
            <a:endParaRPr lang="cs-CZ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683568" y="1916832"/>
            <a:ext cx="7992888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chemeClr val="bg1"/>
                </a:solidFill>
              </a:rPr>
              <a:t>viz v průběhu prezentace</a:t>
            </a:r>
          </a:p>
          <a:p>
            <a:endParaRPr lang="cs-CZ" sz="3600" b="1" dirty="0" smtClean="0">
              <a:solidFill>
                <a:schemeClr val="bg1"/>
              </a:solidFill>
            </a:endParaRPr>
          </a:p>
          <a:p>
            <a:endParaRPr lang="cs-CZ" sz="3600" b="1" dirty="0" smtClean="0">
              <a:solidFill>
                <a:schemeClr val="bg1"/>
              </a:solidFill>
            </a:endParaRPr>
          </a:p>
          <a:p>
            <a:endParaRPr lang="cs-CZ" sz="3600" b="1" dirty="0" smtClean="0">
              <a:solidFill>
                <a:schemeClr val="bg1"/>
              </a:solidFill>
            </a:endParaRPr>
          </a:p>
          <a:p>
            <a:endParaRPr lang="cs-CZ" sz="3600" b="1" dirty="0" smtClean="0">
              <a:solidFill>
                <a:schemeClr val="bg1"/>
              </a:solidFill>
            </a:endParaRPr>
          </a:p>
          <a:p>
            <a:endParaRPr lang="cs-CZ" sz="3600" b="1" dirty="0" smtClean="0">
              <a:solidFill>
                <a:schemeClr val="bg1"/>
              </a:solidFill>
            </a:endParaRPr>
          </a:p>
          <a:p>
            <a:endParaRPr lang="cs-CZ" sz="3600" b="1" dirty="0" smtClean="0">
              <a:solidFill>
                <a:schemeClr val="bg1"/>
              </a:solidFill>
            </a:endParaRPr>
          </a:p>
          <a:p>
            <a:endParaRPr lang="cs-CZ" sz="3600" b="1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539552" y="1556792"/>
            <a:ext cx="7632848" cy="30162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19000" b="1" cap="none" spc="0" dirty="0" smtClean="0">
                <a:ln w="24500" cmpd="dbl">
                  <a:solidFill>
                    <a:schemeClr val="accent2">
                      <a:shade val="85000"/>
                      <a:satMod val="155000"/>
                    </a:schemeClr>
                  </a:solidFill>
                  <a:prstDash val="solid"/>
                  <a:miter lim="800000"/>
                </a:ln>
                <a:solidFill>
                  <a:srgbClr val="7030A0"/>
                </a:solidFill>
                <a:effectLst>
                  <a:outerShdw blurRad="60007" dist="200025" dir="15000000" sy="30000" kx="-1800000" algn="bl" rotWithShape="0">
                    <a:prstClr val="black">
                      <a:alpha val="32000"/>
                    </a:prstClr>
                  </a:outerShdw>
                </a:effectLst>
              </a:rPr>
              <a:t>KONEC</a:t>
            </a:r>
            <a:endParaRPr lang="cs-CZ" sz="19000" b="1" cap="none" spc="0" dirty="0">
              <a:ln w="24500" cmpd="dbl">
                <a:solidFill>
                  <a:schemeClr val="accent2">
                    <a:shade val="85000"/>
                    <a:satMod val="155000"/>
                  </a:schemeClr>
                </a:solidFill>
                <a:prstDash val="solid"/>
                <a:miter lim="800000"/>
              </a:ln>
              <a:solidFill>
                <a:srgbClr val="7030A0"/>
              </a:solidFill>
              <a:effectLst>
                <a:outerShdw blurRad="60007" dist="200025" dir="15000000" sy="30000" kx="-1800000" algn="bl" rotWithShape="0">
                  <a:prstClr val="black">
                    <a:alpha val="32000"/>
                  </a:prst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9" presetClass="entr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theme/theme1.xml><?xml version="1.0" encoding="utf-8"?>
<a:theme xmlns:a="http://schemas.openxmlformats.org/drawingml/2006/main" name="Motiv sady Office">
  <a:themeElements>
    <a:clrScheme name="Administrativní">
      <a:dk1>
        <a:sysClr val="windowText" lastClr="000000"/>
      </a:dk1>
      <a:lt1>
        <a:sysClr val="window" lastClr="FFFFFF"/>
      </a:lt1>
      <a:dk2>
        <a:srgbClr val="646B86"/>
      </a:dk2>
      <a:lt2>
        <a:srgbClr val="C5D1D7"/>
      </a:lt2>
      <a:accent1>
        <a:srgbClr val="D16349"/>
      </a:accent1>
      <a:accent2>
        <a:srgbClr val="CCB400"/>
      </a:accent2>
      <a:accent3>
        <a:srgbClr val="8CADAE"/>
      </a:accent3>
      <a:accent4>
        <a:srgbClr val="8C7B70"/>
      </a:accent4>
      <a:accent5>
        <a:srgbClr val="8FB08C"/>
      </a:accent5>
      <a:accent6>
        <a:srgbClr val="D19049"/>
      </a:accent6>
      <a:hlink>
        <a:srgbClr val="00A3D6"/>
      </a:hlink>
      <a:folHlink>
        <a:srgbClr val="694F07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174</TotalTime>
  <Words>507</Words>
  <Application>Microsoft Office PowerPoint</Application>
  <PresentationFormat>Předvádění na obrazovce (4:3)</PresentationFormat>
  <Paragraphs>108</Paragraphs>
  <Slides>13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sady Office</vt:lpstr>
      <vt:lpstr>                                                              Projekt: Moderní výuka   Registrační číslo: CZ.1.07/1.4.00/21.3192   Číslo DUM: VY_32 _INOVACE_ 11.1.18     Jméno autora: Mgr. Romana Krulišová   Datum, období, kdy byl vytvořen:  8. srpna 2012   Název práce:  Ota Pavel   Předmět, pro který je VM určen:  Český jazyk – literární výchova   Ročník, pro který je VM určen:  9. ročník   Časová dotace: 45 min   Vzdělávací oblast, tematický okruh, téma:  Literární výchova, portréty autorů, Ota Pavel   Metodický list, anotace - výstižný popis způsobu použití VM ve výuce: Prostřednictvím prezentace si žáci zopakují a upevní znalosti a informace, které získali o autorovi v průběhu literární výchovy na 2. stupni ZŠ    Pomůcky: datový projektor, plátno, počítač, psací potřeby         </vt:lpstr>
      <vt:lpstr>OTA</vt:lpstr>
      <vt:lpstr>OTA PAVEL</vt:lpstr>
      <vt:lpstr>KDO TO BYL?</vt:lpstr>
      <vt:lpstr>ŽIVOT</vt:lpstr>
      <vt:lpstr>Snímek 6</vt:lpstr>
      <vt:lpstr>Snímek 7</vt:lpstr>
      <vt:lpstr>Snímek 8</vt:lpstr>
      <vt:lpstr>Snímek 9</vt:lpstr>
      <vt:lpstr>Snímek 10</vt:lpstr>
      <vt:lpstr>Snímek 11</vt:lpstr>
      <vt:lpstr>ZDROJE</vt:lpstr>
      <vt:lpstr>Snímek 13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OTA</dc:title>
  <dc:creator>Acer</dc:creator>
  <cp:lastModifiedBy>Acer</cp:lastModifiedBy>
  <cp:revision>41</cp:revision>
  <dcterms:created xsi:type="dcterms:W3CDTF">2012-08-03T14:18:15Z</dcterms:created>
  <dcterms:modified xsi:type="dcterms:W3CDTF">2013-10-05T07:34:12Z</dcterms:modified>
</cp:coreProperties>
</file>