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49DDB-4F91-4BF9-BC33-F34709F1C098}" type="datetimeFigureOut">
              <a:rPr lang="cs-CZ" smtClean="0"/>
              <a:pPr/>
              <a:t>11.10.2013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CE43F-D60A-41EC-A8E4-8D73454323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49DDB-4F91-4BF9-BC33-F34709F1C098}" type="datetimeFigureOut">
              <a:rPr lang="cs-CZ" smtClean="0"/>
              <a:pPr/>
              <a:t>11.10.2013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CE43F-D60A-41EC-A8E4-8D73454323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49DDB-4F91-4BF9-BC33-F34709F1C098}" type="datetimeFigureOut">
              <a:rPr lang="cs-CZ" smtClean="0"/>
              <a:pPr/>
              <a:t>11.10.2013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CE43F-D60A-41EC-A8E4-8D73454323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49DDB-4F91-4BF9-BC33-F34709F1C098}" type="datetimeFigureOut">
              <a:rPr lang="cs-CZ" smtClean="0"/>
              <a:pPr/>
              <a:t>11.10.2013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CE43F-D60A-41EC-A8E4-8D73454323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49DDB-4F91-4BF9-BC33-F34709F1C098}" type="datetimeFigureOut">
              <a:rPr lang="cs-CZ" smtClean="0"/>
              <a:pPr/>
              <a:t>11.10.2013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CE43F-D60A-41EC-A8E4-8D73454323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49DDB-4F91-4BF9-BC33-F34709F1C098}" type="datetimeFigureOut">
              <a:rPr lang="cs-CZ" smtClean="0"/>
              <a:pPr/>
              <a:t>11.10.2013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CE43F-D60A-41EC-A8E4-8D73454323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49DDB-4F91-4BF9-BC33-F34709F1C098}" type="datetimeFigureOut">
              <a:rPr lang="cs-CZ" smtClean="0"/>
              <a:pPr/>
              <a:t>11.10.2013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CE43F-D60A-41EC-A8E4-8D73454323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49DDB-4F91-4BF9-BC33-F34709F1C098}" type="datetimeFigureOut">
              <a:rPr lang="cs-CZ" smtClean="0"/>
              <a:pPr/>
              <a:t>11.10.2013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CE43F-D60A-41EC-A8E4-8D73454323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49DDB-4F91-4BF9-BC33-F34709F1C098}" type="datetimeFigureOut">
              <a:rPr lang="cs-CZ" smtClean="0"/>
              <a:pPr/>
              <a:t>11.10.2013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CE43F-D60A-41EC-A8E4-8D73454323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49DDB-4F91-4BF9-BC33-F34709F1C098}" type="datetimeFigureOut">
              <a:rPr lang="cs-CZ" smtClean="0"/>
              <a:pPr/>
              <a:t>11.10.2013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CE43F-D60A-41EC-A8E4-8D73454323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49DDB-4F91-4BF9-BC33-F34709F1C098}" type="datetimeFigureOut">
              <a:rPr lang="cs-CZ" smtClean="0"/>
              <a:pPr/>
              <a:t>11.10.2013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CE43F-D60A-41EC-A8E4-8D73454323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49DDB-4F91-4BF9-BC33-F34709F1C098}" type="datetimeFigureOut">
              <a:rPr lang="cs-CZ" smtClean="0"/>
              <a:pPr/>
              <a:t>11.10.2013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4CE43F-D60A-41EC-A8E4-8D734543239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Logo pitomi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0"/>
            <a:ext cx="6604000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Nadpis 11"/>
          <p:cNvSpPr>
            <a:spLocks noGrp="1"/>
          </p:cNvSpPr>
          <p:nvPr>
            <p:ph type="title"/>
          </p:nvPr>
        </p:nvSpPr>
        <p:spPr>
          <a:xfrm>
            <a:off x="395288" y="0"/>
            <a:ext cx="8353425" cy="6858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                                             </a:t>
            </a: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Projekt: Moderní výuka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Registrační číslo: CZ.1.07/1.4.00/21.3192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Číslo DUM: VY_32 _INOVACE_ 11.1.19	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Jméno autora: Mgr. Romana Krulišová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Datum, období, kdy byl vytvořen:  9. srpna 2012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Název práce:  Petr </a:t>
            </a:r>
            <a:r>
              <a:rPr lang="cs-CZ" sz="1200" b="1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Bezruč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Předmět, pro který je VM určen:  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Český jazyk - literatura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Ročník, pro který je VM určen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:  9. ročník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Časová dotace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:  45 minut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Vzdělávací oblast, tematický okruh, téma:  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Literární výchova, portréty autorů, Petr </a:t>
            </a:r>
            <a:r>
              <a:rPr lang="cs-CZ" sz="1200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Bezruč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Metodický list, anotace - výstižný popis způsobu použití VM ve výuce: 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Prostřednictvím prezentace si žáci zopakují a upevní znalosti a informace, které získali o autorovi v průběhu literární výchovy na 2. stupni ZŠ 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Pomůcky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: datový projektor, plátno, počítač, psací potřeby 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endParaRPr lang="cs-CZ" sz="12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3316" name="Obdélník 3"/>
          <p:cNvSpPr>
            <a:spLocks noChangeArrowheads="1"/>
          </p:cNvSpPr>
          <p:nvPr/>
        </p:nvSpPr>
        <p:spPr bwMode="auto">
          <a:xfrm>
            <a:off x="0" y="1628775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 b="1" dirty="0">
                <a:solidFill>
                  <a:schemeClr val="bg1"/>
                </a:solidFill>
                <a:cs typeface="Arial" charset="0"/>
              </a:rPr>
              <a:t>METODICKÝ LIST PRO ZŠ</a:t>
            </a:r>
            <a:r>
              <a:rPr lang="cs-CZ" sz="1200" dirty="0">
                <a:solidFill>
                  <a:schemeClr val="bg1"/>
                </a:solidFill>
                <a:cs typeface="Arial" charset="0"/>
              </a:rPr>
              <a:t/>
            </a:r>
            <a:br>
              <a:rPr lang="cs-CZ" sz="1200" dirty="0">
                <a:solidFill>
                  <a:schemeClr val="bg1"/>
                </a:solidFill>
                <a:cs typeface="Arial" charset="0"/>
              </a:rPr>
            </a:br>
            <a:r>
              <a:rPr lang="cs-CZ" sz="1200" b="1" dirty="0">
                <a:solidFill>
                  <a:schemeClr val="bg1"/>
                </a:solidFill>
                <a:cs typeface="Arial" charset="0"/>
              </a:rPr>
              <a:t> Pro zpracování vzdělávacích materiálů (VM)v rámci projektu EU peníze školám</a:t>
            </a:r>
            <a:r>
              <a:rPr lang="cs-CZ" sz="1200" dirty="0">
                <a:solidFill>
                  <a:schemeClr val="bg1"/>
                </a:solidFill>
                <a:cs typeface="Arial" charset="0"/>
              </a:rPr>
              <a:t/>
            </a:r>
            <a:br>
              <a:rPr lang="cs-CZ" sz="1200" dirty="0">
                <a:solidFill>
                  <a:schemeClr val="bg1"/>
                </a:solidFill>
                <a:cs typeface="Arial" charset="0"/>
              </a:rPr>
            </a:br>
            <a:r>
              <a:rPr lang="cs-CZ" sz="1200" b="1" dirty="0">
                <a:solidFill>
                  <a:schemeClr val="bg1"/>
                </a:solidFill>
                <a:cs typeface="Arial" charset="0"/>
              </a:rPr>
              <a:t>                        Operační program Vzdělávání pro konkurenceschopnost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268760"/>
            <a:ext cx="7772400" cy="1470025"/>
          </a:xfrm>
        </p:spPr>
        <p:txBody>
          <a:bodyPr>
            <a:noAutofit/>
          </a:bodyPr>
          <a:lstStyle/>
          <a:p>
            <a:r>
              <a:rPr lang="cs-CZ" sz="9600" dirty="0" smtClean="0">
                <a:latin typeface="Algerian" pitchFamily="82" charset="0"/>
              </a:rPr>
              <a:t>PETR </a:t>
            </a:r>
            <a:endParaRPr lang="cs-CZ" sz="9600" dirty="0">
              <a:latin typeface="Algerian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501008"/>
            <a:ext cx="6400800" cy="1752600"/>
          </a:xfrm>
        </p:spPr>
        <p:txBody>
          <a:bodyPr>
            <a:normAutofit/>
          </a:bodyPr>
          <a:lstStyle/>
          <a:p>
            <a:r>
              <a:rPr lang="cs-CZ" sz="9600" dirty="0" smtClean="0">
                <a:latin typeface="Algerian" pitchFamily="82" charset="0"/>
              </a:rPr>
              <a:t>BEZRUČ</a:t>
            </a:r>
            <a:endParaRPr lang="cs-CZ" sz="9600" dirty="0">
              <a:latin typeface="Algerian" pitchFamily="82" charset="0"/>
            </a:endParaRPr>
          </a:p>
        </p:txBody>
      </p:sp>
      <p:sp>
        <p:nvSpPr>
          <p:cNvPr id="4" name="TextovéPole 5"/>
          <p:cNvSpPr txBox="1">
            <a:spLocks noChangeArrowheads="1"/>
          </p:cNvSpPr>
          <p:nvPr/>
        </p:nvSpPr>
        <p:spPr bwMode="auto">
          <a:xfrm>
            <a:off x="6227763" y="620713"/>
            <a:ext cx="2665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VY_32_INOVACE </a:t>
            </a:r>
            <a:r>
              <a:rPr lang="cs-CZ" b="1">
                <a:latin typeface="Calibri" pitchFamily="34" charset="0"/>
              </a:rPr>
              <a:t>_</a:t>
            </a:r>
            <a:r>
              <a:rPr lang="cs-CZ" b="1" smtClean="0">
                <a:latin typeface="Calibri" pitchFamily="34" charset="0"/>
              </a:rPr>
              <a:t>11.1.19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724128" y="332656"/>
            <a:ext cx="2952328" cy="5616624"/>
          </a:xfrm>
        </p:spPr>
        <p:txBody>
          <a:bodyPr>
            <a:normAutofit fontScale="92500" lnSpcReduction="20000"/>
          </a:bodyPr>
          <a:lstStyle/>
          <a:p>
            <a:r>
              <a:rPr lang="cs-CZ" sz="4400" b="1" dirty="0" smtClean="0">
                <a:latin typeface="Arial" pitchFamily="34" charset="0"/>
                <a:cs typeface="Arial" pitchFamily="34" charset="0"/>
              </a:rPr>
              <a:t>PETR BEZRUČ</a:t>
            </a:r>
          </a:p>
          <a:p>
            <a:endParaRPr lang="cs-CZ" sz="4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/>
              <a:t> </a:t>
            </a:r>
            <a:r>
              <a:rPr lang="cs-CZ" dirty="0"/>
              <a:t>(* 15. září 1867 Opava </a:t>
            </a:r>
            <a:r>
              <a:rPr lang="cs-CZ" dirty="0" smtClean="0"/>
              <a:t>–</a:t>
            </a:r>
          </a:p>
          <a:p>
            <a:r>
              <a:rPr lang="cs-CZ" dirty="0" smtClean="0"/>
              <a:t> </a:t>
            </a:r>
            <a:r>
              <a:rPr lang="cs-CZ" dirty="0"/>
              <a:t>† 17. únor 1958 Olomouc) </a:t>
            </a:r>
            <a:endParaRPr lang="cs-CZ" dirty="0" smtClean="0"/>
          </a:p>
          <a:p>
            <a:endParaRPr lang="cs-CZ" dirty="0"/>
          </a:p>
          <a:p>
            <a:r>
              <a:rPr lang="cs-CZ" sz="3500" b="1" dirty="0" smtClean="0">
                <a:latin typeface="Lucida Calligraphy" pitchFamily="66" charset="0"/>
              </a:rPr>
              <a:t>Vlastním </a:t>
            </a:r>
            <a:r>
              <a:rPr lang="cs-CZ" sz="3500" b="1" dirty="0">
                <a:latin typeface="Lucida Calligraphy" pitchFamily="66" charset="0"/>
              </a:rPr>
              <a:t>jménem Vladimír </a:t>
            </a:r>
            <a:r>
              <a:rPr lang="cs-CZ" sz="3500" b="1" dirty="0" smtClean="0">
                <a:latin typeface="Lucida Calligraphy" pitchFamily="66" charset="0"/>
              </a:rPr>
              <a:t>Vašek </a:t>
            </a:r>
            <a:endParaRPr lang="cs-CZ" sz="3500" b="1" dirty="0">
              <a:latin typeface="Lucida Calligraphy" pitchFamily="66" charset="0"/>
            </a:endParaRPr>
          </a:p>
        </p:txBody>
      </p:sp>
      <p:pic>
        <p:nvPicPr>
          <p:cNvPr id="1026" name="Picture 2" descr="http://www.knihovnaslany.cz/wp-content/gallery/kalendarium/bezruc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4523428" cy="5989709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851920" y="5805264"/>
            <a:ext cx="7305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odkaz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56176" y="6165304"/>
            <a:ext cx="27238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http://cs.wikipedia.org/wiki/Petr_Bezru%C4%8D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755576" y="620688"/>
            <a:ext cx="7772400" cy="1470025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KDO TO BYL?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31640" y="2492896"/>
            <a:ext cx="6544816" cy="4176464"/>
          </a:xfrm>
        </p:spPr>
        <p:txBody>
          <a:bodyPr/>
          <a:lstStyle/>
          <a:p>
            <a:pPr algn="l">
              <a:buFont typeface="Wingdings" pitchFamily="2" charset="2"/>
              <a:buChar char="Ø"/>
            </a:pPr>
            <a:r>
              <a:rPr lang="cs-CZ" dirty="0"/>
              <a:t>č</a:t>
            </a:r>
            <a:r>
              <a:rPr lang="cs-CZ" dirty="0" smtClean="0"/>
              <a:t>eský básník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/>
              <a:t> prozaik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/>
              <a:t> literárně </a:t>
            </a:r>
            <a:r>
              <a:rPr lang="cs-CZ" dirty="0"/>
              <a:t>patří do generace tzv. </a:t>
            </a:r>
            <a:r>
              <a:rPr lang="cs-CZ" dirty="0" smtClean="0"/>
              <a:t>  </a:t>
            </a:r>
          </a:p>
          <a:p>
            <a:pPr algn="l"/>
            <a:r>
              <a:rPr lang="cs-CZ" dirty="0" smtClean="0"/>
              <a:t>    anarchistických buřičů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/>
              <a:t> jeho </a:t>
            </a:r>
            <a:r>
              <a:rPr lang="cs-CZ" dirty="0"/>
              <a:t>dílo je ovlivněno </a:t>
            </a:r>
            <a:r>
              <a:rPr lang="cs-CZ" dirty="0" smtClean="0"/>
              <a:t>symbolizmem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332656"/>
            <a:ext cx="7488832" cy="764704"/>
          </a:xfrm>
        </p:spPr>
        <p:txBody>
          <a:bodyPr/>
          <a:lstStyle/>
          <a:p>
            <a:r>
              <a:rPr lang="cs-CZ" dirty="0" smtClean="0"/>
              <a:t>ŽIVOT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268760"/>
            <a:ext cx="8568952" cy="5589240"/>
          </a:xfrm>
        </p:spPr>
        <p:txBody>
          <a:bodyPr>
            <a:normAutofit fontScale="25000" lnSpcReduction="20000"/>
          </a:bodyPr>
          <a:lstStyle/>
          <a:p>
            <a:pPr algn="l">
              <a:lnSpc>
                <a:spcPct val="120000"/>
              </a:lnSpc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9600" dirty="0" smtClean="0"/>
              <a:t>Petr </a:t>
            </a:r>
            <a:r>
              <a:rPr lang="cs-CZ" sz="9600" dirty="0" err="1" smtClean="0"/>
              <a:t>Bezruč</a:t>
            </a:r>
            <a:r>
              <a:rPr lang="cs-CZ" sz="9600" dirty="0" smtClean="0"/>
              <a:t> se narodil </a:t>
            </a:r>
            <a:r>
              <a:rPr lang="cs-CZ" sz="9600" b="1" dirty="0" smtClean="0"/>
              <a:t>v rodině spisovatele Antonína Vaška</a:t>
            </a:r>
            <a:r>
              <a:rPr lang="cs-CZ" sz="9600" dirty="0" smtClean="0"/>
              <a:t>, slezského gymnazijního profesora, známého jako stoupence politického realismu.</a:t>
            </a:r>
            <a:br>
              <a:rPr lang="cs-CZ" sz="9600" dirty="0" smtClean="0"/>
            </a:br>
            <a:r>
              <a:rPr lang="cs-CZ" sz="9600" dirty="0" smtClean="0"/>
              <a:t>Po maturitě na brněnském gymnáziu odešel Petr </a:t>
            </a:r>
            <a:r>
              <a:rPr lang="cs-CZ" sz="9600" dirty="0" err="1" smtClean="0"/>
              <a:t>Bezruč</a:t>
            </a:r>
            <a:r>
              <a:rPr lang="cs-CZ" sz="9600" dirty="0" smtClean="0"/>
              <a:t> studovat klasickou filologii do Prahy, ale po třech letech školu opustil. Po návratu do Brna pracoval jako úředník na poště. Dva roky byl poštovním úředníkem v Místku, ale potom se vrátil do Brna.</a:t>
            </a:r>
            <a:br>
              <a:rPr lang="cs-CZ" sz="9600" dirty="0" smtClean="0"/>
            </a:br>
            <a:r>
              <a:rPr lang="cs-CZ" sz="9600" dirty="0" smtClean="0"/>
              <a:t>Za 1. světové války byl Petr </a:t>
            </a:r>
            <a:r>
              <a:rPr lang="cs-CZ" sz="9600" dirty="0" err="1" smtClean="0"/>
              <a:t>Bezruč</a:t>
            </a:r>
            <a:r>
              <a:rPr lang="cs-CZ" sz="9600" dirty="0" smtClean="0"/>
              <a:t> </a:t>
            </a:r>
            <a:r>
              <a:rPr lang="cs-CZ" sz="9600" b="1" dirty="0" smtClean="0"/>
              <a:t>zatčen pro domnělé autorství protirakouské básně</a:t>
            </a:r>
            <a:r>
              <a:rPr lang="cs-CZ" sz="9600" dirty="0" smtClean="0"/>
              <a:t>. Po válce byl jmenován přednostou nádražní pošty v Brně, ale již druhý den se vzdal funkce. V roce 1928 odešel do výslužby. Žil samotářsky v Brně, pak v Kostelci na Hané a v Brance u Opavy.</a:t>
            </a:r>
            <a:br>
              <a:rPr lang="cs-CZ" sz="9600" dirty="0" smtClean="0"/>
            </a:br>
            <a:r>
              <a:rPr lang="cs-CZ" sz="9600" dirty="0" smtClean="0"/>
              <a:t>V roce 1939 se Petr </a:t>
            </a:r>
            <a:r>
              <a:rPr lang="cs-CZ" sz="9600" dirty="0" err="1" smtClean="0"/>
              <a:t>Bezruč</a:t>
            </a:r>
            <a:r>
              <a:rPr lang="cs-CZ" sz="9600" dirty="0" smtClean="0"/>
              <a:t> usadil v Kostelci na Hané a tam již zůstal do konce života.</a:t>
            </a:r>
            <a:br>
              <a:rPr lang="cs-CZ" sz="9600" dirty="0" smtClean="0"/>
            </a:br>
            <a:endParaRPr lang="cs-CZ" sz="9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1470025"/>
          </a:xfrm>
        </p:spPr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484784"/>
            <a:ext cx="8568952" cy="4968552"/>
          </a:xfrm>
        </p:spPr>
        <p:txBody>
          <a:bodyPr/>
          <a:lstStyle/>
          <a:p>
            <a:pPr algn="l"/>
            <a:endParaRPr lang="cs-CZ" b="1" dirty="0"/>
          </a:p>
          <a:p>
            <a:pPr algn="l">
              <a:buFont typeface="Wingdings" pitchFamily="2" charset="2"/>
              <a:buChar char="Ø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Stužkonoska modrá – 1930, samostatná   </a:t>
            </a:r>
          </a:p>
          <a:p>
            <a:pPr algn="l"/>
            <a:r>
              <a:rPr lang="cs-CZ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báseň symbolizující básníkův smutný  </a:t>
            </a:r>
          </a:p>
          <a:p>
            <a:pPr algn="l"/>
            <a:r>
              <a:rPr lang="cs-CZ" b="1" dirty="0" smtClean="0">
                <a:latin typeface="Arial" pitchFamily="34" charset="0"/>
                <a:cs typeface="Arial" pitchFamily="34" charset="0"/>
              </a:rPr>
              <a:t>   osud a zklamání z poměrů v novém státě</a:t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algn="l">
              <a:buFont typeface="Wingdings" pitchFamily="2" charset="2"/>
              <a:buChar char="Ø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Slezské písně - 1909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cs-CZ" dirty="0" smtClean="0"/>
              <a:t>SLEZSKÉ PÍSNĚ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251520" y="1556792"/>
            <a:ext cx="8640960" cy="5040560"/>
          </a:xfrm>
        </p:spPr>
        <p:txBody>
          <a:bodyPr>
            <a:normAutofit fontScale="70000" lnSpcReduction="20000"/>
          </a:bodyPr>
          <a:lstStyle/>
          <a:p>
            <a:pPr algn="l">
              <a:buFont typeface="Wingdings" pitchFamily="2" charset="2"/>
              <a:buChar char="Ø"/>
            </a:pPr>
            <a:r>
              <a:rPr lang="cs-CZ" sz="3400" dirty="0" smtClean="0"/>
              <a:t>Sbírka obsahovala již 45 básní a v každém dalším vydání   </a:t>
            </a:r>
          </a:p>
          <a:p>
            <a:pPr algn="l"/>
            <a:r>
              <a:rPr lang="cs-CZ" sz="3400" dirty="0"/>
              <a:t> </a:t>
            </a:r>
            <a:r>
              <a:rPr lang="cs-CZ" sz="3400" dirty="0" smtClean="0"/>
              <a:t>   jejich počet rostl. Dnešní podoby nabyla sbírka v roce   </a:t>
            </a:r>
          </a:p>
          <a:p>
            <a:pPr algn="l"/>
            <a:r>
              <a:rPr lang="cs-CZ" sz="3400" dirty="0"/>
              <a:t> </a:t>
            </a:r>
            <a:r>
              <a:rPr lang="cs-CZ" sz="3400" dirty="0" smtClean="0"/>
              <a:t>   1928.</a:t>
            </a:r>
          </a:p>
          <a:p>
            <a:pPr algn="l">
              <a:buFont typeface="Wingdings" pitchFamily="2" charset="2"/>
              <a:buChar char="Ø"/>
            </a:pPr>
            <a:r>
              <a:rPr lang="cs-CZ" sz="3400" dirty="0" smtClean="0"/>
              <a:t>Zprvu </a:t>
            </a:r>
            <a:r>
              <a:rPr lang="cs-CZ" sz="3400" dirty="0"/>
              <a:t>básně vycházely pod pseudonymem Petr </a:t>
            </a:r>
            <a:r>
              <a:rPr lang="cs-CZ" sz="3400" dirty="0" err="1"/>
              <a:t>Bezruč</a:t>
            </a:r>
            <a:r>
              <a:rPr lang="cs-CZ" sz="3400" dirty="0"/>
              <a:t> </a:t>
            </a:r>
            <a:endParaRPr lang="cs-CZ" sz="3400" dirty="0" smtClean="0"/>
          </a:p>
          <a:p>
            <a:pPr algn="l"/>
            <a:r>
              <a:rPr lang="cs-CZ" sz="3400" dirty="0" smtClean="0"/>
              <a:t>    a jeho </a:t>
            </a:r>
            <a:r>
              <a:rPr lang="cs-CZ" sz="3400" dirty="0"/>
              <a:t>anonymita umožňovala autorovi, aby předkládal svá </a:t>
            </a:r>
            <a:r>
              <a:rPr lang="cs-CZ" sz="3400" dirty="0" smtClean="0"/>
              <a:t> </a:t>
            </a:r>
          </a:p>
          <a:p>
            <a:pPr algn="l"/>
            <a:r>
              <a:rPr lang="cs-CZ" sz="3400" dirty="0"/>
              <a:t> </a:t>
            </a:r>
            <a:r>
              <a:rPr lang="cs-CZ" sz="3400" dirty="0" smtClean="0"/>
              <a:t>   díla </a:t>
            </a:r>
            <a:r>
              <a:rPr lang="cs-CZ" sz="3400" dirty="0"/>
              <a:t>jako výtvory lidové masy, kde poukazoval na tehdejší </a:t>
            </a:r>
            <a:r>
              <a:rPr lang="cs-CZ" sz="3400" dirty="0" smtClean="0"/>
              <a:t>   </a:t>
            </a:r>
          </a:p>
          <a:p>
            <a:pPr algn="l"/>
            <a:r>
              <a:rPr lang="cs-CZ" sz="3400" dirty="0"/>
              <a:t> </a:t>
            </a:r>
            <a:r>
              <a:rPr lang="cs-CZ" sz="3400" dirty="0" smtClean="0"/>
              <a:t>   sociální </a:t>
            </a:r>
            <a:r>
              <a:rPr lang="cs-CZ" sz="3400" dirty="0"/>
              <a:t>podmínky lidu, na národnostní útisk na Ostravsku, </a:t>
            </a:r>
            <a:r>
              <a:rPr lang="cs-CZ" sz="3400" dirty="0" smtClean="0"/>
              <a:t> </a:t>
            </a:r>
          </a:p>
          <a:p>
            <a:pPr algn="l"/>
            <a:r>
              <a:rPr lang="cs-CZ" sz="3400" dirty="0"/>
              <a:t> </a:t>
            </a:r>
            <a:r>
              <a:rPr lang="cs-CZ" sz="3400" dirty="0" smtClean="0"/>
              <a:t>   vyzýval </a:t>
            </a:r>
            <a:r>
              <a:rPr lang="cs-CZ" sz="3400" dirty="0"/>
              <a:t>k odboji, ke vzpouře, dodávají optimismus a víru ve </a:t>
            </a:r>
            <a:endParaRPr lang="cs-CZ" sz="3400" dirty="0" smtClean="0"/>
          </a:p>
          <a:p>
            <a:pPr algn="l"/>
            <a:r>
              <a:rPr lang="cs-CZ" sz="3400" dirty="0"/>
              <a:t> </a:t>
            </a:r>
            <a:r>
              <a:rPr lang="cs-CZ" sz="3400" dirty="0" smtClean="0"/>
              <a:t>   vítězství</a:t>
            </a:r>
            <a:r>
              <a:rPr lang="cs-CZ" sz="3400" dirty="0"/>
              <a:t>, jež přinese jen radikální společenský zvrat</a:t>
            </a:r>
            <a:r>
              <a:rPr lang="cs-CZ" sz="3400" dirty="0" smtClean="0"/>
              <a:t>.</a:t>
            </a:r>
          </a:p>
          <a:p>
            <a:pPr algn="l">
              <a:buFont typeface="Wingdings" pitchFamily="2" charset="2"/>
              <a:buChar char="Ø"/>
            </a:pPr>
            <a:r>
              <a:rPr lang="cs-CZ" sz="3400" dirty="0"/>
              <a:t>K vyjádření svých myšlenek zvolil </a:t>
            </a:r>
            <a:r>
              <a:rPr lang="cs-CZ" sz="3400" dirty="0" err="1"/>
              <a:t>Bezruč</a:t>
            </a:r>
            <a:r>
              <a:rPr lang="cs-CZ" sz="3400" dirty="0"/>
              <a:t> nejčastěji jednu z </a:t>
            </a:r>
            <a:endParaRPr lang="cs-CZ" sz="3400" dirty="0" smtClean="0"/>
          </a:p>
          <a:p>
            <a:pPr algn="l"/>
            <a:r>
              <a:rPr lang="cs-CZ" sz="3400" dirty="0" smtClean="0"/>
              <a:t>    nejúčinnějších </a:t>
            </a:r>
            <a:r>
              <a:rPr lang="cs-CZ" sz="3400" dirty="0"/>
              <a:t>básnických forem, </a:t>
            </a:r>
            <a:r>
              <a:rPr lang="cs-CZ" sz="3400" dirty="0" smtClean="0"/>
              <a:t>a to </a:t>
            </a:r>
            <a:r>
              <a:rPr lang="cs-CZ" sz="4600" dirty="0" smtClean="0">
                <a:latin typeface="Aharoni" pitchFamily="2" charset="-79"/>
                <a:cs typeface="Aharoni" pitchFamily="2" charset="-79"/>
              </a:rPr>
              <a:t>baladu</a:t>
            </a:r>
            <a:r>
              <a:rPr lang="cs-CZ" sz="3400" dirty="0" smtClean="0"/>
              <a:t>. </a:t>
            </a:r>
            <a:r>
              <a:rPr lang="cs-CZ" sz="3400" dirty="0"/>
              <a:t>Tento epický </a:t>
            </a:r>
            <a:endParaRPr lang="cs-CZ" sz="3400" dirty="0" smtClean="0"/>
          </a:p>
          <a:p>
            <a:pPr algn="l"/>
            <a:r>
              <a:rPr lang="cs-CZ" sz="3400" dirty="0"/>
              <a:t> </a:t>
            </a:r>
            <a:r>
              <a:rPr lang="cs-CZ" sz="3400" dirty="0" smtClean="0"/>
              <a:t>   útvar </a:t>
            </a:r>
            <a:r>
              <a:rPr lang="cs-CZ" sz="3400" dirty="0"/>
              <a:t>přivedl </a:t>
            </a:r>
            <a:r>
              <a:rPr lang="cs-CZ" sz="3400" dirty="0" err="1"/>
              <a:t>Bezruč</a:t>
            </a:r>
            <a:r>
              <a:rPr lang="cs-CZ" sz="3400" dirty="0"/>
              <a:t> k novému vývojovému </a:t>
            </a:r>
            <a:r>
              <a:rPr lang="cs-CZ" sz="3400" dirty="0" smtClean="0"/>
              <a:t>vrcholu </a:t>
            </a:r>
            <a:r>
              <a:rPr lang="cs-CZ" sz="3400" dirty="0"/>
              <a:t>v naší </a:t>
            </a:r>
            <a:r>
              <a:rPr lang="cs-CZ" sz="3400" dirty="0" smtClean="0"/>
              <a:t> </a:t>
            </a:r>
          </a:p>
          <a:p>
            <a:pPr algn="l"/>
            <a:r>
              <a:rPr lang="cs-CZ" sz="3400" dirty="0"/>
              <a:t> </a:t>
            </a:r>
            <a:r>
              <a:rPr lang="cs-CZ" sz="3400" dirty="0" smtClean="0"/>
              <a:t>   poezii</a:t>
            </a:r>
            <a:r>
              <a:rPr lang="cs-CZ" sz="3400" dirty="0"/>
              <a:t>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8" name="Picture 8" descr="Slezské písně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916832"/>
            <a:ext cx="1872208" cy="286448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347864" y="620688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95936" y="15567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15364" name="Picture 4" descr="http://www.artbook.cz/images/Foto/b/13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0648"/>
            <a:ext cx="2114550" cy="285750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683568" y="2564904"/>
            <a:ext cx="18722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</a:rPr>
              <a:t>artbook.cz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fotogalerie.asp</a:t>
            </a:r>
            <a:r>
              <a:rPr lang="cs-CZ" sz="1000" dirty="0" smtClean="0">
                <a:solidFill>
                  <a:schemeClr val="bg1"/>
                </a:solidFill>
              </a:rPr>
              <a:t>?</a:t>
            </a:r>
            <a:r>
              <a:rPr lang="cs-CZ" sz="1000" dirty="0" err="1" smtClean="0">
                <a:solidFill>
                  <a:schemeClr val="bg1"/>
                </a:solidFill>
              </a:rPr>
              <a:t>NumPerPage</a:t>
            </a:r>
            <a:r>
              <a:rPr lang="cs-CZ" sz="1000" dirty="0" smtClean="0">
                <a:solidFill>
                  <a:schemeClr val="bg1"/>
                </a:solidFill>
              </a:rPr>
              <a:t>=50&amp;</a:t>
            </a:r>
            <a:r>
              <a:rPr lang="cs-CZ" sz="1000" dirty="0" err="1" smtClean="0">
                <a:solidFill>
                  <a:schemeClr val="bg1"/>
                </a:solidFill>
              </a:rPr>
              <a:t>page</a:t>
            </a:r>
            <a:r>
              <a:rPr lang="cs-CZ" sz="1000" dirty="0" smtClean="0">
                <a:solidFill>
                  <a:schemeClr val="bg1"/>
                </a:solidFill>
              </a:rPr>
              <a:t>=6&amp;kategorie=&amp;</a:t>
            </a:r>
            <a:r>
              <a:rPr lang="cs-CZ" sz="1000" b="1" dirty="0" err="1" smtClean="0">
                <a:solidFill>
                  <a:schemeClr val="bg1"/>
                </a:solidFill>
              </a:rPr>
              <a:t>searvalue</a:t>
            </a:r>
            <a:r>
              <a:rPr lang="cs-CZ" sz="1000" b="1" dirty="0" smtClean="0">
                <a:solidFill>
                  <a:schemeClr val="bg1"/>
                </a:solidFill>
              </a:rPr>
              <a:t>=</a:t>
            </a:r>
            <a:endParaRPr lang="cs-CZ" sz="1000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83768" y="63813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355976" y="3429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156176" y="436510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 smtClean="0">
                <a:solidFill>
                  <a:schemeClr val="bg1"/>
                </a:solidFill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</a:rPr>
              <a:t>databazeknih.cz</a:t>
            </a:r>
            <a:r>
              <a:rPr lang="cs-CZ" sz="1000" dirty="0" smtClean="0">
                <a:solidFill>
                  <a:schemeClr val="bg1"/>
                </a:solidFill>
              </a:rPr>
              <a:t>/knihy/</a:t>
            </a:r>
            <a:r>
              <a:rPr lang="cs-CZ" sz="1000" dirty="0" err="1" smtClean="0">
                <a:solidFill>
                  <a:schemeClr val="bg1"/>
                </a:solidFill>
              </a:rPr>
              <a:t>slezske</a:t>
            </a:r>
            <a:r>
              <a:rPr lang="cs-CZ" sz="1000" dirty="0" smtClean="0">
                <a:solidFill>
                  <a:schemeClr val="bg1"/>
                </a:solidFill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</a:rPr>
              <a:t>pisne</a:t>
            </a:r>
            <a:r>
              <a:rPr lang="cs-CZ" sz="1000" dirty="0" smtClean="0">
                <a:solidFill>
                  <a:schemeClr val="bg1"/>
                </a:solidFill>
              </a:rPr>
              <a:t>-605</a:t>
            </a:r>
            <a:endParaRPr lang="cs-CZ" sz="1000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436096" y="260648"/>
            <a:ext cx="31742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PRVOTINA</a:t>
            </a:r>
            <a:endParaRPr lang="cs-CZ" sz="36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67544" y="3645024"/>
            <a:ext cx="3729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NEJZNÁMĚJŠÍ DÍLO</a:t>
            </a:r>
            <a:endParaRPr lang="cs-CZ" sz="3600" dirty="0"/>
          </a:p>
        </p:txBody>
      </p:sp>
      <p:sp>
        <p:nvSpPr>
          <p:cNvPr id="32" name="Šipka doprava 31"/>
          <p:cNvSpPr/>
          <p:nvPr/>
        </p:nvSpPr>
        <p:spPr>
          <a:xfrm>
            <a:off x="4499992" y="3717032"/>
            <a:ext cx="1296144" cy="432048"/>
          </a:xfrm>
          <a:prstGeom prst="rightArrow">
            <a:avLst>
              <a:gd name="adj1" fmla="val 50000"/>
              <a:gd name="adj2" fmla="val 44862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Šipka doleva 32"/>
          <p:cNvSpPr/>
          <p:nvPr/>
        </p:nvSpPr>
        <p:spPr>
          <a:xfrm>
            <a:off x="3059832" y="1124744"/>
            <a:ext cx="2202544" cy="360040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5796136" y="980728"/>
            <a:ext cx="24096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>
                <a:latin typeface="Lucida Calligraphy" pitchFamily="66" charset="0"/>
              </a:rPr>
              <a:t>„Stužkonoska </a:t>
            </a:r>
          </a:p>
          <a:p>
            <a:pPr algn="ctr"/>
            <a:r>
              <a:rPr lang="cs-CZ" sz="2400" dirty="0" smtClean="0">
                <a:latin typeface="Lucida Calligraphy" pitchFamily="66" charset="0"/>
              </a:rPr>
              <a:t>modrá“</a:t>
            </a:r>
            <a:endParaRPr lang="cs-CZ" sz="2400" dirty="0">
              <a:latin typeface="Lucida Calligraphy" pitchFamily="66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755576" y="4581128"/>
            <a:ext cx="40815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Lucida Calligraphy" pitchFamily="66" charset="0"/>
              </a:rPr>
              <a:t>„Slezské písně“</a:t>
            </a:r>
            <a:endParaRPr lang="cs-CZ" sz="4000" dirty="0">
              <a:latin typeface="Lucida Calligraphy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  <p:bldP spid="20" grpId="0"/>
      <p:bldP spid="27" grpId="0"/>
      <p:bldP spid="32" grpId="0" animBg="1"/>
      <p:bldP spid="33" grpId="0" animBg="1"/>
      <p:bldP spid="36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51520" y="1052736"/>
            <a:ext cx="4392488" cy="5400600"/>
          </a:xfrm>
        </p:spPr>
        <p:txBody>
          <a:bodyPr>
            <a:noAutofit/>
          </a:bodyPr>
          <a:lstStyle/>
          <a:p>
            <a:pPr algn="l"/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2000" dirty="0" smtClean="0"/>
              <a:t>Ve Slezských písních líčí Petr </a:t>
            </a:r>
            <a:r>
              <a:rPr lang="cs-CZ" sz="2000" dirty="0" err="1" smtClean="0"/>
              <a:t>Bezruč</a:t>
            </a:r>
            <a:r>
              <a:rPr lang="cs-CZ" sz="2000" dirty="0" smtClean="0"/>
              <a:t> především utrpení, bídu a útlak prostého lidu. Dokázal v nich dokonale popisovat krajinu, především oblast uhelných pánví (například báseň Ostrava, ve které líčí utrpení obyčejného horníka). Také v nich barvitě popisuje život prostého lidu na venkově a v malých vesnicích Moravskoslezských Beskyd, zachycuje kruté pracovní podmínky obyvatel a bezprávnost chudiny vůči pánům. Ve svém díle vybízí těžkou prací trýzněný lid k neposlušnosti. Proto také asi psal pod </a:t>
            </a:r>
            <a:r>
              <a:rPr lang="cs-CZ" sz="2000" b="1" dirty="0" smtClean="0">
                <a:latin typeface="Aharoni" pitchFamily="2" charset="-79"/>
                <a:cs typeface="Aharoni" pitchFamily="2" charset="-79"/>
              </a:rPr>
              <a:t>pseudonymem</a:t>
            </a:r>
            <a:r>
              <a:rPr lang="cs-CZ" sz="2000" dirty="0" smtClean="0"/>
              <a:t>. Jeho přáním bylo, aby se i prostí lidé měli dobře, aby se dokázali bránit útisku a nejenom na něj naříkali. </a:t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004048" y="980728"/>
            <a:ext cx="3888432" cy="5544616"/>
          </a:xfrm>
        </p:spPr>
        <p:txBody>
          <a:bodyPr>
            <a:normAutofit fontScale="77500" lnSpcReduction="20000"/>
          </a:bodyPr>
          <a:lstStyle/>
          <a:p>
            <a:pPr algn="l">
              <a:buFont typeface="Wingdings" pitchFamily="2" charset="2"/>
              <a:buChar char="Ø"/>
            </a:pPr>
            <a:r>
              <a:rPr lang="cs-CZ" dirty="0"/>
              <a:t>Maryčka </a:t>
            </a:r>
            <a:r>
              <a:rPr lang="cs-CZ" dirty="0" err="1" smtClean="0"/>
              <a:t>Magdonova</a:t>
            </a:r>
            <a:endParaRPr lang="cs-CZ" dirty="0" smtClean="0"/>
          </a:p>
          <a:p>
            <a:pPr algn="l">
              <a:buFont typeface="Wingdings" pitchFamily="2" charset="2"/>
              <a:buChar char="Ø"/>
            </a:pPr>
            <a:r>
              <a:rPr lang="cs-CZ" dirty="0" smtClean="0"/>
              <a:t>Bernard Žár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/>
              <a:t>Kantor </a:t>
            </a:r>
            <a:r>
              <a:rPr lang="cs-CZ" dirty="0" err="1" smtClean="0"/>
              <a:t>Halfar</a:t>
            </a:r>
            <a:endParaRPr lang="cs-CZ" dirty="0" smtClean="0"/>
          </a:p>
          <a:p>
            <a:pPr algn="l">
              <a:buFont typeface="Wingdings" pitchFamily="2" charset="2"/>
              <a:buChar char="Ø"/>
            </a:pPr>
            <a:r>
              <a:rPr lang="cs-CZ" dirty="0" err="1" smtClean="0"/>
              <a:t>Ondráš</a:t>
            </a:r>
            <a:endParaRPr lang="cs-CZ" dirty="0" smtClean="0"/>
          </a:p>
          <a:p>
            <a:pPr algn="l">
              <a:buFont typeface="Wingdings" pitchFamily="2" charset="2"/>
              <a:buChar char="Ø"/>
            </a:pPr>
            <a:r>
              <a:rPr lang="cs-CZ" dirty="0" smtClean="0"/>
              <a:t>Žermanice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/>
              <a:t>70000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/>
              <a:t>Ostrava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/>
              <a:t>Škaredý fantóm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err="1" smtClean="0"/>
              <a:t>Leonidas</a:t>
            </a:r>
            <a:endParaRPr lang="cs-CZ" dirty="0" smtClean="0"/>
          </a:p>
          <a:p>
            <a:pPr algn="l">
              <a:buFont typeface="Wingdings" pitchFamily="2" charset="2"/>
              <a:buChar char="Ø"/>
            </a:pPr>
            <a:r>
              <a:rPr lang="cs-CZ" dirty="0" smtClean="0"/>
              <a:t>Smrt Casanova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err="1" smtClean="0"/>
              <a:t>Hrabyň</a:t>
            </a:r>
            <a:endParaRPr lang="cs-CZ" dirty="0" smtClean="0"/>
          </a:p>
          <a:p>
            <a:pPr algn="l">
              <a:buFont typeface="Wingdings" pitchFamily="2" charset="2"/>
              <a:buChar char="Ø"/>
            </a:pPr>
            <a:r>
              <a:rPr lang="cs-CZ" dirty="0" err="1" smtClean="0"/>
              <a:t>Hlučín</a:t>
            </a:r>
            <a:endParaRPr lang="cs-CZ" dirty="0" smtClean="0"/>
          </a:p>
          <a:p>
            <a:pPr algn="l">
              <a:buFont typeface="Wingdings" pitchFamily="2" charset="2"/>
              <a:buChar char="Ø"/>
            </a:pPr>
            <a:r>
              <a:rPr lang="cs-CZ" dirty="0" smtClean="0"/>
              <a:t>Jen jedenkrát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/>
              <a:t>Kdo </a:t>
            </a:r>
            <a:r>
              <a:rPr lang="cs-CZ" dirty="0"/>
              <a:t>na moje místo</a:t>
            </a:r>
          </a:p>
          <a:p>
            <a:pPr algn="l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04048" y="6926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260648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SOCIÁLNÍ BALADA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580112" y="260648"/>
            <a:ext cx="2887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VYBRANÉ BALADY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Petr </a:t>
            </a:r>
            <a:r>
              <a:rPr lang="cs-CZ" b="1" dirty="0" err="1"/>
              <a:t>Bezruč</a:t>
            </a:r>
            <a:r>
              <a:rPr lang="cs-CZ" b="1" dirty="0"/>
              <a:t>: „</a:t>
            </a:r>
            <a:r>
              <a:rPr lang="cs-CZ" b="1" u="sng" dirty="0"/>
              <a:t>Maryčka </a:t>
            </a:r>
            <a:r>
              <a:rPr lang="cs-CZ" b="1" u="sng" dirty="0" err="1"/>
              <a:t>Magdónova</a:t>
            </a:r>
            <a:r>
              <a:rPr lang="cs-CZ" b="1" u="sng" dirty="0"/>
              <a:t>“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4038600" cy="50014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sz="3300" b="1" dirty="0" smtClean="0"/>
              <a:t>             </a:t>
            </a:r>
            <a:r>
              <a:rPr lang="cs-CZ" sz="7200" b="1" dirty="0" smtClean="0"/>
              <a:t>Šel </a:t>
            </a:r>
            <a:r>
              <a:rPr lang="cs-CZ" sz="7200" b="1" dirty="0"/>
              <a:t>starý </a:t>
            </a:r>
            <a:r>
              <a:rPr lang="cs-CZ" sz="7200" b="1" dirty="0" err="1"/>
              <a:t>Magdon</a:t>
            </a:r>
            <a:r>
              <a:rPr lang="cs-CZ" sz="7200" b="1" dirty="0"/>
              <a:t> z Ostravy domů,</a:t>
            </a:r>
            <a:br>
              <a:rPr lang="cs-CZ" sz="7200" b="1" dirty="0"/>
            </a:br>
            <a:r>
              <a:rPr lang="cs-CZ" sz="7200" b="1" dirty="0"/>
              <a:t>v </a:t>
            </a:r>
            <a:r>
              <a:rPr lang="cs-CZ" sz="7200" b="1" dirty="0" err="1"/>
              <a:t>bartovské</a:t>
            </a:r>
            <a:r>
              <a:rPr lang="cs-CZ" sz="7200" b="1" dirty="0"/>
              <a:t> harendě večer se stavil,</a:t>
            </a:r>
            <a:br>
              <a:rPr lang="cs-CZ" sz="7200" b="1" dirty="0"/>
            </a:br>
            <a:r>
              <a:rPr lang="cs-CZ" sz="7200" b="1" dirty="0"/>
              <a:t>s rozbitou lebkou do příkopy </a:t>
            </a:r>
            <a:r>
              <a:rPr lang="cs-CZ" sz="7200" b="1" dirty="0" err="1"/>
              <a:t>pad</a:t>
            </a:r>
            <a:r>
              <a:rPr lang="cs-CZ" sz="7200" b="1" dirty="0"/>
              <a:t>.</a:t>
            </a:r>
            <a:br>
              <a:rPr lang="cs-CZ" sz="7200" b="1" dirty="0"/>
            </a:br>
            <a:r>
              <a:rPr lang="cs-CZ" sz="7200" b="1" dirty="0"/>
              <a:t>Plakala Maryčka </a:t>
            </a:r>
            <a:r>
              <a:rPr lang="cs-CZ" sz="7200" b="1" dirty="0" err="1"/>
              <a:t>Magdónova</a:t>
            </a:r>
            <a:r>
              <a:rPr lang="cs-CZ" sz="7200" b="1" dirty="0"/>
              <a:t>.</a:t>
            </a:r>
            <a:br>
              <a:rPr lang="cs-CZ" sz="7200" b="1" dirty="0"/>
            </a:br>
            <a:r>
              <a:rPr lang="cs-CZ" sz="7200" b="1" dirty="0"/>
              <a:t/>
            </a:r>
            <a:br>
              <a:rPr lang="cs-CZ" sz="7200" b="1" dirty="0"/>
            </a:br>
            <a:r>
              <a:rPr lang="cs-CZ" sz="7200" b="1" dirty="0"/>
              <a:t>Vůz plný uhlí se v koleji zvrátil.</a:t>
            </a:r>
            <a:br>
              <a:rPr lang="cs-CZ" sz="7200" b="1" dirty="0"/>
            </a:br>
            <a:r>
              <a:rPr lang="cs-CZ" sz="7200" b="1" dirty="0"/>
              <a:t>Pod vozem zhasla </a:t>
            </a:r>
            <a:r>
              <a:rPr lang="cs-CZ" sz="7200" b="1" dirty="0" err="1"/>
              <a:t>Magdónova</a:t>
            </a:r>
            <a:r>
              <a:rPr lang="cs-CZ" sz="7200" b="1" dirty="0"/>
              <a:t> vdova.</a:t>
            </a:r>
            <a:br>
              <a:rPr lang="cs-CZ" sz="7200" b="1" dirty="0"/>
            </a:br>
            <a:r>
              <a:rPr lang="cs-CZ" sz="7200" b="1" dirty="0"/>
              <a:t>Na Starých Hamrech pět vzlykalo sirot,</a:t>
            </a:r>
            <a:br>
              <a:rPr lang="cs-CZ" sz="7200" b="1" dirty="0"/>
            </a:br>
            <a:r>
              <a:rPr lang="cs-CZ" sz="7200" b="1" dirty="0"/>
              <a:t>nejstarší Maryčka </a:t>
            </a:r>
            <a:r>
              <a:rPr lang="cs-CZ" sz="7200" b="1" dirty="0" err="1"/>
              <a:t>Magdónova</a:t>
            </a:r>
            <a:r>
              <a:rPr lang="cs-CZ" sz="7200" b="1" dirty="0"/>
              <a:t>.</a:t>
            </a:r>
            <a:br>
              <a:rPr lang="cs-CZ" sz="7200" b="1" dirty="0"/>
            </a:br>
            <a:r>
              <a:rPr lang="cs-CZ" sz="7200" b="1" dirty="0"/>
              <a:t/>
            </a:r>
            <a:br>
              <a:rPr lang="cs-CZ" sz="7200" b="1" dirty="0"/>
            </a:br>
            <a:r>
              <a:rPr lang="cs-CZ" sz="7200" b="1" dirty="0"/>
              <a:t>Kdo se jich ujme a kdo jim dá chleba?</a:t>
            </a:r>
            <a:br>
              <a:rPr lang="cs-CZ" sz="7200" b="1" dirty="0"/>
            </a:br>
            <a:r>
              <a:rPr lang="cs-CZ" sz="7200" b="1" dirty="0"/>
              <a:t>Budeš jim otcem a budeš jim matkou?</a:t>
            </a:r>
            <a:br>
              <a:rPr lang="cs-CZ" sz="7200" b="1" dirty="0"/>
            </a:br>
            <a:r>
              <a:rPr lang="cs-CZ" sz="7200" b="1" dirty="0"/>
              <a:t>Myslíš, kdo doly má, má srdce taky</a:t>
            </a:r>
            <a:br>
              <a:rPr lang="cs-CZ" sz="7200" b="1" dirty="0"/>
            </a:br>
            <a:r>
              <a:rPr lang="cs-CZ" sz="7200" b="1" dirty="0"/>
              <a:t>tak jak ty, Maryčko </a:t>
            </a:r>
            <a:r>
              <a:rPr lang="cs-CZ" sz="7200" b="1" dirty="0" err="1"/>
              <a:t>Magdonova</a:t>
            </a:r>
            <a:r>
              <a:rPr lang="cs-CZ" sz="7200" b="1" dirty="0"/>
              <a:t>?</a:t>
            </a:r>
            <a:br>
              <a:rPr lang="cs-CZ" sz="7200" b="1" dirty="0"/>
            </a:br>
            <a:r>
              <a:rPr lang="cs-CZ" sz="7200" b="1" dirty="0"/>
              <a:t/>
            </a:r>
            <a:br>
              <a:rPr lang="cs-CZ" sz="7200" b="1" dirty="0"/>
            </a:br>
            <a:r>
              <a:rPr lang="cs-CZ" sz="7200" b="1" dirty="0"/>
              <a:t>Bez konce jsou lesy markýze </a:t>
            </a:r>
            <a:r>
              <a:rPr lang="cs-CZ" sz="7200" b="1" dirty="0" err="1"/>
              <a:t>Géra</a:t>
            </a:r>
            <a:r>
              <a:rPr lang="cs-CZ" sz="7200" b="1" dirty="0"/>
              <a:t>.</a:t>
            </a:r>
            <a:br>
              <a:rPr lang="cs-CZ" sz="7200" b="1" dirty="0"/>
            </a:br>
            <a:r>
              <a:rPr lang="cs-CZ" sz="7200" b="1" dirty="0"/>
              <a:t>Otcové když v jeho robili dolech,</a:t>
            </a:r>
            <a:br>
              <a:rPr lang="cs-CZ" sz="7200" b="1" dirty="0"/>
            </a:br>
            <a:r>
              <a:rPr lang="cs-CZ" sz="7200" b="1" dirty="0"/>
              <a:t>smí si vzít sirotek do klínu </a:t>
            </a:r>
            <a:r>
              <a:rPr lang="cs-CZ" sz="7200" b="1" dirty="0" err="1"/>
              <a:t>drva</a:t>
            </a:r>
            <a:r>
              <a:rPr lang="cs-CZ" sz="7200" b="1" dirty="0"/>
              <a:t>,</a:t>
            </a:r>
            <a:br>
              <a:rPr lang="cs-CZ" sz="7200" b="1" dirty="0"/>
            </a:br>
            <a:r>
              <a:rPr lang="cs-CZ" sz="7200" b="1" dirty="0"/>
              <a:t>co pravíš, Maryčko </a:t>
            </a:r>
            <a:r>
              <a:rPr lang="cs-CZ" sz="7200" b="1" dirty="0" err="1"/>
              <a:t>Magdónova</a:t>
            </a:r>
            <a:r>
              <a:rPr lang="cs-CZ" sz="7200" b="1" dirty="0"/>
              <a:t>?</a:t>
            </a:r>
            <a:br>
              <a:rPr lang="cs-CZ" sz="7200" b="1" dirty="0"/>
            </a:br>
            <a:r>
              <a:rPr lang="cs-CZ" sz="7400" b="1" dirty="0"/>
              <a:t/>
            </a:r>
            <a:br>
              <a:rPr lang="cs-CZ" sz="7400" b="1" dirty="0"/>
            </a:br>
            <a:endParaRPr lang="cs-CZ" sz="7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4857403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b="1" dirty="0" smtClean="0"/>
              <a:t>	</a:t>
            </a:r>
            <a:r>
              <a:rPr lang="cs-CZ" sz="7200" b="1" dirty="0" err="1" smtClean="0"/>
              <a:t>ref</a:t>
            </a:r>
            <a:r>
              <a:rPr lang="cs-CZ" sz="7200" b="1" dirty="0"/>
              <a:t>.: </a:t>
            </a:r>
            <a:r>
              <a:rPr lang="cs-CZ" sz="7200" b="1" i="1" dirty="0"/>
              <a:t>Žila jsi, Maryčko, ve špatný době</a:t>
            </a:r>
            <a:br>
              <a:rPr lang="cs-CZ" sz="7200" b="1" i="1" dirty="0"/>
            </a:br>
            <a:r>
              <a:rPr lang="cs-CZ" sz="7200" b="1" i="1" dirty="0"/>
              <a:t>Možná, že se teďka </a:t>
            </a:r>
            <a:r>
              <a:rPr lang="cs-CZ" sz="7200" b="1" i="1" dirty="0" err="1"/>
              <a:t>vobracíš</a:t>
            </a:r>
            <a:r>
              <a:rPr lang="cs-CZ" sz="7200" b="1" i="1" dirty="0"/>
              <a:t> v hrobě</a:t>
            </a:r>
            <a:br>
              <a:rPr lang="cs-CZ" sz="7200" b="1" i="1" dirty="0"/>
            </a:br>
            <a:r>
              <a:rPr lang="cs-CZ" sz="7200" b="1" i="1" dirty="0"/>
              <a:t>Dneska by si měla spíš kulku v sobě</a:t>
            </a:r>
            <a:br>
              <a:rPr lang="cs-CZ" sz="7200" b="1" i="1" dirty="0"/>
            </a:br>
            <a:r>
              <a:rPr lang="cs-CZ" sz="7200" b="1" i="1" dirty="0"/>
              <a:t>Proto se snažím </a:t>
            </a:r>
            <a:r>
              <a:rPr lang="cs-CZ" sz="7200" b="1" i="1" dirty="0" err="1"/>
              <a:t>bejt</a:t>
            </a:r>
            <a:r>
              <a:rPr lang="cs-CZ" sz="7200" b="1" i="1" dirty="0"/>
              <a:t> na správný straně hlavně</a:t>
            </a:r>
            <a:r>
              <a:rPr lang="cs-CZ" sz="7200" b="1" dirty="0"/>
              <a:t/>
            </a:r>
            <a:br>
              <a:rPr lang="cs-CZ" sz="7200" b="1" dirty="0"/>
            </a:br>
            <a:r>
              <a:rPr lang="cs-CZ" sz="7200" b="1" dirty="0"/>
              <a:t>Žila jsi, Maryčko, ve špatný době</a:t>
            </a:r>
            <a:br>
              <a:rPr lang="cs-CZ" sz="7200" b="1" dirty="0"/>
            </a:br>
            <a:r>
              <a:rPr lang="cs-CZ" sz="7200" b="1" dirty="0"/>
              <a:t>Možná, že se teďka </a:t>
            </a:r>
            <a:r>
              <a:rPr lang="cs-CZ" sz="7200" b="1" dirty="0" err="1"/>
              <a:t>vobracíš</a:t>
            </a:r>
            <a:r>
              <a:rPr lang="cs-CZ" sz="7200" b="1" dirty="0"/>
              <a:t> v hrobě</a:t>
            </a:r>
            <a:br>
              <a:rPr lang="cs-CZ" sz="7200" b="1" dirty="0"/>
            </a:br>
            <a:r>
              <a:rPr lang="cs-CZ" sz="7200" b="1" dirty="0"/>
              <a:t>Dneska by si měla spíš kulku v sobě</a:t>
            </a:r>
            <a:br>
              <a:rPr lang="cs-CZ" sz="7200" b="1" dirty="0"/>
            </a:br>
            <a:r>
              <a:rPr lang="cs-CZ" sz="7200" b="1" dirty="0"/>
              <a:t>Já se snažím </a:t>
            </a:r>
            <a:r>
              <a:rPr lang="cs-CZ" sz="7200" b="1" dirty="0" err="1"/>
              <a:t>bejt</a:t>
            </a:r>
            <a:r>
              <a:rPr lang="cs-CZ" sz="7200" b="1" dirty="0"/>
              <a:t> na správný straně hlavně</a:t>
            </a:r>
            <a:br>
              <a:rPr lang="cs-CZ" sz="7200" b="1" dirty="0"/>
            </a:br>
            <a:r>
              <a:rPr lang="cs-CZ" sz="7200" b="1" dirty="0"/>
              <a:t/>
            </a:r>
            <a:br>
              <a:rPr lang="cs-CZ" sz="7200" b="1" dirty="0"/>
            </a:br>
            <a:r>
              <a:rPr lang="cs-CZ" sz="7200" b="1" dirty="0"/>
              <a:t>Maryčko, mrzne a není co </a:t>
            </a:r>
            <a:r>
              <a:rPr lang="cs-CZ" sz="7200" b="1" dirty="0" err="1"/>
              <a:t>jísti</a:t>
            </a:r>
            <a:r>
              <a:rPr lang="cs-CZ" sz="7200" b="1" dirty="0"/>
              <a:t>…</a:t>
            </a:r>
            <a:br>
              <a:rPr lang="cs-CZ" sz="7200" b="1" dirty="0"/>
            </a:br>
            <a:r>
              <a:rPr lang="cs-CZ" sz="7200" b="1" dirty="0"/>
              <a:t>Na horách, na horách plno je dřeva…</a:t>
            </a:r>
            <a:br>
              <a:rPr lang="cs-CZ" sz="7200" b="1" dirty="0"/>
            </a:br>
            <a:r>
              <a:rPr lang="cs-CZ" sz="7200" b="1" dirty="0"/>
              <a:t>Burmistr </a:t>
            </a:r>
            <a:r>
              <a:rPr lang="cs-CZ" sz="7200" b="1" dirty="0" err="1"/>
              <a:t>Hochfelder</a:t>
            </a:r>
            <a:r>
              <a:rPr lang="cs-CZ" sz="7200" b="1" dirty="0"/>
              <a:t> viděl tě sbírat,</a:t>
            </a:r>
            <a:br>
              <a:rPr lang="cs-CZ" sz="7200" b="1" dirty="0"/>
            </a:br>
            <a:r>
              <a:rPr lang="cs-CZ" sz="7200" b="1" dirty="0"/>
              <a:t>má mlčet, Maryčko </a:t>
            </a:r>
            <a:r>
              <a:rPr lang="cs-CZ" sz="7200" b="1" dirty="0" err="1"/>
              <a:t>Magdónova</a:t>
            </a:r>
            <a:r>
              <a:rPr lang="cs-CZ" sz="7200" b="1" dirty="0"/>
              <a:t>?</a:t>
            </a:r>
            <a:br>
              <a:rPr lang="cs-CZ" sz="7200" b="1" dirty="0"/>
            </a:br>
            <a:r>
              <a:rPr lang="cs-CZ" sz="7200" b="1" dirty="0"/>
              <a:t/>
            </a:r>
            <a:br>
              <a:rPr lang="cs-CZ" sz="7200" b="1" dirty="0"/>
            </a:br>
            <a:r>
              <a:rPr lang="cs-CZ" sz="7200" b="1" dirty="0"/>
              <a:t>Cos to za ženicha vybrala sobě?</a:t>
            </a:r>
            <a:br>
              <a:rPr lang="cs-CZ" sz="7200" b="1" dirty="0"/>
            </a:br>
            <a:r>
              <a:rPr lang="cs-CZ" sz="7200" b="1" dirty="0"/>
              <a:t>Bodák má k rameni, na čapce peří,</a:t>
            </a:r>
            <a:br>
              <a:rPr lang="cs-CZ" sz="7200" b="1" dirty="0"/>
            </a:br>
            <a:r>
              <a:rPr lang="cs-CZ" sz="7200" b="1" dirty="0"/>
              <a:t>drsné má čelo, ty jdeš s ním do </a:t>
            </a:r>
            <a:r>
              <a:rPr lang="cs-CZ" sz="7200" b="1" dirty="0" err="1"/>
              <a:t>Frydku</a:t>
            </a:r>
            <a:r>
              <a:rPr lang="cs-CZ" sz="7200" b="1" dirty="0"/>
              <a:t>,</a:t>
            </a:r>
            <a:br>
              <a:rPr lang="cs-CZ" sz="7200" b="1" dirty="0"/>
            </a:br>
            <a:r>
              <a:rPr lang="cs-CZ" sz="7200" b="1" dirty="0"/>
              <a:t>půjdeš s ním, Maryčko </a:t>
            </a:r>
            <a:r>
              <a:rPr lang="cs-CZ" sz="7200" b="1" dirty="0" err="1"/>
              <a:t>Magdónova</a:t>
            </a:r>
            <a:r>
              <a:rPr lang="cs-CZ" sz="7200" b="1" dirty="0"/>
              <a:t>?</a:t>
            </a:r>
            <a:br>
              <a:rPr lang="cs-CZ" sz="7200" b="1" dirty="0"/>
            </a:br>
            <a:r>
              <a:rPr lang="cs-CZ" sz="7200" b="1" dirty="0"/>
              <a:t/>
            </a:r>
            <a:br>
              <a:rPr lang="cs-CZ" sz="7200" b="1" dirty="0"/>
            </a:br>
            <a:endParaRPr lang="cs-CZ" sz="7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476672"/>
            <a:ext cx="4038600" cy="5649491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dirty="0" smtClean="0"/>
              <a:t>	</a:t>
            </a:r>
            <a:r>
              <a:rPr lang="cs-CZ" sz="2900" b="1" dirty="0" smtClean="0"/>
              <a:t>Cos </a:t>
            </a:r>
            <a:r>
              <a:rPr lang="cs-CZ" sz="2900" b="1" dirty="0"/>
              <a:t>to za nevěstu? Schýlená hlava,</a:t>
            </a:r>
            <a:br>
              <a:rPr lang="cs-CZ" sz="2900" b="1" dirty="0"/>
            </a:br>
            <a:r>
              <a:rPr lang="cs-CZ" sz="2900" b="1" dirty="0"/>
              <a:t>fěrtoch máš na očích, do něho </a:t>
            </a:r>
            <a:r>
              <a:rPr lang="cs-CZ" sz="2900" b="1" dirty="0" err="1"/>
              <a:t>tekou</a:t>
            </a:r>
            <a:r>
              <a:rPr lang="cs-CZ" sz="2900" b="1" dirty="0"/>
              <a:t/>
            </a:r>
            <a:br>
              <a:rPr lang="cs-CZ" sz="2900" b="1" dirty="0"/>
            </a:br>
            <a:r>
              <a:rPr lang="cs-CZ" sz="2900" b="1" dirty="0"/>
              <a:t>hořké a ohnivé krůpěje s lící,</a:t>
            </a:r>
            <a:br>
              <a:rPr lang="cs-CZ" sz="2900" b="1" dirty="0"/>
            </a:br>
            <a:r>
              <a:rPr lang="cs-CZ" sz="2900" b="1" dirty="0"/>
              <a:t>co je ti, Maryčko </a:t>
            </a:r>
            <a:r>
              <a:rPr lang="cs-CZ" sz="2900" b="1" dirty="0" err="1"/>
              <a:t>Magdónova</a:t>
            </a:r>
            <a:r>
              <a:rPr lang="cs-CZ" sz="2900" b="1" dirty="0"/>
              <a:t>?</a:t>
            </a:r>
            <a:br>
              <a:rPr lang="cs-CZ" sz="2900" b="1" dirty="0"/>
            </a:br>
            <a:r>
              <a:rPr lang="cs-CZ" sz="2900" b="1" dirty="0"/>
              <a:t/>
            </a:r>
            <a:br>
              <a:rPr lang="cs-CZ" sz="2900" b="1" dirty="0"/>
            </a:br>
            <a:r>
              <a:rPr lang="cs-CZ" sz="2900" b="1" dirty="0" err="1"/>
              <a:t>Frydečtí</a:t>
            </a:r>
            <a:r>
              <a:rPr lang="cs-CZ" sz="2900" b="1" dirty="0"/>
              <a:t> </a:t>
            </a:r>
            <a:r>
              <a:rPr lang="cs-CZ" sz="2900" b="1" dirty="0" err="1"/>
              <a:t>grosbyrgři</a:t>
            </a:r>
            <a:r>
              <a:rPr lang="cs-CZ" sz="2900" b="1" dirty="0"/>
              <a:t>, dámy ze </a:t>
            </a:r>
            <a:r>
              <a:rPr lang="cs-CZ" sz="2900" b="1" dirty="0" err="1"/>
              <a:t>Frydku</a:t>
            </a:r>
            <a:r>
              <a:rPr lang="cs-CZ" sz="2900" b="1" dirty="0"/>
              <a:t/>
            </a:r>
            <a:br>
              <a:rPr lang="cs-CZ" sz="2900" b="1" dirty="0"/>
            </a:br>
            <a:r>
              <a:rPr lang="cs-CZ" sz="2900" b="1" dirty="0"/>
              <a:t>jízlivou budou se </a:t>
            </a:r>
            <a:r>
              <a:rPr lang="cs-CZ" sz="2900" b="1" dirty="0" err="1"/>
              <a:t>smáti</a:t>
            </a:r>
            <a:r>
              <a:rPr lang="cs-CZ" sz="2900" b="1" dirty="0"/>
              <a:t> ti řečí,</a:t>
            </a:r>
            <a:br>
              <a:rPr lang="cs-CZ" sz="2900" b="1" dirty="0"/>
            </a:br>
            <a:r>
              <a:rPr lang="cs-CZ" sz="2900" b="1" dirty="0"/>
              <a:t>se synky uzří tě </a:t>
            </a:r>
            <a:r>
              <a:rPr lang="cs-CZ" sz="2900" b="1" dirty="0" err="1"/>
              <a:t>Hochfelder</a:t>
            </a:r>
            <a:r>
              <a:rPr lang="cs-CZ" sz="2900" b="1" dirty="0"/>
              <a:t> žid.</a:t>
            </a:r>
            <a:br>
              <a:rPr lang="cs-CZ" sz="2900" b="1" dirty="0"/>
            </a:br>
            <a:r>
              <a:rPr lang="cs-CZ" sz="2900" b="1" dirty="0"/>
              <a:t>Jak je ti, Maryčko </a:t>
            </a:r>
            <a:r>
              <a:rPr lang="cs-CZ" sz="2900" b="1" dirty="0" err="1"/>
              <a:t>Magdónova</a:t>
            </a:r>
            <a:r>
              <a:rPr lang="cs-CZ" sz="2900" b="1" dirty="0"/>
              <a:t>?</a:t>
            </a:r>
            <a:br>
              <a:rPr lang="cs-CZ" sz="2900" b="1" dirty="0"/>
            </a:br>
            <a:r>
              <a:rPr lang="cs-CZ" sz="2900" b="1" dirty="0"/>
              <a:t/>
            </a:r>
            <a:br>
              <a:rPr lang="cs-CZ" sz="2900" b="1" dirty="0"/>
            </a:br>
            <a:r>
              <a:rPr lang="cs-CZ" sz="2900" b="1" dirty="0" err="1"/>
              <a:t>ref</a:t>
            </a:r>
            <a:r>
              <a:rPr lang="cs-CZ" sz="2900" b="1" dirty="0"/>
              <a:t>.: Žila jsi, Maryčko, ve špatný době</a:t>
            </a:r>
            <a:br>
              <a:rPr lang="cs-CZ" sz="2900" b="1" dirty="0"/>
            </a:br>
            <a:r>
              <a:rPr lang="cs-CZ" sz="2900" b="1" dirty="0"/>
              <a:t>Možná, že se teďka </a:t>
            </a:r>
            <a:r>
              <a:rPr lang="cs-CZ" sz="2900" b="1" dirty="0" err="1"/>
              <a:t>vobracíš</a:t>
            </a:r>
            <a:r>
              <a:rPr lang="cs-CZ" sz="2900" b="1" dirty="0"/>
              <a:t> v hrobě</a:t>
            </a:r>
            <a:br>
              <a:rPr lang="cs-CZ" sz="2900" b="1" dirty="0"/>
            </a:br>
            <a:r>
              <a:rPr lang="cs-CZ" sz="2900" b="1" dirty="0"/>
              <a:t>Dneska by si měla spíš kulku v sobě</a:t>
            </a:r>
            <a:br>
              <a:rPr lang="cs-CZ" sz="2900" b="1" dirty="0"/>
            </a:br>
            <a:r>
              <a:rPr lang="cs-CZ" sz="2900" b="1" dirty="0"/>
              <a:t>Proto se snažím </a:t>
            </a:r>
            <a:r>
              <a:rPr lang="cs-CZ" sz="2900" b="1" dirty="0" err="1"/>
              <a:t>bejt</a:t>
            </a:r>
            <a:r>
              <a:rPr lang="cs-CZ" sz="2900" b="1" dirty="0"/>
              <a:t> na správný straně hlavně</a:t>
            </a:r>
            <a:br>
              <a:rPr lang="cs-CZ" sz="2900" b="1" dirty="0"/>
            </a:br>
            <a:r>
              <a:rPr lang="cs-CZ" sz="2900" b="1" dirty="0"/>
              <a:t>Žila jsi, Maryčko, ve špatný době</a:t>
            </a:r>
            <a:br>
              <a:rPr lang="cs-CZ" sz="2900" b="1" dirty="0"/>
            </a:br>
            <a:r>
              <a:rPr lang="cs-CZ" sz="2900" b="1" dirty="0"/>
              <a:t>Možná, že se teďka </a:t>
            </a:r>
            <a:r>
              <a:rPr lang="cs-CZ" sz="2900" b="1" dirty="0" err="1"/>
              <a:t>vobracíš</a:t>
            </a:r>
            <a:r>
              <a:rPr lang="cs-CZ" sz="2900" b="1" dirty="0"/>
              <a:t> v hrobě</a:t>
            </a:r>
            <a:br>
              <a:rPr lang="cs-CZ" sz="2900" b="1" dirty="0"/>
            </a:br>
            <a:r>
              <a:rPr lang="cs-CZ" sz="2900" b="1" dirty="0"/>
              <a:t>Dneska by si měla spíš kulku v sobě</a:t>
            </a:r>
            <a:br>
              <a:rPr lang="cs-CZ" sz="2900" b="1" dirty="0"/>
            </a:br>
            <a:r>
              <a:rPr lang="cs-CZ" sz="2900" b="1" dirty="0"/>
              <a:t>Já se snažím </a:t>
            </a:r>
            <a:r>
              <a:rPr lang="cs-CZ" sz="2900" b="1" dirty="0" err="1"/>
              <a:t>bejt</a:t>
            </a:r>
            <a:r>
              <a:rPr lang="cs-CZ" sz="2900" b="1" dirty="0"/>
              <a:t> na správný straně hlavně</a:t>
            </a:r>
            <a:br>
              <a:rPr lang="cs-CZ" sz="2900" b="1" dirty="0"/>
            </a:br>
            <a:endParaRPr lang="cs-CZ" sz="29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5649491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dirty="0" smtClean="0"/>
              <a:t>	V </a:t>
            </a:r>
            <a:r>
              <a:rPr lang="cs-CZ" b="1" dirty="0"/>
              <a:t>mrazivé chýši, tam ptáčata zbyla,</a:t>
            </a:r>
            <a:br>
              <a:rPr lang="cs-CZ" b="1" dirty="0"/>
            </a:br>
            <a:r>
              <a:rPr lang="cs-CZ" b="1" dirty="0"/>
              <a:t>kdo se jich ujme a kdo jim dá chleba?</a:t>
            </a:r>
            <a:br>
              <a:rPr lang="cs-CZ" b="1" dirty="0"/>
            </a:br>
            <a:r>
              <a:rPr lang="cs-CZ" b="1" dirty="0"/>
              <a:t>Nedbá pán bídných. Co znělo ti v srdci</a:t>
            </a:r>
            <a:br>
              <a:rPr lang="cs-CZ" b="1" dirty="0"/>
            </a:br>
            <a:r>
              <a:rPr lang="cs-CZ" b="1" dirty="0"/>
              <a:t>po cestě, Maryčko </a:t>
            </a:r>
            <a:r>
              <a:rPr lang="cs-CZ" b="1" dirty="0" err="1"/>
              <a:t>Magdónova</a:t>
            </a:r>
            <a:r>
              <a:rPr lang="cs-CZ" b="1" dirty="0"/>
              <a:t>?</a:t>
            </a:r>
            <a:br>
              <a:rPr lang="cs-CZ" b="1" dirty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i="1" dirty="0"/>
              <a:t>Maryčko, po straně ostré jsou skály,</a:t>
            </a:r>
            <a:br>
              <a:rPr lang="cs-CZ" b="1" i="1" dirty="0"/>
            </a:br>
            <a:r>
              <a:rPr lang="cs-CZ" b="1" i="1" dirty="0"/>
              <a:t>podle nich kypí a utíká k </a:t>
            </a:r>
            <a:r>
              <a:rPr lang="cs-CZ" b="1" i="1" dirty="0" err="1"/>
              <a:t>Frydku</a:t>
            </a:r>
            <a:r>
              <a:rPr lang="cs-CZ" b="1" i="1" dirty="0"/>
              <a:t/>
            </a:r>
            <a:br>
              <a:rPr lang="cs-CZ" b="1" i="1" dirty="0"/>
            </a:br>
            <a:r>
              <a:rPr lang="cs-CZ" b="1" i="1" dirty="0"/>
              <a:t>šumivá, divoká Ostravice.</a:t>
            </a:r>
            <a:br>
              <a:rPr lang="cs-CZ" b="1" i="1" dirty="0"/>
            </a:br>
            <a:r>
              <a:rPr lang="cs-CZ" b="1" i="1" dirty="0"/>
              <a:t>Slyšíš ji, rozumíš, děvucho z hor?</a:t>
            </a:r>
            <a:br>
              <a:rPr lang="cs-CZ" b="1" i="1" dirty="0"/>
            </a:br>
            <a:r>
              <a:rPr lang="cs-CZ" b="1" i="1" dirty="0"/>
              <a:t/>
            </a:r>
            <a:br>
              <a:rPr lang="cs-CZ" b="1" i="1" dirty="0"/>
            </a:br>
            <a:r>
              <a:rPr lang="cs-CZ" b="1" i="1" dirty="0"/>
              <a:t>Jeden skok nalevo, po všem je, po všem.</a:t>
            </a:r>
            <a:br>
              <a:rPr lang="cs-CZ" b="1" i="1" dirty="0"/>
            </a:br>
            <a:r>
              <a:rPr lang="cs-CZ" b="1" i="1" dirty="0"/>
              <a:t>Černé tvé vlasy se na skále chytly,</a:t>
            </a:r>
            <a:br>
              <a:rPr lang="cs-CZ" b="1" i="1" dirty="0"/>
            </a:br>
            <a:r>
              <a:rPr lang="cs-CZ" b="1" i="1" dirty="0"/>
              <a:t>bílé tvé ruce se zbarvily krví,</a:t>
            </a:r>
            <a:br>
              <a:rPr lang="cs-CZ" b="1" i="1" dirty="0"/>
            </a:br>
            <a:r>
              <a:rPr lang="cs-CZ" b="1" i="1" dirty="0"/>
              <a:t>sbohem buď, Maryčko </a:t>
            </a:r>
            <a:r>
              <a:rPr lang="cs-CZ" b="1" i="1" dirty="0" err="1"/>
              <a:t>Magdónova</a:t>
            </a:r>
            <a:r>
              <a:rPr lang="cs-CZ" b="1" i="1" dirty="0"/>
              <a:t>!</a:t>
            </a:r>
            <a:br>
              <a:rPr lang="cs-CZ" b="1" i="1" dirty="0"/>
            </a:br>
            <a:r>
              <a:rPr lang="cs-CZ" b="1" i="1" dirty="0"/>
              <a:t/>
            </a:r>
            <a:br>
              <a:rPr lang="cs-CZ" b="1" i="1" dirty="0"/>
            </a:br>
            <a:r>
              <a:rPr lang="cs-CZ" b="1" i="1" dirty="0"/>
              <a:t>Na Starých Hamrech na hřbitově při zdi</a:t>
            </a:r>
            <a:br>
              <a:rPr lang="cs-CZ" b="1" i="1" dirty="0"/>
            </a:br>
            <a:r>
              <a:rPr lang="cs-CZ" b="1" i="1" dirty="0"/>
              <a:t>bez křížů, bez kvítí krčí se hroby.</a:t>
            </a:r>
            <a:br>
              <a:rPr lang="cs-CZ" b="1" i="1" dirty="0"/>
            </a:br>
            <a:r>
              <a:rPr lang="cs-CZ" b="1" i="1" dirty="0"/>
              <a:t>Tam leží bez víry samovrazi.</a:t>
            </a:r>
            <a:br>
              <a:rPr lang="cs-CZ" b="1" i="1" dirty="0"/>
            </a:br>
            <a:r>
              <a:rPr lang="cs-CZ" b="1" i="1" dirty="0"/>
              <a:t>Tam leží Maryčka </a:t>
            </a:r>
            <a:r>
              <a:rPr lang="cs-CZ" b="1" i="1" dirty="0" err="1"/>
              <a:t>Magdónova</a:t>
            </a:r>
            <a:r>
              <a:rPr lang="cs-CZ" b="1" i="1" dirty="0"/>
              <a:t>.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55576" y="332657"/>
            <a:ext cx="7772400" cy="1008112"/>
          </a:xfrm>
        </p:spPr>
        <p:txBody>
          <a:bodyPr/>
          <a:lstStyle/>
          <a:p>
            <a:r>
              <a:rPr lang="cs-CZ" dirty="0" smtClean="0"/>
              <a:t>BEZRUČOVY CITÁTY</a:t>
            </a:r>
            <a:endParaRPr lang="cs-CZ" dirty="0"/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395536" y="1484784"/>
            <a:ext cx="8568952" cy="4968552"/>
          </a:xfrm>
        </p:spPr>
        <p:txBody>
          <a:bodyPr/>
          <a:lstStyle/>
          <a:p>
            <a:endParaRPr lang="cs-CZ" sz="3600" i="1" dirty="0" smtClean="0">
              <a:latin typeface="Century" pitchFamily="18" charset="0"/>
            </a:endParaRPr>
          </a:p>
          <a:p>
            <a:r>
              <a:rPr lang="cs-CZ" sz="3600" i="1" dirty="0" smtClean="0">
                <a:latin typeface="Century" pitchFamily="18" charset="0"/>
              </a:rPr>
              <a:t>„Když si neodpočineš na ňadrech ženy, tak to není láska.“ </a:t>
            </a:r>
            <a:endParaRPr lang="cs-CZ" sz="3600" dirty="0" smtClean="0">
              <a:latin typeface="Century" pitchFamily="18" charset="0"/>
            </a:endParaRPr>
          </a:p>
          <a:p>
            <a:endParaRPr lang="cs-CZ" dirty="0" smtClean="0"/>
          </a:p>
          <a:p>
            <a:r>
              <a:rPr lang="cs-CZ" i="1" dirty="0" smtClean="0">
                <a:latin typeface="Georgia" pitchFamily="18" charset="0"/>
              </a:rPr>
              <a:t>„Sotva jsem vylezl z gymnázia, čichnul jsem si ke sklenici a pak už byl jen opilý.“</a:t>
            </a:r>
            <a:endParaRPr lang="cs-CZ" dirty="0" smtClean="0">
              <a:latin typeface="Georgia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755576" y="260649"/>
            <a:ext cx="7772400" cy="1080119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23528" y="1700808"/>
            <a:ext cx="8568952" cy="4464496"/>
          </a:xfrm>
        </p:spPr>
        <p:txBody>
          <a:bodyPr/>
          <a:lstStyle/>
          <a:p>
            <a:pPr algn="l">
              <a:buFont typeface="Wingdings" pitchFamily="2" charset="2"/>
              <a:buChar char="Ø"/>
            </a:pPr>
            <a:r>
              <a:rPr lang="cs-CZ" dirty="0" smtClean="0"/>
              <a:t> </a:t>
            </a:r>
            <a:r>
              <a:rPr lang="cs-CZ" dirty="0" smtClean="0"/>
              <a:t>viz v </a:t>
            </a:r>
            <a:r>
              <a:rPr lang="cs-CZ" smtClean="0"/>
              <a:t>průběhu prezentace</a:t>
            </a:r>
            <a:endParaRPr lang="cs-CZ" dirty="0" smtClean="0"/>
          </a:p>
          <a:p>
            <a:pPr algn="l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07704" y="1268760"/>
            <a:ext cx="5976664" cy="40620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</a:rPr>
              <a:t>KONEC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264</TotalTime>
  <Words>290</Words>
  <Application>Microsoft Office PowerPoint</Application>
  <PresentationFormat>Předvádění na obrazovce (4:3)</PresentationFormat>
  <Paragraphs>80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                                                              Projekt: Moderní výuka   Registrační číslo: CZ.1.07/1.4.00/21.3192   Číslo DUM: VY_32 _INOVACE_ 11.1.19     Jméno autora: Mgr. Romana Krulišová   Datum, období, kdy byl vytvořen:  9. srpna 2012   Název práce:  Petr Bezruč   Předmět, pro který je VM určen:  Český jazyk - literatura   Ročník, pro který je VM určen:  9. ročník   Časová dotace:  45 minut   Vzdělávací oblast, tematický okruh, téma:  Literární výchova, portréty autorů, Petr Bezruč   Metodický list, anotace - výstižný popis způsobu použití VM ve výuce: Prostřednictvím prezentace si žáci zopakují a upevní znalosti a informace, které získali o autorovi v průběhu literární výchovy na 2. stupni ZŠ    Pomůcky: datový projektor, plátno, počítač, psací potřeby         </vt:lpstr>
      <vt:lpstr>PETR </vt:lpstr>
      <vt:lpstr>Snímek 3</vt:lpstr>
      <vt:lpstr>KDO TO BYL?</vt:lpstr>
      <vt:lpstr>ŽIVOT</vt:lpstr>
      <vt:lpstr>DÍLO</vt:lpstr>
      <vt:lpstr>SLEZSKÉ PÍSNĚ</vt:lpstr>
      <vt:lpstr>Snímek 8</vt:lpstr>
      <vt:lpstr> Ve Slezských písních líčí Petr Bezruč především utrpení, bídu a útlak prostého lidu. Dokázal v nich dokonale popisovat krajinu, především oblast uhelných pánví (například báseň Ostrava, ve které líčí utrpení obyčejného horníka). Také v nich barvitě popisuje život prostého lidu na venkově a v malých vesnicích Moravskoslezských Beskyd, zachycuje kruté pracovní podmínky obyvatel a bezprávnost chudiny vůči pánům. Ve svém díle vybízí těžkou prací trýzněný lid k neposlušnosti. Proto také asi psal pod pseudonymem. Jeho přáním bylo, aby se i prostí lidé měli dobře, aby se dokázali bránit útisku a nejenom na něj naříkali.  </vt:lpstr>
      <vt:lpstr> Petr Bezruč: „Maryčka Magdónova“ </vt:lpstr>
      <vt:lpstr>Snímek 11</vt:lpstr>
      <vt:lpstr>BEZRUČOVY CITÁTY</vt:lpstr>
      <vt:lpstr>ZDROJE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PETR</dc:title>
  <dc:creator>Acer</dc:creator>
  <cp:lastModifiedBy>Acer</cp:lastModifiedBy>
  <cp:revision>38</cp:revision>
  <dcterms:created xsi:type="dcterms:W3CDTF">2012-08-01T18:58:11Z</dcterms:created>
  <dcterms:modified xsi:type="dcterms:W3CDTF">2013-10-11T17:43:24Z</dcterms:modified>
</cp:coreProperties>
</file>