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6" r:id="rId3"/>
    <p:sldId id="257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4B8CB5-3BE9-4387-A5FC-71837C23F19A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9F9C0-B104-4BA7-A06A-C89F3BAC74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4B8CB5-3BE9-4387-A5FC-71837C23F19A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9F9C0-B104-4BA7-A06A-C89F3BAC74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4B8CB5-3BE9-4387-A5FC-71837C23F19A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9F9C0-B104-4BA7-A06A-C89F3BAC74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4B8CB5-3BE9-4387-A5FC-71837C23F19A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9F9C0-B104-4BA7-A06A-C89F3BAC74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4B8CB5-3BE9-4387-A5FC-71837C23F19A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9F9C0-B104-4BA7-A06A-C89F3BAC74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4B8CB5-3BE9-4387-A5FC-71837C23F19A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9F9C0-B104-4BA7-A06A-C89F3BAC74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4B8CB5-3BE9-4387-A5FC-71837C23F19A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9F9C0-B104-4BA7-A06A-C89F3BAC74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4B8CB5-3BE9-4387-A5FC-71837C23F19A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9F9C0-B104-4BA7-A06A-C89F3BAC74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4B8CB5-3BE9-4387-A5FC-71837C23F19A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9F9C0-B104-4BA7-A06A-C89F3BAC74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4B8CB5-3BE9-4387-A5FC-71837C23F19A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9F9C0-B104-4BA7-A06A-C89F3BAC74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4B8CB5-3BE9-4387-A5FC-71837C23F19A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9F9C0-B104-4BA7-A06A-C89F3BAC74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20000"/>
                <a:lumOff val="80000"/>
              </a:schemeClr>
            </a:gs>
            <a:gs pos="13000">
              <a:srgbClr val="FFA800"/>
            </a:gs>
            <a:gs pos="28000">
              <a:srgbClr val="825600"/>
            </a:gs>
            <a:gs pos="42999">
              <a:srgbClr val="FFA800"/>
            </a:gs>
            <a:gs pos="58000">
              <a:srgbClr val="825600"/>
            </a:gs>
            <a:gs pos="72000">
              <a:srgbClr val="FFA800"/>
            </a:gs>
            <a:gs pos="87000">
              <a:srgbClr val="825600"/>
            </a:gs>
            <a:gs pos="100000">
              <a:srgbClr val="FFA8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4B8CB5-3BE9-4387-A5FC-71837C23F19A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E9F9C0-B104-4BA7-A06A-C89F3BAC74F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4" Type="http://schemas.openxmlformats.org/officeDocument/2006/relationships/image" Target="http://media.rozhlas.cz/_obrazek/00068451.jpe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gi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4" descr="Logo pitomin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913" y="0"/>
            <a:ext cx="6604000" cy="1844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Nadpis 11"/>
          <p:cNvSpPr>
            <a:spLocks noGrp="1"/>
          </p:cNvSpPr>
          <p:nvPr>
            <p:ph type="title"/>
          </p:nvPr>
        </p:nvSpPr>
        <p:spPr>
          <a:xfrm>
            <a:off x="395288" y="0"/>
            <a:ext cx="8353425" cy="6858000"/>
          </a:xfrm>
        </p:spPr>
        <p:txBody>
          <a:bodyPr>
            <a:normAutofit fontScale="90000"/>
          </a:bodyPr>
          <a:lstStyle/>
          <a:p>
            <a:pPr algn="l"/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                                             </a:t>
            </a: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 </a:t>
            </a: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Projekt: Moderní výuka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Registrační číslo: CZ.1.07/1.4.00/21.3192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Číslo DUM: VY_32 _INOVACE_ 11.1.20 	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Jméno autora: Mgr. Romana Krulišová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Datum, období, kdy byl vytvořen:  9. srpna 2012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Název práce:  Rudolf </a:t>
            </a:r>
            <a:r>
              <a:rPr lang="cs-CZ" sz="1200" b="1" dirty="0" err="1" smtClean="0">
                <a:latin typeface="Arial" charset="0"/>
                <a:cs typeface="Arial" charset="0"/>
              </a:rPr>
              <a:t>Těsnohlídek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Předmět, pro který je VM určen:  Český jazyk – literární výchova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Ročník, pro který je VM určen:  9. ročník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Časová dotace</a:t>
            </a:r>
            <a:r>
              <a:rPr lang="cs-CZ" sz="1200" dirty="0" smtClean="0">
                <a:latin typeface="Arial" charset="0"/>
                <a:cs typeface="Arial" charset="0"/>
              </a:rPr>
              <a:t>:  45 min</a:t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Vzdělávací oblast, tematický okruh, téma:  Literární výchova, portréty autorů, Rudolf </a:t>
            </a:r>
            <a:r>
              <a:rPr lang="cs-CZ" sz="1200" b="1" dirty="0" err="1" smtClean="0">
                <a:latin typeface="Arial" charset="0"/>
                <a:cs typeface="Arial" charset="0"/>
              </a:rPr>
              <a:t>Těsnohlídek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Metodický list, anotace - výstižný popis způsobu použití VM ve výuce: </a:t>
            </a:r>
            <a:r>
              <a:rPr lang="cs-CZ" sz="1200" dirty="0" smtClean="0">
                <a:latin typeface="Arial" charset="0"/>
                <a:cs typeface="Arial" charset="0"/>
              </a:rPr>
              <a:t>Prostřednictvím prezentace si žáci zopakují a upevní znalosti a informace, které získali o autorovi v průběhu literární výchovy na 2. stupni ZŠ </a:t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Pomůcky</a:t>
            </a:r>
            <a:r>
              <a:rPr lang="cs-CZ" sz="1200" dirty="0" smtClean="0">
                <a:latin typeface="Arial" charset="0"/>
                <a:cs typeface="Arial" charset="0"/>
              </a:rPr>
              <a:t>:  datový projektor, plátno, počítač, psací potřeby </a:t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>  </a:t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>  </a:t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> </a:t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endParaRPr lang="cs-CZ" sz="1200" dirty="0" smtClean="0">
              <a:latin typeface="Arial" charset="0"/>
              <a:cs typeface="Arial" charset="0"/>
            </a:endParaRPr>
          </a:p>
        </p:txBody>
      </p:sp>
      <p:sp>
        <p:nvSpPr>
          <p:cNvPr id="13316" name="Obdélník 3"/>
          <p:cNvSpPr>
            <a:spLocks noChangeArrowheads="1"/>
          </p:cNvSpPr>
          <p:nvPr/>
        </p:nvSpPr>
        <p:spPr bwMode="auto">
          <a:xfrm>
            <a:off x="0" y="1628775"/>
            <a:ext cx="91440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200" b="1" dirty="0">
                <a:cs typeface="Arial" charset="0"/>
              </a:rPr>
              <a:t>METODICKÝ LIST PRO ZŠ</a:t>
            </a:r>
            <a:r>
              <a:rPr lang="cs-CZ" sz="1200" dirty="0">
                <a:cs typeface="Arial" charset="0"/>
              </a:rPr>
              <a:t/>
            </a:r>
            <a:br>
              <a:rPr lang="cs-CZ" sz="1200" dirty="0">
                <a:cs typeface="Arial" charset="0"/>
              </a:rPr>
            </a:br>
            <a:r>
              <a:rPr lang="cs-CZ" sz="1200" b="1" dirty="0">
                <a:cs typeface="Arial" charset="0"/>
              </a:rPr>
              <a:t> Pro zpracování vzdělávacích materiálů (VM)v rámci projektu EU peníze školám</a:t>
            </a:r>
            <a:r>
              <a:rPr lang="cs-CZ" sz="1200" dirty="0">
                <a:cs typeface="Arial" charset="0"/>
              </a:rPr>
              <a:t/>
            </a:r>
            <a:br>
              <a:rPr lang="cs-CZ" sz="1200" dirty="0">
                <a:cs typeface="Arial" charset="0"/>
              </a:rPr>
            </a:br>
            <a:r>
              <a:rPr lang="cs-CZ" sz="1200" b="1" dirty="0">
                <a:cs typeface="Arial" charset="0"/>
              </a:rPr>
              <a:t>                        Operační program Vzdělávání pro konkurenceschopnost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052736"/>
            <a:ext cx="7772400" cy="1470025"/>
          </a:xfrm>
        </p:spPr>
        <p:txBody>
          <a:bodyPr>
            <a:noAutofit/>
          </a:bodyPr>
          <a:lstStyle/>
          <a:p>
            <a:r>
              <a:rPr lang="cs-CZ" sz="9600" dirty="0" smtClean="0">
                <a:latin typeface="Algerian" pitchFamily="82" charset="0"/>
              </a:rPr>
              <a:t>RUDOLF</a:t>
            </a:r>
            <a:endParaRPr lang="cs-CZ" sz="9600" dirty="0">
              <a:latin typeface="Algerian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356992"/>
            <a:ext cx="8136904" cy="1752600"/>
          </a:xfrm>
        </p:spPr>
        <p:txBody>
          <a:bodyPr>
            <a:noAutofit/>
          </a:bodyPr>
          <a:lstStyle/>
          <a:p>
            <a:r>
              <a:rPr lang="cs-CZ" sz="9600" dirty="0" smtClean="0">
                <a:solidFill>
                  <a:schemeClr val="tx1"/>
                </a:solidFill>
                <a:latin typeface="Algerian" pitchFamily="82" charset="0"/>
              </a:rPr>
              <a:t>TĚSNOHLÍDEK</a:t>
            </a:r>
            <a:endParaRPr lang="cs-CZ" sz="9600" dirty="0">
              <a:solidFill>
                <a:schemeClr val="tx1"/>
              </a:solidFill>
              <a:latin typeface="Algerian" pitchFamily="82" charset="0"/>
            </a:endParaRPr>
          </a:p>
        </p:txBody>
      </p:sp>
      <p:sp>
        <p:nvSpPr>
          <p:cNvPr id="4" name="TextovéPole 5"/>
          <p:cNvSpPr txBox="1">
            <a:spLocks noChangeArrowheads="1"/>
          </p:cNvSpPr>
          <p:nvPr/>
        </p:nvSpPr>
        <p:spPr bwMode="auto">
          <a:xfrm>
            <a:off x="6156176" y="404664"/>
            <a:ext cx="26654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dirty="0">
                <a:latin typeface="Calibri" pitchFamily="34" charset="0"/>
              </a:rPr>
              <a:t>VY_32_INOVACE _</a:t>
            </a:r>
            <a:r>
              <a:rPr lang="cs-CZ" b="1" dirty="0" smtClean="0">
                <a:latin typeface="Calibri" pitchFamily="34" charset="0"/>
              </a:rPr>
              <a:t>11.1.20</a:t>
            </a:r>
            <a:endParaRPr lang="cs-CZ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4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2657"/>
            <a:ext cx="3310136" cy="532859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932040" y="476672"/>
            <a:ext cx="4032448" cy="2016224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RUDOLF</a:t>
            </a:r>
          </a:p>
          <a:p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TĚSNOHLÍDEK</a:t>
            </a:r>
          </a:p>
          <a:p>
            <a:endParaRPr lang="cs-CZ" sz="440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38" name="Picture 14" descr="https://encrypted-tbn1.google.com/images?q=tbn:ANd9GcRImDfnp_V7wk_NBdu7LxD_7BI9MayaO5ePlof2xv70kWbyflsabQ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404664"/>
            <a:ext cx="4464496" cy="5983348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5508104" y="2348880"/>
            <a:ext cx="313184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* (7. června 1882 Čáslav – </a:t>
            </a:r>
          </a:p>
          <a:p>
            <a:pPr algn="ctr"/>
            <a:r>
              <a:rPr lang="cs-CZ" sz="3200" dirty="0" smtClean="0">
                <a:sym typeface="Wingdings"/>
              </a:rPr>
              <a:t> </a:t>
            </a:r>
            <a:r>
              <a:rPr lang="cs-CZ" sz="3200" dirty="0" smtClean="0"/>
              <a:t>12. ledna 1928, Brno)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724128" y="4437112"/>
            <a:ext cx="252028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Lucida Calligraphy" pitchFamily="66" charset="0"/>
              </a:rPr>
              <a:t>Vlastním </a:t>
            </a:r>
          </a:p>
          <a:p>
            <a:pPr algn="ctr"/>
            <a:r>
              <a:rPr lang="cs-CZ" sz="3200" dirty="0" smtClean="0">
                <a:latin typeface="Lucida Calligraphy" pitchFamily="66" charset="0"/>
              </a:rPr>
              <a:t>jménem </a:t>
            </a:r>
          </a:p>
          <a:p>
            <a:pPr algn="ctr"/>
            <a:r>
              <a:rPr lang="cs-CZ" sz="3200" dirty="0" smtClean="0">
                <a:latin typeface="Lucida Calligraphy" pitchFamily="66" charset="0"/>
              </a:rPr>
              <a:t>Arnošt </a:t>
            </a:r>
          </a:p>
          <a:p>
            <a:pPr algn="ctr"/>
            <a:r>
              <a:rPr lang="cs-CZ" sz="3200" dirty="0" err="1" smtClean="0">
                <a:latin typeface="Lucida Calligraphy" pitchFamily="66" charset="0"/>
              </a:rPr>
              <a:t>Bellis</a:t>
            </a:r>
            <a:endParaRPr lang="cs-CZ" sz="3200" dirty="0">
              <a:latin typeface="Lucida Calligraphy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403648" y="5949280"/>
            <a:ext cx="25202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" dirty="0" smtClean="0"/>
              <a:t>http://detskestranky.webnode.cz/news/cervnova-vyroci/</a:t>
            </a:r>
            <a:endParaRPr lang="cs-CZ" sz="1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436096" y="6381328"/>
            <a:ext cx="3539752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http://cs.wikipedia.org/wiki/Rudolf_T%C4%9Bsnohl%C3%ADdek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1" grpId="0"/>
      <p:bldP spid="13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476672"/>
            <a:ext cx="7772400" cy="1152128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KDO TO BYL?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600" y="1628800"/>
            <a:ext cx="7560840" cy="4752528"/>
          </a:xfrm>
        </p:spPr>
        <p:txBody>
          <a:bodyPr>
            <a:normAutofit/>
          </a:bodyPr>
          <a:lstStyle/>
          <a:p>
            <a:pPr algn="l">
              <a:buFont typeface="Wingdings" pitchFamily="2" charset="2"/>
              <a:buChar char="Ø"/>
            </a:pPr>
            <a:r>
              <a:rPr lang="cs-CZ" sz="3600" b="1" i="1" dirty="0" smtClean="0">
                <a:solidFill>
                  <a:schemeClr val="tx1"/>
                </a:solidFill>
              </a:rPr>
              <a:t>český spisovatel (psal sloupky</a:t>
            </a:r>
          </a:p>
          <a:p>
            <a:pPr algn="l"/>
            <a:r>
              <a:rPr lang="cs-CZ" sz="3600" b="1" i="1" dirty="0" smtClean="0">
                <a:solidFill>
                  <a:schemeClr val="tx1"/>
                </a:solidFill>
              </a:rPr>
              <a:t>    a fejetony)</a:t>
            </a:r>
          </a:p>
          <a:p>
            <a:pPr algn="l">
              <a:buFont typeface="Wingdings" pitchFamily="2" charset="2"/>
              <a:buChar char="Ø"/>
            </a:pPr>
            <a:r>
              <a:rPr lang="cs-CZ" sz="3600" b="1" i="1" dirty="0" smtClean="0">
                <a:solidFill>
                  <a:schemeClr val="tx1"/>
                </a:solidFill>
              </a:rPr>
              <a:t> básník</a:t>
            </a:r>
          </a:p>
          <a:p>
            <a:pPr algn="l">
              <a:buFont typeface="Wingdings" pitchFamily="2" charset="2"/>
              <a:buChar char="Ø"/>
            </a:pPr>
            <a:r>
              <a:rPr lang="cs-CZ" sz="3600" b="1" i="1" dirty="0" smtClean="0">
                <a:solidFill>
                  <a:schemeClr val="tx1"/>
                </a:solidFill>
              </a:rPr>
              <a:t>dramatik</a:t>
            </a:r>
          </a:p>
          <a:p>
            <a:pPr algn="l">
              <a:buFont typeface="Wingdings" pitchFamily="2" charset="2"/>
              <a:buChar char="Ø"/>
            </a:pPr>
            <a:r>
              <a:rPr lang="cs-CZ" sz="3600" b="1" i="1" dirty="0" smtClean="0">
                <a:solidFill>
                  <a:schemeClr val="tx1"/>
                </a:solidFill>
              </a:rPr>
              <a:t> novinář</a:t>
            </a:r>
          </a:p>
          <a:p>
            <a:pPr algn="l">
              <a:buFont typeface="Wingdings" pitchFamily="2" charset="2"/>
              <a:buChar char="Ø"/>
            </a:pPr>
            <a:r>
              <a:rPr lang="cs-CZ" sz="3600" b="1" i="1" dirty="0" smtClean="0">
                <a:solidFill>
                  <a:schemeClr val="tx1"/>
                </a:solidFill>
              </a:rPr>
              <a:t> překladatel</a:t>
            </a:r>
          </a:p>
          <a:p>
            <a:pPr algn="l">
              <a:buFont typeface="Wingdings" pitchFamily="2" charset="2"/>
              <a:buChar char="Ø"/>
            </a:pPr>
            <a:r>
              <a:rPr lang="cs-CZ" sz="3600" b="1" i="1" dirty="0" smtClean="0">
                <a:solidFill>
                  <a:schemeClr val="tx1"/>
                </a:solidFill>
              </a:rPr>
              <a:t>autor soudniček</a:t>
            </a:r>
            <a:endParaRPr lang="cs-CZ" sz="3600" b="1" i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64088" y="6237312"/>
            <a:ext cx="36004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http://www.</a:t>
            </a:r>
            <a:r>
              <a:rPr lang="cs-CZ" sz="1000" dirty="0" err="1" smtClean="0"/>
              <a:t>databazeknih.cz</a:t>
            </a:r>
            <a:r>
              <a:rPr lang="cs-CZ" sz="1000" dirty="0" smtClean="0"/>
              <a:t>/</a:t>
            </a:r>
            <a:r>
              <a:rPr lang="cs-CZ" sz="1000" dirty="0" err="1" smtClean="0"/>
              <a:t>autori</a:t>
            </a:r>
            <a:r>
              <a:rPr lang="cs-CZ" sz="1000" dirty="0" smtClean="0"/>
              <a:t>/</a:t>
            </a:r>
            <a:r>
              <a:rPr lang="cs-CZ" sz="1000" dirty="0" err="1" smtClean="0"/>
              <a:t>rudolf</a:t>
            </a:r>
            <a:r>
              <a:rPr lang="cs-CZ" sz="1000" dirty="0" smtClean="0"/>
              <a:t>-</a:t>
            </a:r>
            <a:r>
              <a:rPr lang="cs-CZ" sz="1000" dirty="0" err="1" smtClean="0"/>
              <a:t>tesnohlidek</a:t>
            </a:r>
            <a:r>
              <a:rPr lang="cs-CZ" sz="1000" dirty="0" smtClean="0"/>
              <a:t>-897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755576" y="188641"/>
            <a:ext cx="7772400" cy="1008111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ŽIVOT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251520" y="1556792"/>
            <a:ext cx="8712968" cy="576064"/>
          </a:xfrm>
        </p:spPr>
        <p:txBody>
          <a:bodyPr>
            <a:normAutofit fontScale="47500" lnSpcReduction="20000"/>
          </a:bodyPr>
          <a:lstStyle/>
          <a:p>
            <a:pPr algn="l">
              <a:buFont typeface="Wingdings" pitchFamily="2" charset="2"/>
              <a:buChar char="Ø"/>
            </a:pPr>
            <a:r>
              <a:rPr lang="cs-CZ" sz="4200" dirty="0" smtClean="0">
                <a:solidFill>
                  <a:schemeClr val="tx1"/>
                </a:solidFill>
              </a:rPr>
              <a:t>Vystudoval gymnázium, studia filozofie a filologie na KU nedokončil.</a:t>
            </a:r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2132856"/>
            <a:ext cx="87129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/>
              <a:t>Do jeho života hluboce zasáhla tragická smrt jeho ženy na svatební cestě v </a:t>
            </a:r>
          </a:p>
          <a:p>
            <a:r>
              <a:rPr lang="cs-CZ" sz="2000" dirty="0" smtClean="0"/>
              <a:t>    Norsku roku 1905. Druhé manželství končí rozvodem, třetí ženu si vzal 5 let před </a:t>
            </a:r>
          </a:p>
          <a:p>
            <a:r>
              <a:rPr lang="cs-CZ" sz="2000" dirty="0" smtClean="0"/>
              <a:t>    jeho smrtí.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3284984"/>
            <a:ext cx="8424936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/>
              <a:t>1906 působil v Brně jako novinář, redaktor, fejetonista a referent ze soudní </a:t>
            </a:r>
          </a:p>
          <a:p>
            <a:r>
              <a:rPr lang="cs-CZ" sz="2000" dirty="0" smtClean="0"/>
              <a:t>    síně (soudničky).</a:t>
            </a: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9512" y="4221088"/>
            <a:ext cx="806669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/>
              <a:t>Na svých cestách poznal skandinávské země, tam působil jako překladatel.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1520" y="4869160"/>
            <a:ext cx="68407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/>
              <a:t>Podílel se na veřejné činnosti – dal také podnět ke stavění </a:t>
            </a:r>
          </a:p>
          <a:p>
            <a:r>
              <a:rPr lang="cs-CZ" sz="2000" dirty="0" smtClean="0"/>
              <a:t>    vánočních stromů republiky sbírkami pro chudé.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1520" y="5805264"/>
            <a:ext cx="85689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/>
              <a:t>Trpěl depresemi, spáchal sebevraždu v redakci Lidových novin 12.1.1928 v </a:t>
            </a:r>
          </a:p>
          <a:p>
            <a:r>
              <a:rPr lang="cs-CZ" sz="2000" dirty="0" smtClean="0"/>
              <a:t>    Brně. Jeho žena se otrávila svítiplynem hned poté.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796136" y="6309320"/>
            <a:ext cx="3203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http://www.odmaturuj.</a:t>
            </a:r>
            <a:r>
              <a:rPr lang="cs-CZ" sz="1000" dirty="0" err="1" smtClean="0"/>
              <a:t>cz</a:t>
            </a:r>
            <a:r>
              <a:rPr lang="cs-CZ" sz="1000" dirty="0" smtClean="0"/>
              <a:t>/</a:t>
            </a:r>
            <a:r>
              <a:rPr lang="cs-CZ" sz="1000" dirty="0" err="1" smtClean="0"/>
              <a:t>zivotopisy</a:t>
            </a:r>
            <a:r>
              <a:rPr lang="cs-CZ" sz="1000" dirty="0" smtClean="0"/>
              <a:t>/</a:t>
            </a:r>
            <a:r>
              <a:rPr lang="cs-CZ" sz="1000" dirty="0" err="1" smtClean="0"/>
              <a:t>rudolf</a:t>
            </a:r>
            <a:r>
              <a:rPr lang="cs-CZ" sz="1000" dirty="0" smtClean="0"/>
              <a:t>-</a:t>
            </a:r>
            <a:r>
              <a:rPr lang="cs-CZ" sz="1000" dirty="0" err="1" smtClean="0"/>
              <a:t>tesnohlidek</a:t>
            </a:r>
            <a:r>
              <a:rPr lang="cs-CZ" dirty="0" smtClean="0"/>
              <a:t>/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6" grpId="0"/>
      <p:bldP spid="7" grpId="0"/>
      <p:bldP spid="8" grpId="0"/>
      <p:bldP spid="9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ctrTitle"/>
          </p:nvPr>
        </p:nvSpPr>
        <p:spPr>
          <a:xfrm>
            <a:off x="611560" y="260648"/>
            <a:ext cx="7772400" cy="1010543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DÍLO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Podnadpis 6"/>
          <p:cNvSpPr>
            <a:spLocks noGrp="1"/>
          </p:cNvSpPr>
          <p:nvPr>
            <p:ph type="subTitle" idx="1"/>
          </p:nvPr>
        </p:nvSpPr>
        <p:spPr>
          <a:xfrm>
            <a:off x="251520" y="1484784"/>
            <a:ext cx="8712968" cy="4752528"/>
          </a:xfrm>
        </p:spPr>
        <p:txBody>
          <a:bodyPr>
            <a:normAutofit fontScale="92500" lnSpcReduction="10000"/>
          </a:bodyPr>
          <a:lstStyle/>
          <a:p>
            <a:pPr algn="l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tx1"/>
                </a:solidFill>
              </a:rPr>
              <a:t>Rolnička </a:t>
            </a:r>
            <a:r>
              <a:rPr lang="cs-CZ" dirty="0" smtClean="0">
                <a:solidFill>
                  <a:schemeClr val="tx1"/>
                </a:solidFill>
              </a:rPr>
              <a:t>(1926)</a:t>
            </a:r>
          </a:p>
          <a:p>
            <a:pPr algn="l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tx1"/>
                </a:solidFill>
              </a:rPr>
              <a:t>Rozbitý stůl </a:t>
            </a:r>
            <a:r>
              <a:rPr lang="cs-CZ" dirty="0" smtClean="0">
                <a:solidFill>
                  <a:schemeClr val="tx1"/>
                </a:solidFill>
              </a:rPr>
              <a:t>(1935)</a:t>
            </a:r>
          </a:p>
          <a:p>
            <a:pPr algn="l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tx1"/>
                </a:solidFill>
              </a:rPr>
              <a:t>Dva mezi ostatními </a:t>
            </a:r>
            <a:r>
              <a:rPr lang="cs-CZ" dirty="0" smtClean="0">
                <a:solidFill>
                  <a:schemeClr val="tx1"/>
                </a:solidFill>
              </a:rPr>
              <a:t>(1906)</a:t>
            </a:r>
          </a:p>
          <a:p>
            <a:pPr algn="l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tx1"/>
                </a:solidFill>
              </a:rPr>
              <a:t>Poseidon </a:t>
            </a:r>
            <a:r>
              <a:rPr lang="cs-CZ" dirty="0" smtClean="0">
                <a:solidFill>
                  <a:schemeClr val="tx1"/>
                </a:solidFill>
              </a:rPr>
              <a:t>– knižně (1916)</a:t>
            </a:r>
          </a:p>
          <a:p>
            <a:pPr algn="l">
              <a:buFont typeface="Wingdings" pitchFamily="2" charset="2"/>
              <a:buChar char="Ø"/>
            </a:pPr>
            <a:r>
              <a:rPr lang="cs-CZ" b="1" i="1" dirty="0" smtClean="0">
                <a:solidFill>
                  <a:schemeClr val="tx1"/>
                </a:solidFill>
              </a:rPr>
              <a:t>Eskymo </a:t>
            </a:r>
            <a:r>
              <a:rPr lang="cs-CZ" b="1" i="1" dirty="0" err="1" smtClean="0">
                <a:solidFill>
                  <a:schemeClr val="tx1"/>
                </a:solidFill>
              </a:rPr>
              <a:t>Welzl</a:t>
            </a:r>
            <a:r>
              <a:rPr lang="cs-CZ" b="1" i="1" dirty="0" smtClean="0">
                <a:solidFill>
                  <a:schemeClr val="tx1"/>
                </a:solidFill>
              </a:rPr>
              <a:t> - Paměti českého polárního lovce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    a zlatokopa </a:t>
            </a:r>
            <a:r>
              <a:rPr lang="cs-CZ" dirty="0" smtClean="0">
                <a:solidFill>
                  <a:schemeClr val="tx1"/>
                </a:solidFill>
              </a:rPr>
              <a:t>– knižně 1928, literární zpracování 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   vzpomínek českého polárníka J. </a:t>
            </a:r>
            <a:r>
              <a:rPr lang="cs-CZ" dirty="0" err="1" smtClean="0">
                <a:solidFill>
                  <a:schemeClr val="tx1"/>
                </a:solidFill>
              </a:rPr>
              <a:t>Welzla</a:t>
            </a:r>
            <a:r>
              <a:rPr lang="cs-CZ" dirty="0" smtClean="0">
                <a:solidFill>
                  <a:schemeClr val="tx1"/>
                </a:solidFill>
              </a:rPr>
              <a:t>, tyto 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   vzpomínky byly v české literatuře relativně 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   oblíbené, proto byly zpracovány několikrát</a:t>
            </a:r>
          </a:p>
          <a:p>
            <a:pPr algn="l">
              <a:buFont typeface="Wingdings" pitchFamily="2" charset="2"/>
              <a:buChar char="Ø"/>
            </a:pPr>
            <a:endParaRPr lang="cs-CZ" dirty="0" smtClean="0">
              <a:solidFill>
                <a:schemeClr val="tx1"/>
              </a:solidFill>
            </a:endParaRPr>
          </a:p>
          <a:p>
            <a:pPr algn="l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292080" y="6165304"/>
            <a:ext cx="35283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http://cs.wikipedia.org/wiki/Rudolf_T%C4%9Bsnohl%C3%ADdek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2843808" y="332656"/>
            <a:ext cx="5256584" cy="1010543"/>
          </a:xfrm>
        </p:spPr>
        <p:txBody>
          <a:bodyPr>
            <a:normAutofit fontScale="90000"/>
          </a:bodyPr>
          <a:lstStyle/>
          <a:p>
            <a:r>
              <a:rPr lang="cs-CZ" b="1" u="sng" dirty="0" smtClean="0"/>
              <a:t/>
            </a:r>
            <a:br>
              <a:rPr lang="cs-CZ" b="1" u="sng" dirty="0" smtClean="0"/>
            </a:br>
            <a:r>
              <a:rPr lang="cs-CZ" b="1" dirty="0" smtClean="0"/>
              <a:t>„</a:t>
            </a:r>
            <a:r>
              <a:rPr lang="cs-CZ" b="1" i="1" dirty="0" smtClean="0"/>
              <a:t>LIŠKA BYSTROUŠKA“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395536" y="1484784"/>
            <a:ext cx="8424936" cy="4752528"/>
          </a:xfrm>
        </p:spPr>
        <p:txBody>
          <a:bodyPr/>
          <a:lstStyle/>
          <a:p>
            <a:pPr algn="l"/>
            <a:r>
              <a:rPr lang="cs-CZ" sz="2800" b="1" dirty="0" smtClean="0">
                <a:solidFill>
                  <a:schemeClr val="tx1"/>
                </a:solidFill>
              </a:rPr>
              <a:t>     Příběh je o lišce Bystroušce, kterou jednou jeden revírník uloupil lišce mámě a přinesl ji domu. Liška mu dělala nepořádek, a proto ji uvázal na provaz ke psí boudě. Bystrouška provaz přehryzala a utekla.</a:t>
            </a:r>
          </a:p>
          <a:p>
            <a:pPr algn="l"/>
            <a:r>
              <a:rPr lang="cs-CZ" sz="2800" b="1" dirty="0" smtClean="0">
                <a:solidFill>
                  <a:schemeClr val="tx1"/>
                </a:solidFill>
              </a:rPr>
              <a:t>     Našla hezké doupě po jezevcovi. Bystrouška za to, že ji revírník uloupil, mu krade slepice. Revírník Bartoš na ni přichystá past, která jí usekne kousek ocásku.   </a:t>
            </a:r>
          </a:p>
          <a:p>
            <a:pPr algn="l"/>
            <a:r>
              <a:rPr lang="cs-CZ" sz="2800" b="1" dirty="0" smtClean="0">
                <a:solidFill>
                  <a:schemeClr val="tx1"/>
                </a:solidFill>
              </a:rPr>
              <a:t>     Bystrouška se zamiluje do lišáka </a:t>
            </a:r>
            <a:r>
              <a:rPr lang="cs-CZ" sz="2800" b="1" dirty="0" err="1" smtClean="0">
                <a:solidFill>
                  <a:schemeClr val="tx1"/>
                </a:solidFill>
              </a:rPr>
              <a:t>Zlatohříbka</a:t>
            </a:r>
            <a:r>
              <a:rPr lang="cs-CZ" sz="2800" b="1" dirty="0" smtClean="0">
                <a:solidFill>
                  <a:schemeClr val="tx1"/>
                </a:solidFill>
              </a:rPr>
              <a:t>, se kterým se oddá a bude s ním mít potomky.</a:t>
            </a:r>
            <a:endParaRPr lang="cs-CZ" sz="2800" dirty="0" smtClean="0">
              <a:solidFill>
                <a:schemeClr val="tx1"/>
              </a:solidFill>
            </a:endParaRPr>
          </a:p>
          <a:p>
            <a:pPr algn="l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5362" name="Picture 2" descr="http://t2.gstatic.com/images?q=tbn:ANd9GcRle269zeXi6-zvhYCCYBvDAHpU-0oEzPNT_LaAP5Q7DWHoy-jx2ORD6dyMq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88640"/>
            <a:ext cx="876257" cy="1293071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79512" y="188640"/>
            <a:ext cx="648072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http://</a:t>
            </a:r>
            <a:r>
              <a:rPr lang="cs-CZ" sz="800" dirty="0" smtClean="0"/>
              <a:t>www.</a:t>
            </a:r>
            <a:r>
              <a:rPr lang="cs-CZ" sz="800" dirty="0" err="1" smtClean="0"/>
              <a:t>knihynainternetu.cz</a:t>
            </a:r>
            <a:r>
              <a:rPr lang="cs-CZ" sz="800" dirty="0" smtClean="0"/>
              <a:t>/</a:t>
            </a:r>
            <a:r>
              <a:rPr lang="cs-CZ" sz="800" dirty="0" err="1" smtClean="0"/>
              <a:t>antikvariat</a:t>
            </a:r>
            <a:r>
              <a:rPr lang="cs-CZ" sz="800" dirty="0" smtClean="0"/>
              <a:t>/beletrie/</a:t>
            </a:r>
            <a:r>
              <a:rPr lang="cs-CZ" sz="800" dirty="0" err="1" smtClean="0"/>
              <a:t>ostatni</a:t>
            </a:r>
            <a:r>
              <a:rPr lang="cs-CZ" sz="800" dirty="0" smtClean="0"/>
              <a:t>-a-</a:t>
            </a:r>
            <a:r>
              <a:rPr lang="cs-CZ" sz="800" dirty="0" err="1" smtClean="0"/>
              <a:t>nezarazene</a:t>
            </a:r>
            <a:r>
              <a:rPr lang="cs-CZ" sz="800" dirty="0" smtClean="0"/>
              <a:t>/2421866-</a:t>
            </a:r>
            <a:r>
              <a:rPr lang="cs-CZ" sz="800" dirty="0" err="1" smtClean="0"/>
              <a:t>Rudolf</a:t>
            </a:r>
            <a:r>
              <a:rPr lang="cs-CZ" sz="800" dirty="0" smtClean="0"/>
              <a:t>-</a:t>
            </a:r>
            <a:r>
              <a:rPr lang="cs-CZ" sz="800" dirty="0" err="1" smtClean="0"/>
              <a:t>TesnohlidekLiska</a:t>
            </a:r>
            <a:r>
              <a:rPr lang="cs-CZ" sz="800" dirty="0" smtClean="0"/>
              <a:t>-</a:t>
            </a:r>
            <a:r>
              <a:rPr lang="cs-CZ" sz="800" dirty="0" err="1" smtClean="0"/>
              <a:t>Bystrouska.html</a:t>
            </a:r>
            <a:endParaRPr lang="cs-CZ" sz="800" dirty="0"/>
          </a:p>
        </p:txBody>
      </p:sp>
      <p:pic>
        <p:nvPicPr>
          <p:cNvPr id="8" name="Obrázek 7" descr="http://media.rozhlas.cz/_obrazek/00068451.jpeg"/>
          <p:cNvPicPr/>
          <p:nvPr/>
        </p:nvPicPr>
        <p:blipFill>
          <a:blip r:embed="rId3" r:link="rId4" cstate="print"/>
          <a:srcRect/>
          <a:stretch>
            <a:fillRect/>
          </a:stretch>
        </p:blipFill>
        <p:spPr bwMode="auto">
          <a:xfrm>
            <a:off x="7020272" y="5085184"/>
            <a:ext cx="1440160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3131840" y="5733256"/>
            <a:ext cx="374441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" dirty="0" smtClean="0"/>
              <a:t>http://www.odmaturuj.</a:t>
            </a:r>
            <a:r>
              <a:rPr lang="cs-CZ" sz="1000" dirty="0" err="1" smtClean="0"/>
              <a:t>cz</a:t>
            </a:r>
            <a:r>
              <a:rPr lang="cs-CZ" sz="1000" dirty="0" smtClean="0"/>
              <a:t>/</a:t>
            </a:r>
            <a:r>
              <a:rPr lang="cs-CZ" sz="1000" dirty="0" err="1" smtClean="0"/>
              <a:t>ctenarsky</a:t>
            </a:r>
            <a:r>
              <a:rPr lang="cs-CZ" sz="1000" dirty="0" smtClean="0"/>
              <a:t>-</a:t>
            </a:r>
            <a:r>
              <a:rPr lang="cs-CZ" sz="1000" dirty="0" err="1" smtClean="0"/>
              <a:t>denik</a:t>
            </a:r>
            <a:r>
              <a:rPr lang="cs-CZ" sz="1000" dirty="0" smtClean="0"/>
              <a:t>/</a:t>
            </a:r>
            <a:r>
              <a:rPr lang="cs-CZ" sz="1000" dirty="0" err="1" smtClean="0"/>
              <a:t>tesnohlidek</a:t>
            </a:r>
            <a:r>
              <a:rPr lang="cs-CZ" sz="1000" dirty="0" smtClean="0"/>
              <a:t>-</a:t>
            </a:r>
            <a:r>
              <a:rPr lang="cs-CZ" sz="1000" dirty="0" err="1" smtClean="0"/>
              <a:t>rudolf</a:t>
            </a:r>
            <a:r>
              <a:rPr lang="cs-CZ" sz="1000" dirty="0" smtClean="0"/>
              <a:t>-</a:t>
            </a:r>
            <a:r>
              <a:rPr lang="cs-CZ" sz="1000" dirty="0" err="1" smtClean="0"/>
              <a:t>liska</a:t>
            </a:r>
            <a:r>
              <a:rPr lang="cs-CZ" sz="1000" dirty="0" smtClean="0"/>
              <a:t>-</a:t>
            </a:r>
            <a:r>
              <a:rPr lang="cs-CZ" sz="1000" dirty="0" err="1" smtClean="0"/>
              <a:t>bystrouska</a:t>
            </a:r>
            <a:r>
              <a:rPr lang="cs-CZ" sz="1000" dirty="0" smtClean="0"/>
              <a:t>/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7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260648"/>
            <a:ext cx="7772400" cy="1010543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SOUDNIČKA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556792"/>
            <a:ext cx="8640960" cy="2088232"/>
          </a:xfrm>
        </p:spPr>
        <p:txBody>
          <a:bodyPr>
            <a:normAutofit fontScale="85000" lnSpcReduction="20000"/>
          </a:bodyPr>
          <a:lstStyle/>
          <a:p>
            <a:pPr algn="l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tx1"/>
                </a:solidFill>
              </a:rPr>
              <a:t>Soudnička</a:t>
            </a:r>
            <a:r>
              <a:rPr lang="cs-CZ" dirty="0" smtClean="0">
                <a:solidFill>
                  <a:schemeClr val="tx1"/>
                </a:solidFill>
              </a:rPr>
              <a:t> je krátký literární útvar typu fejetonu či povídky 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   obvykle humorné či satirické povahy, který si za svůj námět 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   bere skutečné události z praktického života zpravidla 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   inspirované konkrétním soudním přelíčením (či jinými jemu 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   podobnými úředními událostmi).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4077072"/>
            <a:ext cx="8352928" cy="2154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Autoři soudniček: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Rudolf </a:t>
            </a:r>
            <a:r>
              <a:rPr lang="cs-CZ" sz="2800" dirty="0" err="1" smtClean="0"/>
              <a:t>Těsnohlídek</a:t>
            </a:r>
            <a:endParaRPr lang="cs-CZ" sz="2800" dirty="0" smtClean="0"/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Karel Poláček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Jaroslav Hašek</a:t>
            </a:r>
          </a:p>
          <a:p>
            <a:endParaRPr lang="cs-CZ" dirty="0"/>
          </a:p>
        </p:txBody>
      </p:sp>
      <p:pic>
        <p:nvPicPr>
          <p:cNvPr id="20482" name="Picture 2" descr="https://encrypted-tbn2.google.com/images?q=tbn:ANd9GcSamh5Nbg3nj-NnNyAxltT7ZA9HoAwfzi22aaZJyBMHvHtvHqUwyQ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3573016"/>
            <a:ext cx="576064" cy="904324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4932040" y="3861048"/>
            <a:ext cx="18722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" dirty="0" smtClean="0"/>
              <a:t>http://cs.wikipedia.org/wiki/Rudolf_T%C4%9Bsnohl%C3%ADdek</a:t>
            </a:r>
            <a:endParaRPr lang="cs-CZ" sz="1000" dirty="0"/>
          </a:p>
        </p:txBody>
      </p:sp>
      <p:pic>
        <p:nvPicPr>
          <p:cNvPr id="20486" name="Picture 6" descr="https://encrypted-tbn0.google.com/images?q=tbn:ANd9GcQejZJC32QFcBBmNISQwJ8NhJ93iElOnjR7dvTEwTYN0YpR98Sm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4509120"/>
            <a:ext cx="648072" cy="909510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7271793" y="4797152"/>
            <a:ext cx="187220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" dirty="0" smtClean="0"/>
              <a:t>http://www.</a:t>
            </a:r>
            <a:r>
              <a:rPr lang="cs-CZ" sz="1000" dirty="0" err="1" smtClean="0"/>
              <a:t>ebook</a:t>
            </a:r>
            <a:r>
              <a:rPr lang="cs-CZ" sz="1000" dirty="0" smtClean="0"/>
              <a:t>-zdarma.</a:t>
            </a:r>
            <a:r>
              <a:rPr lang="cs-CZ" sz="1000" dirty="0" err="1" smtClean="0"/>
              <a:t>wz.cz</a:t>
            </a:r>
            <a:r>
              <a:rPr lang="cs-CZ" sz="1000" dirty="0" smtClean="0"/>
              <a:t>/</a:t>
            </a:r>
            <a:r>
              <a:rPr lang="cs-CZ" sz="1000" dirty="0" err="1" smtClean="0"/>
              <a:t>polacek.html</a:t>
            </a:r>
            <a:endParaRPr lang="cs-CZ" sz="1000" dirty="0"/>
          </a:p>
        </p:txBody>
      </p:sp>
      <p:pic>
        <p:nvPicPr>
          <p:cNvPr id="20490" name="Picture 10" descr="http://upload.wikimedia.org/wikipedia/commons/thumb/6/6b/Jaroslav_Ha%C5%A1ek.gif/250px-Jaroslav_Ha%C5%A1ek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75856" y="5445224"/>
            <a:ext cx="692384" cy="864096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4067944" y="5733256"/>
            <a:ext cx="203323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" dirty="0" smtClean="0"/>
              <a:t>http://cs.wikipedia.org/wiki/Jaroslav_Ha%C5%A1ek</a:t>
            </a:r>
            <a:endParaRPr lang="cs-CZ" sz="1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084168" y="3284984"/>
            <a:ext cx="2619628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http://cs.wikipedia.org/wiki/Soudni%C4%8Dka</a:t>
            </a:r>
            <a:endParaRPr lang="cs-CZ" sz="1000" dirty="0"/>
          </a:p>
        </p:txBody>
      </p:sp>
      <p:cxnSp>
        <p:nvCxnSpPr>
          <p:cNvPr id="18" name="Přímá spojovací šipka 17"/>
          <p:cNvCxnSpPr/>
          <p:nvPr/>
        </p:nvCxnSpPr>
        <p:spPr>
          <a:xfrm flipV="1">
            <a:off x="3131840" y="4293096"/>
            <a:ext cx="936104" cy="50405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flipV="1">
            <a:off x="2411760" y="4941168"/>
            <a:ext cx="3744416" cy="36004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>
            <a:off x="2483768" y="5733256"/>
            <a:ext cx="576064" cy="7200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5" dur="2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2" dur="2000"/>
                                        <p:tgtEl>
                                          <p:spTgt spid="204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9" dur="2000"/>
                                        <p:tgtEl>
                                          <p:spTgt spid="204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8" grpId="0"/>
      <p:bldP spid="11" grpId="0"/>
      <p:bldP spid="15" grpId="0"/>
      <p:bldP spid="1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755576" y="476672"/>
            <a:ext cx="7772400" cy="1082551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ZDROJE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611560" y="1988840"/>
            <a:ext cx="8280920" cy="4464496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chemeClr val="tx1"/>
                </a:solidFill>
              </a:rPr>
              <a:t>viz v průběhu prezentace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476672"/>
            <a:ext cx="7776864" cy="468052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urveUp">
              <a:avLst/>
            </a:prstTxWarp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KONEC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184</TotalTime>
  <Words>419</Words>
  <Application>Microsoft Office PowerPoint</Application>
  <PresentationFormat>Předvádění na obrazovce (4:3)</PresentationFormat>
  <Paragraphs>71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                                                              Projekt: Moderní výuka   Registrační číslo: CZ.1.07/1.4.00/21.3192   Číslo DUM: VY_32 _INOVACE_ 11.1.20      Jméno autora: Mgr. Romana Krulišová   Datum, období, kdy byl vytvořen:  9. srpna 2012   Název práce:  Rudolf Těsnohlídek   Předmět, pro který je VM určen:  Český jazyk – literární výchova   Ročník, pro který je VM určen:  9. ročník   Časová dotace:  45 min   Vzdělávací oblast, tematický okruh, téma:  Literární výchova, portréty autorů, Rudolf Těsnohlídek   Metodický list, anotace - výstižný popis způsobu použití VM ve výuce: Prostřednictvím prezentace si žáci zopakují a upevní znalosti a informace, které získali o autorovi v průběhu literární výchovy na 2. stupni ZŠ    Pomůcky:  datový projektor, plátno, počítač, psací potřeby            </vt:lpstr>
      <vt:lpstr>RUDOLF</vt:lpstr>
      <vt:lpstr>Snímek 3</vt:lpstr>
      <vt:lpstr>KDO TO BYL? </vt:lpstr>
      <vt:lpstr>ŽIVOT</vt:lpstr>
      <vt:lpstr>DÍLO</vt:lpstr>
      <vt:lpstr> „LIŠKA BYSTROUŠKA“ </vt:lpstr>
      <vt:lpstr>SOUDNIČKA</vt:lpstr>
      <vt:lpstr>ZDROJE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RUDOLF</dc:title>
  <dc:creator>Acer</dc:creator>
  <cp:lastModifiedBy>Acer</cp:lastModifiedBy>
  <cp:revision>30</cp:revision>
  <dcterms:created xsi:type="dcterms:W3CDTF">2012-08-03T14:23:09Z</dcterms:created>
  <dcterms:modified xsi:type="dcterms:W3CDTF">2013-10-05T07:41:03Z</dcterms:modified>
</cp:coreProperties>
</file>