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10"/>
  </p:notesMasterIdLst>
  <p:sldIdLst>
    <p:sldId id="256" r:id="rId2"/>
    <p:sldId id="257" r:id="rId3"/>
    <p:sldId id="263" r:id="rId4"/>
    <p:sldId id="258" r:id="rId5"/>
    <p:sldId id="259" r:id="rId6"/>
    <p:sldId id="260" r:id="rId7"/>
    <p:sldId id="261" r:id="rId8"/>
    <p:sldId id="26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9F06AC-BE40-4E02-911F-1377DD4AD2BB}" type="datetimeFigureOut">
              <a:rPr lang="cs-CZ" smtClean="0"/>
              <a:pPr/>
              <a:t>6.10.2013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5B0746-4F78-4661-AD0E-7EB74EB8405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33141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5B0746-4F78-4661-AD0E-7EB74EB8405C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5B0746-4F78-4661-AD0E-7EB74EB8405C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5B0746-4F78-4661-AD0E-7EB74EB8405C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5B0746-4F78-4661-AD0E-7EB74EB8405C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5B0746-4F78-4661-AD0E-7EB74EB8405C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5B0746-4F78-4661-AD0E-7EB74EB8405C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5B0746-4F78-4661-AD0E-7EB74EB8405C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5B0746-4F78-4661-AD0E-7EB74EB8405C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9E495-4739-4D16-868B-6CAE04145813}" type="datetimeFigureOut">
              <a:rPr lang="cs-CZ" smtClean="0"/>
              <a:pPr/>
              <a:t>6.10.2013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18A6B-AAEC-404F-A753-59F4F6B6F9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9E495-4739-4D16-868B-6CAE04145813}" type="datetimeFigureOut">
              <a:rPr lang="cs-CZ" smtClean="0"/>
              <a:pPr/>
              <a:t>6.10.2013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18A6B-AAEC-404F-A753-59F4F6B6F9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9E495-4739-4D16-868B-6CAE04145813}" type="datetimeFigureOut">
              <a:rPr lang="cs-CZ" smtClean="0"/>
              <a:pPr/>
              <a:t>6.10.2013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18A6B-AAEC-404F-A753-59F4F6B6F9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9E495-4739-4D16-868B-6CAE04145813}" type="datetimeFigureOut">
              <a:rPr lang="cs-CZ" smtClean="0"/>
              <a:pPr/>
              <a:t>6.10.2013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18A6B-AAEC-404F-A753-59F4F6B6F9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9E495-4739-4D16-868B-6CAE04145813}" type="datetimeFigureOut">
              <a:rPr lang="cs-CZ" smtClean="0"/>
              <a:pPr/>
              <a:t>6.10.2013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18A6B-AAEC-404F-A753-59F4F6B6F9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9E495-4739-4D16-868B-6CAE04145813}" type="datetimeFigureOut">
              <a:rPr lang="cs-CZ" smtClean="0"/>
              <a:pPr/>
              <a:t>6.10.2013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18A6B-AAEC-404F-A753-59F4F6B6F9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9E495-4739-4D16-868B-6CAE04145813}" type="datetimeFigureOut">
              <a:rPr lang="cs-CZ" smtClean="0"/>
              <a:pPr/>
              <a:t>6.10.2013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18A6B-AAEC-404F-A753-59F4F6B6F9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9E495-4739-4D16-868B-6CAE04145813}" type="datetimeFigureOut">
              <a:rPr lang="cs-CZ" smtClean="0"/>
              <a:pPr/>
              <a:t>6.10.2013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18A6B-AAEC-404F-A753-59F4F6B6F9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9E495-4739-4D16-868B-6CAE04145813}" type="datetimeFigureOut">
              <a:rPr lang="cs-CZ" smtClean="0"/>
              <a:pPr/>
              <a:t>6.10.2013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18A6B-AAEC-404F-A753-59F4F6B6F9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9E495-4739-4D16-868B-6CAE04145813}" type="datetimeFigureOut">
              <a:rPr lang="cs-CZ" smtClean="0"/>
              <a:pPr/>
              <a:t>6.10.2013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18A6B-AAEC-404F-A753-59F4F6B6F9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9E495-4739-4D16-868B-6CAE04145813}" type="datetimeFigureOut">
              <a:rPr lang="cs-CZ" smtClean="0"/>
              <a:pPr/>
              <a:t>6.10.2013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18A6B-AAEC-404F-A753-59F4F6B6F9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D9E495-4739-4D16-868B-6CAE04145813}" type="datetimeFigureOut">
              <a:rPr lang="cs-CZ" smtClean="0"/>
              <a:pPr/>
              <a:t>6.10.2013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218A6B-AAEC-404F-A753-59F4F6B6F9F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7" Type="http://schemas.openxmlformats.org/officeDocument/2006/relationships/image" Target="../media/image3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2.wmf"/><Relationship Id="rId4" Type="http://schemas.openxmlformats.org/officeDocument/2006/relationships/oleObject" Target="../embeddings/oleObject1.bin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683568" y="1988841"/>
            <a:ext cx="7272808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/>
              <a:t> </a:t>
            </a:r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METODICKÝ LIST PRO ZŠ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 Pro zpracování vzdělávacích materiálů (VM)v rámci projektu EU peníze školám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                 </a:t>
            </a:r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Operační program Vzdělávání pro konkurenceschopnost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  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Projekt: Moderní výuka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Registrační </a:t>
            </a:r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číslo: CZ.1.07/1.4.00/21.3192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Číslo UM</a:t>
            </a:r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VY_12_INOVACE_2.2.21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Jméno </a:t>
            </a:r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autora: 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Mgr. Jarmila </a:t>
            </a:r>
            <a:r>
              <a:rPr lang="cs-CZ" sz="1400" b="1" dirty="0" err="1" smtClean="0">
                <a:latin typeface="Times New Roman" pitchFamily="18" charset="0"/>
                <a:cs typeface="Times New Roman" pitchFamily="18" charset="0"/>
              </a:rPr>
              <a:t>Gécová</a:t>
            </a:r>
            <a:endParaRPr lang="cs-CZ" sz="1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Datum</a:t>
            </a:r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období, </a:t>
            </a:r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kdy byl vytvořen: 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září 2011</a:t>
            </a:r>
          </a:p>
          <a:p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Název </a:t>
            </a:r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práce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: Lineární funkce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Předmět</a:t>
            </a:r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, pro který je VM určen: 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matematika</a:t>
            </a:r>
          </a:p>
          <a:p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Ročník</a:t>
            </a:r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, pro který je VM 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určen: devátý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Časová </a:t>
            </a:r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dotace</a:t>
            </a:r>
            <a:r>
              <a:rPr lang="cs-CZ" sz="14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1 h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  </a:t>
            </a:r>
            <a:endParaRPr lang="cs-CZ" sz="1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Vzdělávací </a:t>
            </a:r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oblast, tematický okruh, téma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: Matematika a její aplikace – Funkce – Lineární 			            funkce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  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Metodický list, anotace- výstižný popis způsobu použití VM ve výuce:</a:t>
            </a:r>
            <a:r>
              <a:rPr lang="cs-CZ" sz="1400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Žáci si zopakují své znalosti o lineárních funkcích a poznatky posléze aplikují při</a:t>
            </a:r>
          </a:p>
          <a:p>
            <a:r>
              <a:rPr lang="cs-CZ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                   řešení jednotlivých příkladů – podle instrukcí zjišťují vlastnosti a kreslí grafy</a:t>
            </a:r>
            <a:endParaRPr lang="cs-CZ" sz="1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1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Pomůcky: 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</a:rPr>
              <a:t>dataprojektor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, sešit, psací a rýsovací potřeby</a:t>
            </a:r>
            <a:endParaRPr lang="cs-CZ" sz="1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5812" y="404664"/>
            <a:ext cx="5608320" cy="13655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</a:rPr>
              <a:t>LINEÁRNÍ FUNKCE</a:t>
            </a:r>
            <a:endParaRPr lang="cs-CZ" b="1" u="sng" dirty="0">
              <a:solidFill>
                <a:srgbClr val="FF0000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ctr">
              <a:buNone/>
            </a:pPr>
            <a:r>
              <a:rPr lang="cs-CZ" sz="4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 = </a:t>
            </a:r>
            <a:r>
              <a:rPr lang="cs-CZ" sz="4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ax</a:t>
            </a:r>
            <a:r>
              <a:rPr lang="cs-CZ" sz="4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+ b</a:t>
            </a:r>
            <a:r>
              <a:rPr lang="cs-CZ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jsou libovolná reálná čísla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efiniční obor – všechna reálná čísla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raf – přímka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cs-CZ" dirty="0" smtClean="0">
                <a:latin typeface="Times New Roman"/>
                <a:cs typeface="Times New Roman"/>
              </a:rPr>
              <a:t>&gt; 0	funkce je rostoucí</a:t>
            </a:r>
          </a:p>
          <a:p>
            <a:r>
              <a:rPr lang="cs-CZ" dirty="0" smtClean="0">
                <a:latin typeface="Times New Roman"/>
                <a:cs typeface="Times New Roman"/>
              </a:rPr>
              <a:t>a ˂ 0 	funkce je klesající</a:t>
            </a:r>
          </a:p>
          <a:p>
            <a:r>
              <a:rPr lang="cs-CZ" dirty="0" smtClean="0">
                <a:latin typeface="Times New Roman"/>
                <a:cs typeface="Times New Roman"/>
              </a:rPr>
              <a:t>a = 0 	funkce konstantní (</a:t>
            </a:r>
            <a:r>
              <a:rPr lang="cs-CZ" dirty="0" smtClean="0">
                <a:solidFill>
                  <a:srgbClr val="002060"/>
                </a:solidFill>
                <a:latin typeface="Times New Roman"/>
                <a:cs typeface="Times New Roman"/>
              </a:rPr>
              <a:t>y = b</a:t>
            </a:r>
            <a:r>
              <a:rPr lang="cs-CZ" dirty="0" smtClean="0">
                <a:latin typeface="Times New Roman"/>
                <a:cs typeface="Times New Roman"/>
              </a:rPr>
              <a:t>)</a:t>
            </a:r>
          </a:p>
          <a:p>
            <a:r>
              <a:rPr lang="cs-CZ" dirty="0" smtClean="0">
                <a:latin typeface="Times New Roman"/>
                <a:cs typeface="Times New Roman"/>
              </a:rPr>
              <a:t>b = 0 	přímá úměrnost (</a:t>
            </a:r>
            <a:r>
              <a:rPr lang="cs-CZ" dirty="0" smtClean="0">
                <a:solidFill>
                  <a:srgbClr val="002060"/>
                </a:solidFill>
                <a:latin typeface="Times New Roman"/>
                <a:cs typeface="Times New Roman"/>
              </a:rPr>
              <a:t>y = </a:t>
            </a:r>
            <a:r>
              <a:rPr lang="cs-CZ" dirty="0" err="1" smtClean="0">
                <a:solidFill>
                  <a:srgbClr val="002060"/>
                </a:solidFill>
                <a:latin typeface="Times New Roman"/>
                <a:cs typeface="Times New Roman"/>
              </a:rPr>
              <a:t>ax</a:t>
            </a:r>
            <a:r>
              <a:rPr lang="cs-CZ" dirty="0" smtClean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lang="cs-CZ" dirty="0" smtClean="0">
                <a:latin typeface="Times New Roman"/>
                <a:cs typeface="Times New Roman"/>
              </a:rPr>
              <a:t>)</a:t>
            </a:r>
            <a:endParaRPr lang="cs-CZ" dirty="0" smtClean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</a:rPr>
              <a:t>LINEÁRNÍ FUNKCE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ctr">
              <a:buNone/>
            </a:pP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Průsečíky s osami:</a:t>
            </a:r>
          </a:p>
          <a:p>
            <a:pPr algn="ctr">
              <a:buNone/>
            </a:pPr>
            <a:endParaRPr lang="cs-CZ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arabicParenR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S osou x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cs-CZ" baseline="-25000" dirty="0" err="1" smtClean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cs-CZ" baseline="-2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cs-CZ" dirty="0" smtClean="0">
                <a:latin typeface="Times New Roman"/>
                <a:cs typeface="Times New Roman"/>
              </a:rPr>
              <a:t>[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-        , 0</a:t>
            </a:r>
            <a:r>
              <a:rPr lang="cs-CZ" dirty="0" smtClean="0">
                <a:latin typeface="Times New Roman"/>
                <a:cs typeface="Times New Roman"/>
              </a:rPr>
              <a:t>]</a:t>
            </a:r>
          </a:p>
          <a:p>
            <a:pPr marL="514350" indent="-514350"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Odvození: y–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ová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souřadnice je rovna nule</a:t>
            </a:r>
          </a:p>
          <a:p>
            <a:pPr marL="514350" indent="-514350">
              <a:buNone/>
            </a:pPr>
            <a:endParaRPr lang="cs-CZ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			   0 =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ax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+ b 		       x = -</a:t>
            </a:r>
          </a:p>
          <a:p>
            <a:pPr marL="514350" indent="-514350"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arenR" startAt="2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S osou y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cs-CZ" baseline="-25000" dirty="0" err="1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cs-CZ" dirty="0" smtClean="0">
                <a:latin typeface="Times New Roman"/>
                <a:cs typeface="Times New Roman"/>
              </a:rPr>
              <a:t>[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0, b</a:t>
            </a:r>
            <a:r>
              <a:rPr lang="cs-CZ" dirty="0" smtClean="0">
                <a:latin typeface="Times New Roman"/>
                <a:cs typeface="Times New Roman"/>
              </a:rPr>
              <a:t>]</a:t>
            </a:r>
          </a:p>
          <a:p>
            <a:pPr marL="0" indent="0">
              <a:buNone/>
            </a:pPr>
            <a:r>
              <a:rPr lang="cs-CZ" dirty="0" smtClean="0">
                <a:latin typeface="Times New Roman"/>
                <a:cs typeface="Times New Roman"/>
              </a:rPr>
              <a:t>			</a:t>
            </a:r>
          </a:p>
          <a:p>
            <a:pPr marL="514350" indent="-514350">
              <a:buNone/>
            </a:pPr>
            <a:r>
              <a:rPr lang="cs-CZ" dirty="0" smtClean="0">
                <a:latin typeface="Times New Roman"/>
                <a:cs typeface="Times New Roman"/>
              </a:rPr>
              <a:t>	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Odvození: x–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ová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souřadnice je rovna nule</a:t>
            </a:r>
          </a:p>
          <a:p>
            <a:pPr marL="514350" indent="-514350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		 	y = 0 + b			y = b</a:t>
            </a:r>
          </a:p>
          <a:p>
            <a:pPr marL="514350" indent="-514350">
              <a:buNone/>
            </a:pP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" name="Přímá spojovací šipka 4"/>
          <p:cNvCxnSpPr/>
          <p:nvPr/>
        </p:nvCxnSpPr>
        <p:spPr>
          <a:xfrm>
            <a:off x="5292080" y="3861048"/>
            <a:ext cx="1080120" cy="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Objekt 6"/>
          <p:cNvGraphicFramePr>
            <a:graphicFrameLocks noChangeAspect="1"/>
          </p:cNvGraphicFramePr>
          <p:nvPr/>
        </p:nvGraphicFramePr>
        <p:xfrm>
          <a:off x="7380312" y="3501008"/>
          <a:ext cx="627498" cy="87849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0" name="Rovnice" r:id="rId4" imgW="152280" imgH="393480" progId="Equation.3">
                  <p:embed/>
                </p:oleObj>
              </mc:Choice>
              <mc:Fallback>
                <p:oleObj name="Rovnice" r:id="rId4" imgW="152280" imgH="39348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80312" y="3501008"/>
                        <a:ext cx="627498" cy="87849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7" name="Object 3"/>
          <p:cNvGraphicFramePr>
            <a:graphicFrameLocks noChangeAspect="1"/>
          </p:cNvGraphicFramePr>
          <p:nvPr/>
        </p:nvGraphicFramePr>
        <p:xfrm>
          <a:off x="4283968" y="1988840"/>
          <a:ext cx="627063" cy="877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" name="Rovnice" r:id="rId6" imgW="152280" imgH="393480" progId="Equation.3">
                  <p:embed/>
                </p:oleObj>
              </mc:Choice>
              <mc:Fallback>
                <p:oleObj name="Rovnice" r:id="rId6" imgW="152280" imgH="39348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83968" y="1988840"/>
                        <a:ext cx="627063" cy="8778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0" name="Přímá spojovací šipka 9"/>
          <p:cNvCxnSpPr/>
          <p:nvPr/>
        </p:nvCxnSpPr>
        <p:spPr>
          <a:xfrm>
            <a:off x="5076056" y="5589240"/>
            <a:ext cx="1152128" cy="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</a:rPr>
              <a:t>Lineární funkce 1</a:t>
            </a:r>
            <a:endParaRPr lang="cs-CZ" b="1" u="sng" dirty="0">
              <a:solidFill>
                <a:srgbClr val="FF00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546848" cy="4525963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arenR"/>
            </a:pPr>
            <a:r>
              <a:rPr lang="cs-CZ" sz="2600" dirty="0" smtClean="0"/>
              <a:t>Jsem lineární funkce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600" dirty="0" smtClean="0"/>
              <a:t>Osu </a:t>
            </a:r>
            <a:r>
              <a:rPr lang="cs-CZ" sz="2600" b="1" dirty="0" smtClean="0"/>
              <a:t>y</a:t>
            </a:r>
            <a:r>
              <a:rPr lang="cs-CZ" sz="2600" dirty="0" smtClean="0"/>
              <a:t> protínám v bodě </a:t>
            </a:r>
            <a:r>
              <a:rPr lang="cs-CZ" sz="2600" dirty="0" smtClean="0">
                <a:latin typeface="Times New Roman"/>
                <a:cs typeface="Times New Roman"/>
              </a:rPr>
              <a:t>[0,5]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600" dirty="0" smtClean="0">
                <a:latin typeface="Times New Roman"/>
                <a:cs typeface="Times New Roman"/>
              </a:rPr>
              <a:t>Procházím bodem [2,7]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600" dirty="0" smtClean="0">
                <a:latin typeface="Times New Roman"/>
                <a:cs typeface="Times New Roman"/>
              </a:rPr>
              <a:t>Moje rovnice je: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600" dirty="0" smtClean="0">
                <a:latin typeface="Times New Roman"/>
                <a:cs typeface="Times New Roman"/>
              </a:rPr>
              <a:t>Jsem rostoucí nebo klesající?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600" dirty="0" smtClean="0">
                <a:latin typeface="Times New Roman"/>
                <a:cs typeface="Times New Roman"/>
              </a:rPr>
              <a:t>Můj graf vypadá takto: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600" dirty="0" smtClean="0">
                <a:latin typeface="Times New Roman"/>
                <a:cs typeface="Times New Roman"/>
              </a:rPr>
              <a:t>Osu </a:t>
            </a:r>
            <a:r>
              <a:rPr lang="cs-CZ" sz="2600" b="1" dirty="0" smtClean="0">
                <a:latin typeface="Times New Roman"/>
                <a:cs typeface="Times New Roman"/>
              </a:rPr>
              <a:t>x</a:t>
            </a:r>
            <a:r>
              <a:rPr lang="cs-CZ" sz="2600" dirty="0" smtClean="0">
                <a:latin typeface="Times New Roman"/>
                <a:cs typeface="Times New Roman"/>
              </a:rPr>
              <a:t> protínám v bodě:</a:t>
            </a:r>
          </a:p>
          <a:p>
            <a:pPr marL="514350" indent="-514350">
              <a:buNone/>
            </a:pPr>
            <a:r>
              <a:rPr lang="cs-CZ" sz="2600" dirty="0">
                <a:latin typeface="Times New Roman"/>
                <a:cs typeface="Times New Roman"/>
              </a:rPr>
              <a:t>	</a:t>
            </a:r>
            <a:r>
              <a:rPr lang="cs-CZ" sz="2600" dirty="0" smtClean="0">
                <a:latin typeface="Times New Roman"/>
                <a:cs typeface="Times New Roman"/>
              </a:rPr>
              <a:t>a) z grafu</a:t>
            </a:r>
          </a:p>
          <a:p>
            <a:pPr marL="514350" indent="-514350">
              <a:buNone/>
            </a:pPr>
            <a:r>
              <a:rPr lang="cs-CZ" sz="2600" dirty="0">
                <a:latin typeface="Times New Roman"/>
                <a:cs typeface="Times New Roman"/>
              </a:rPr>
              <a:t>	</a:t>
            </a:r>
            <a:r>
              <a:rPr lang="cs-CZ" sz="2600" dirty="0" smtClean="0">
                <a:latin typeface="Times New Roman"/>
                <a:cs typeface="Times New Roman"/>
              </a:rPr>
              <a:t>b) výpočtem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xfrm>
            <a:off x="5220072" y="1556792"/>
            <a:ext cx="3754760" cy="4525963"/>
          </a:xfrm>
        </p:spPr>
        <p:txBody>
          <a:bodyPr>
            <a:normAutofit fontScale="92500"/>
          </a:bodyPr>
          <a:lstStyle/>
          <a:p>
            <a:pPr marL="514350" indent="-514350">
              <a:buFont typeface="+mj-lt"/>
              <a:buAutoNum type="arabicParenR"/>
            </a:pPr>
            <a:r>
              <a:rPr lang="cs-CZ" sz="2600" dirty="0" smtClean="0"/>
              <a:t>y = </a:t>
            </a:r>
            <a:r>
              <a:rPr lang="cs-CZ" sz="2600" dirty="0" err="1" smtClean="0"/>
              <a:t>ax</a:t>
            </a:r>
            <a:r>
              <a:rPr lang="cs-CZ" sz="2600" dirty="0" smtClean="0"/>
              <a:t> + b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600" dirty="0" smtClean="0"/>
              <a:t>y = </a:t>
            </a:r>
            <a:r>
              <a:rPr lang="cs-CZ" sz="2600" dirty="0" err="1" smtClean="0"/>
              <a:t>ax</a:t>
            </a:r>
            <a:r>
              <a:rPr lang="cs-CZ" sz="2600" dirty="0" smtClean="0"/>
              <a:t> + 5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600" dirty="0" smtClean="0"/>
              <a:t>7 = a.2 + 5	  </a:t>
            </a:r>
            <a:r>
              <a:rPr lang="cs-CZ" sz="2600" dirty="0" smtClean="0">
                <a:latin typeface="Times New Roman"/>
                <a:cs typeface="Times New Roman"/>
              </a:rPr>
              <a:t>→   a = 1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600" dirty="0" smtClean="0">
                <a:latin typeface="Times New Roman"/>
                <a:cs typeface="Times New Roman"/>
              </a:rPr>
              <a:t>y = x + 5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600" dirty="0" smtClean="0">
                <a:latin typeface="Times New Roman"/>
                <a:cs typeface="Times New Roman"/>
              </a:rPr>
              <a:t>rostoucí  (a &gt; 0)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600" dirty="0" smtClean="0">
                <a:latin typeface="Times New Roman"/>
                <a:cs typeface="Times New Roman"/>
              </a:rPr>
              <a:t>graf:</a:t>
            </a:r>
          </a:p>
          <a:p>
            <a:pPr marL="514350" indent="-514350">
              <a:buFont typeface="+mj-lt"/>
              <a:buAutoNum type="arabicParenR"/>
            </a:pPr>
            <a:endParaRPr lang="cs-CZ" sz="2600" dirty="0" smtClean="0">
              <a:latin typeface="Times New Roman"/>
              <a:cs typeface="Times New Roman"/>
            </a:endParaRPr>
          </a:p>
          <a:p>
            <a:pPr marL="514350" indent="-514350">
              <a:buFont typeface="+mj-lt"/>
              <a:buAutoNum type="arabicParenR"/>
            </a:pPr>
            <a:endParaRPr lang="cs-CZ" sz="2600" dirty="0" smtClean="0">
              <a:latin typeface="Times New Roman"/>
              <a:cs typeface="Times New Roman"/>
            </a:endParaRPr>
          </a:p>
          <a:p>
            <a:pPr marL="514350" indent="-514350">
              <a:buFont typeface="+mj-lt"/>
              <a:buAutoNum type="arabicParenR"/>
            </a:pPr>
            <a:r>
              <a:rPr lang="cs-CZ" sz="2600" dirty="0" smtClean="0">
                <a:latin typeface="Times New Roman"/>
                <a:cs typeface="Times New Roman"/>
              </a:rPr>
              <a:t>průsečík s osou x: [-5,0]</a:t>
            </a:r>
          </a:p>
          <a:p>
            <a:endParaRPr lang="cs-CZ" dirty="0" smtClean="0">
              <a:latin typeface="Times New Roman"/>
              <a:cs typeface="Times New Roman"/>
            </a:endParaRPr>
          </a:p>
          <a:p>
            <a:pPr>
              <a:buNone/>
            </a:pPr>
            <a:endParaRPr lang="cs-CZ" dirty="0">
              <a:latin typeface="Times New Roman"/>
              <a:cs typeface="Times New Roman"/>
            </a:endParaRPr>
          </a:p>
          <a:p>
            <a:pPr>
              <a:buNone/>
            </a:pPr>
            <a:endParaRPr lang="cs-CZ" dirty="0" smtClean="0">
              <a:latin typeface="Times New Roman"/>
              <a:cs typeface="Times New Roman"/>
            </a:endParaRPr>
          </a:p>
          <a:p>
            <a:pPr>
              <a:buNone/>
            </a:pPr>
            <a:endParaRPr lang="cs-CZ" dirty="0">
              <a:latin typeface="Times New Roman"/>
              <a:cs typeface="Times New Roman"/>
            </a:endParaRPr>
          </a:p>
          <a:p>
            <a:endParaRPr lang="cs-CZ" dirty="0" smtClean="0">
              <a:latin typeface="Times New Roman"/>
              <a:cs typeface="Times New Roman"/>
            </a:endParaRP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  <p:bldP spid="6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</a:rPr>
              <a:t>Lineární funkce 2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762872" cy="4525963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arenR"/>
            </a:pPr>
            <a:r>
              <a:rPr lang="cs-CZ" dirty="0" smtClean="0"/>
              <a:t>Jsem lineární funkce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>
                <a:latin typeface="Times New Roman"/>
                <a:cs typeface="Times New Roman"/>
              </a:rPr>
              <a:t>Procházím body [3,1] , [1,5]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>
                <a:latin typeface="Times New Roman"/>
                <a:cs typeface="Times New Roman"/>
              </a:rPr>
              <a:t>Moje rovnice je: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>
                <a:latin typeface="Times New Roman"/>
                <a:cs typeface="Times New Roman"/>
              </a:rPr>
              <a:t>Jsem rostoucí nebo klesající?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/>
              <a:t>Osu </a:t>
            </a:r>
            <a:r>
              <a:rPr lang="cs-CZ" b="1" dirty="0" smtClean="0"/>
              <a:t>x</a:t>
            </a:r>
            <a:r>
              <a:rPr lang="cs-CZ" dirty="0" smtClean="0"/>
              <a:t> protínám v bodě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/>
              <a:t>Osu </a:t>
            </a:r>
            <a:r>
              <a:rPr lang="cs-CZ" b="1" dirty="0" smtClean="0"/>
              <a:t>y</a:t>
            </a:r>
            <a:r>
              <a:rPr lang="cs-CZ" dirty="0" smtClean="0"/>
              <a:t> protínám v bodě</a:t>
            </a:r>
            <a:endParaRPr lang="cs-CZ" dirty="0" smtClean="0">
              <a:latin typeface="Times New Roman"/>
              <a:cs typeface="Times New Roman"/>
            </a:endParaRPr>
          </a:p>
          <a:p>
            <a:pPr marL="514350" indent="-514350">
              <a:buFont typeface="+mj-lt"/>
              <a:buAutoNum type="arabicParenR"/>
            </a:pPr>
            <a:r>
              <a:rPr lang="cs-CZ" dirty="0" smtClean="0">
                <a:latin typeface="Times New Roman"/>
                <a:cs typeface="Times New Roman"/>
              </a:rPr>
              <a:t>Můj graf vypadá takto: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364088" y="1600200"/>
            <a:ext cx="3322712" cy="4525963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arenR"/>
            </a:pPr>
            <a:r>
              <a:rPr lang="cs-CZ" sz="2400" dirty="0" smtClean="0"/>
              <a:t>y = </a:t>
            </a:r>
            <a:r>
              <a:rPr lang="cs-CZ" sz="2400" dirty="0" err="1" smtClean="0"/>
              <a:t>ax</a:t>
            </a:r>
            <a:r>
              <a:rPr lang="cs-CZ" sz="2400" dirty="0" smtClean="0"/>
              <a:t> + b</a:t>
            </a:r>
          </a:p>
          <a:p>
            <a:pPr marL="457200" indent="-457200">
              <a:buFont typeface="+mj-lt"/>
              <a:buAutoNum type="arabicParenR"/>
            </a:pPr>
            <a:r>
              <a:rPr lang="cs-CZ" sz="2400" dirty="0" smtClean="0"/>
              <a:t>1 = 3a + b   </a:t>
            </a:r>
          </a:p>
          <a:p>
            <a:pPr marL="457200" indent="-457200">
              <a:buNone/>
            </a:pPr>
            <a:r>
              <a:rPr lang="cs-CZ" sz="2400" dirty="0" smtClean="0"/>
              <a:t>	5 = a + b   </a:t>
            </a:r>
          </a:p>
          <a:p>
            <a:pPr>
              <a:buNone/>
            </a:pPr>
            <a:r>
              <a:rPr lang="cs-CZ" sz="800" dirty="0" smtClean="0"/>
              <a:t>           -----------------------------------------------------------------------------------</a:t>
            </a:r>
          </a:p>
          <a:p>
            <a:pPr marL="457200" indent="-457200">
              <a:buNone/>
            </a:pPr>
            <a:r>
              <a:rPr lang="cs-CZ" sz="2400" dirty="0" smtClean="0"/>
              <a:t>	</a:t>
            </a:r>
            <a:r>
              <a:rPr lang="cs-CZ" sz="2400" dirty="0" smtClean="0">
                <a:latin typeface="Times New Roman"/>
                <a:cs typeface="Times New Roman"/>
              </a:rPr>
              <a:t>→ a = - 2 ,  b = 7</a:t>
            </a:r>
          </a:p>
          <a:p>
            <a:pPr marL="457200" indent="-457200">
              <a:buFont typeface="+mj-lt"/>
              <a:buAutoNum type="arabicParenR" startAt="3"/>
            </a:pPr>
            <a:r>
              <a:rPr lang="cs-CZ" sz="2400" dirty="0" smtClean="0"/>
              <a:t>y = - 2x + 7</a:t>
            </a:r>
          </a:p>
          <a:p>
            <a:pPr marL="457200" indent="-457200">
              <a:buFont typeface="+mj-lt"/>
              <a:buAutoNum type="arabicParenR" startAt="3"/>
            </a:pPr>
            <a:r>
              <a:rPr lang="cs-CZ" sz="2400" dirty="0" smtClean="0"/>
              <a:t>klesající (a </a:t>
            </a:r>
            <a:r>
              <a:rPr lang="cs-CZ" sz="2400" dirty="0" smtClean="0">
                <a:latin typeface="Times New Roman"/>
                <a:cs typeface="Times New Roman"/>
              </a:rPr>
              <a:t>˂ 0)</a:t>
            </a:r>
          </a:p>
          <a:p>
            <a:pPr marL="457200" indent="-457200">
              <a:buFont typeface="+mj-lt"/>
              <a:buAutoNum type="arabicParenR" startAt="3"/>
            </a:pPr>
            <a:r>
              <a:rPr lang="cs-CZ" sz="2400" dirty="0" smtClean="0">
                <a:latin typeface="Times New Roman"/>
                <a:cs typeface="Times New Roman"/>
              </a:rPr>
              <a:t>[3,5; 0]</a:t>
            </a:r>
          </a:p>
          <a:p>
            <a:pPr marL="457200" indent="-457200">
              <a:buFont typeface="+mj-lt"/>
              <a:buAutoNum type="arabicParenR" startAt="3"/>
            </a:pPr>
            <a:r>
              <a:rPr lang="cs-CZ" sz="2400" dirty="0" smtClean="0">
                <a:latin typeface="Times New Roman"/>
                <a:cs typeface="Times New Roman"/>
              </a:rPr>
              <a:t>[0, 7]</a:t>
            </a:r>
          </a:p>
          <a:p>
            <a:pPr marL="457200" indent="-457200">
              <a:buFont typeface="+mj-lt"/>
              <a:buAutoNum type="arabicParenR" startAt="3"/>
            </a:pPr>
            <a:r>
              <a:rPr lang="cs-CZ" sz="2400" dirty="0" smtClean="0">
                <a:latin typeface="Times New Roman"/>
                <a:cs typeface="Times New Roman"/>
              </a:rPr>
              <a:t>graf: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</a:rPr>
              <a:t>Lineární funkce 3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474840" cy="4525963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arenR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Jsem lineární funkce</a:t>
            </a:r>
          </a:p>
          <a:p>
            <a:pPr marL="457200" indent="-457200">
              <a:buFont typeface="+mj-lt"/>
              <a:buAutoNum type="arabicParenR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Jsem záporný trojnásobek čísla zvětšený o dvě</a:t>
            </a:r>
          </a:p>
          <a:p>
            <a:pPr marL="457200" indent="-457200">
              <a:buFont typeface="+mj-lt"/>
              <a:buAutoNum type="arabicParenR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Osu 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protínám v bodě:</a:t>
            </a:r>
          </a:p>
          <a:p>
            <a:pPr marL="457200" indent="-457200">
              <a:buFont typeface="+mj-lt"/>
              <a:buAutoNum type="arabicParenR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Osu 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protínám v bodě:</a:t>
            </a:r>
          </a:p>
          <a:p>
            <a:pPr marL="457200" indent="-457200">
              <a:buFont typeface="+mj-lt"/>
              <a:buAutoNum type="arabicParenR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Jsem rostoucí nebo klesající?</a:t>
            </a:r>
          </a:p>
          <a:p>
            <a:pPr marL="457200" indent="-457200">
              <a:buFont typeface="+mj-lt"/>
              <a:buAutoNum type="arabicParenR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Procházím body [2, y] a [x, 8] </a:t>
            </a:r>
          </a:p>
          <a:p>
            <a:pPr marL="457200" indent="-457200">
              <a:buFont typeface="+mj-lt"/>
              <a:buAutoNum type="arabicParenR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Můj graf vypadá takto: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5004048" y="1600200"/>
            <a:ext cx="3682752" cy="4525963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arenR"/>
            </a:pPr>
            <a:r>
              <a:rPr lang="cs-CZ" sz="2600" dirty="0" smtClean="0"/>
              <a:t>y = </a:t>
            </a:r>
            <a:r>
              <a:rPr lang="cs-CZ" sz="2600" dirty="0" err="1" smtClean="0"/>
              <a:t>ax</a:t>
            </a:r>
            <a:r>
              <a:rPr lang="cs-CZ" sz="2600" dirty="0" smtClean="0"/>
              <a:t> + b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600" dirty="0" smtClean="0"/>
              <a:t>y = - 3x + 2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[2/3, 0]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[0, 2]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klesající (a </a:t>
            </a:r>
            <a:r>
              <a:rPr lang="cs-CZ" sz="2600" dirty="0" smtClean="0">
                <a:latin typeface="Times New Roman"/>
                <a:cs typeface="Times New Roman"/>
              </a:rPr>
              <a:t>˂ 0)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600" dirty="0" smtClean="0">
                <a:latin typeface="Times New Roman"/>
                <a:cs typeface="Times New Roman"/>
              </a:rPr>
              <a:t>y = -3.2 + 2 →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[2, -4] </a:t>
            </a:r>
          </a:p>
          <a:p>
            <a:pPr marL="514350" indent="-514350">
              <a:buNone/>
            </a:pP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	8 = - 3x + 2 </a:t>
            </a:r>
            <a:r>
              <a:rPr lang="cs-CZ" sz="2600" dirty="0" smtClean="0">
                <a:latin typeface="Times New Roman"/>
                <a:cs typeface="Times New Roman"/>
              </a:rPr>
              <a:t>→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 [-2, 8]</a:t>
            </a:r>
          </a:p>
          <a:p>
            <a:pPr marL="514350" indent="-514350">
              <a:buNone/>
            </a:pP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7)  graf: </a:t>
            </a:r>
            <a:endParaRPr lang="cs-CZ" sz="2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  <p:bldP spid="5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u="sng" dirty="0" smtClean="0">
                <a:solidFill>
                  <a:srgbClr val="FF0000"/>
                </a:solidFill>
              </a:rPr>
              <a:t>Zvláštní typy lineární funkce 1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186808" cy="4525963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arenR"/>
            </a:pPr>
            <a:r>
              <a:rPr lang="cs-CZ" sz="2600" dirty="0" smtClean="0"/>
              <a:t>Jsem přímá úměrnost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600" dirty="0" smtClean="0"/>
              <a:t>Procházím bodem 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[-3, 6] 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Moje rovnice je: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Jsem rostoucí nebo klesající</a:t>
            </a:r>
            <a:r>
              <a:rPr lang="cs-CZ" sz="2600" dirty="0" smtClean="0"/>
              <a:t>?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Mé průsečíky s osami jsou: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Můj graf vypadá takto: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5076056" y="1600200"/>
            <a:ext cx="3610744" cy="4525963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arenR"/>
            </a:pPr>
            <a:r>
              <a:rPr lang="cs-CZ" sz="2600" dirty="0" smtClean="0"/>
              <a:t>y = </a:t>
            </a:r>
            <a:r>
              <a:rPr lang="cs-CZ" sz="2600" dirty="0" err="1" smtClean="0"/>
              <a:t>ax</a:t>
            </a:r>
            <a:r>
              <a:rPr lang="cs-CZ" sz="2600" dirty="0" smtClean="0"/>
              <a:t>     (b = 0)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600" dirty="0" smtClean="0"/>
              <a:t>6 = -3a </a:t>
            </a:r>
            <a:r>
              <a:rPr lang="cs-CZ" sz="2600" dirty="0" smtClean="0">
                <a:latin typeface="Times New Roman"/>
                <a:cs typeface="Times New Roman"/>
              </a:rPr>
              <a:t>→ a = -2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600" dirty="0" smtClean="0">
                <a:latin typeface="Times New Roman"/>
                <a:cs typeface="Times New Roman"/>
              </a:rPr>
              <a:t>y = -2x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600" dirty="0" smtClean="0">
                <a:latin typeface="Times New Roman"/>
                <a:cs typeface="Times New Roman"/>
              </a:rPr>
              <a:t>Klesající (a ˂ 0)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600" dirty="0" smtClean="0">
                <a:latin typeface="Times New Roman"/>
                <a:cs typeface="Times New Roman"/>
              </a:rPr>
              <a:t>procházím počátkem soustavy souřadnic  (bodem 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[0,0] )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graf:</a:t>
            </a:r>
            <a:endParaRPr lang="cs-CZ" sz="2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  <p:bldP spid="5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u="sng" dirty="0" smtClean="0">
                <a:solidFill>
                  <a:srgbClr val="FF0000"/>
                </a:solidFill>
              </a:rPr>
              <a:t>Zvláštní typy </a:t>
            </a:r>
            <a:r>
              <a:rPr lang="cs-CZ" b="1" u="sng" smtClean="0">
                <a:solidFill>
                  <a:srgbClr val="FF0000"/>
                </a:solidFill>
              </a:rPr>
              <a:t>lineární funkce 2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330824" cy="4525963"/>
          </a:xfrm>
        </p:spPr>
        <p:txBody>
          <a:bodyPr/>
          <a:lstStyle/>
          <a:p>
            <a:pPr marL="514350" indent="-514350">
              <a:buFont typeface="+mj-lt"/>
              <a:buAutoNum type="arabicParenR"/>
            </a:pPr>
            <a:r>
              <a:rPr lang="cs-CZ" dirty="0" smtClean="0"/>
              <a:t>Jsem konstantní funkce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/>
              <a:t>Procházím bodem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[5, 2]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Má rovnice je: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Můj průsečík s osou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je: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Můj průsečík s osou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je: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Můj graf vypadá takto:</a:t>
            </a: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364088" y="1600200"/>
            <a:ext cx="3322712" cy="4525963"/>
          </a:xfrm>
        </p:spPr>
        <p:txBody>
          <a:bodyPr/>
          <a:lstStyle/>
          <a:p>
            <a:pPr marL="514350" indent="-514350">
              <a:buFont typeface="+mj-lt"/>
              <a:buAutoNum type="arabicParenR"/>
            </a:pPr>
            <a:r>
              <a:rPr lang="cs-CZ" dirty="0" smtClean="0"/>
              <a:t>y = b     (a = 0)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/>
              <a:t>2 = b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/>
              <a:t>y = 2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/>
              <a:t>Neexistuje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[0, 2]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raf:</a:t>
            </a: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 uiExpand="1" build="p"/>
    </p:bldLst>
  </p:timing>
</p:sld>
</file>

<file path=ppt/theme/theme1.xml><?xml version="1.0" encoding="utf-8"?>
<a:theme xmlns:a="http://schemas.openxmlformats.org/drawingml/2006/main" name="Motiv sady Office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197</TotalTime>
  <Words>361</Words>
  <Application>Microsoft Office PowerPoint</Application>
  <PresentationFormat>Předvádění na obrazovce (4:3)</PresentationFormat>
  <Paragraphs>137</Paragraphs>
  <Slides>8</Slides>
  <Notes>8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0" baseType="lpstr">
      <vt:lpstr>Motiv sady Office</vt:lpstr>
      <vt:lpstr>Rovnice</vt:lpstr>
      <vt:lpstr>Prezentace aplikace PowerPoint</vt:lpstr>
      <vt:lpstr>LINEÁRNÍ FUNKCE</vt:lpstr>
      <vt:lpstr>LINEÁRNÍ FUNKCE</vt:lpstr>
      <vt:lpstr>Lineární funkce 1</vt:lpstr>
      <vt:lpstr>Lineární funkce 2</vt:lpstr>
      <vt:lpstr>Lineární funkce 3</vt:lpstr>
      <vt:lpstr>Zvláštní typy lineární funkce 1</vt:lpstr>
      <vt:lpstr>Zvláštní typy lineární funkce 2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Maruška</dc:creator>
  <cp:lastModifiedBy>Ludmila Moličová</cp:lastModifiedBy>
  <cp:revision>28</cp:revision>
  <dcterms:created xsi:type="dcterms:W3CDTF">2013-04-26T07:59:35Z</dcterms:created>
  <dcterms:modified xsi:type="dcterms:W3CDTF">2013-10-06T05:58:34Z</dcterms:modified>
</cp:coreProperties>
</file>