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621938-AB0B-44C3-A14E-366616C1B9C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882E15-C7DD-4F22-AF23-A4988F62E43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921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882E15-C7DD-4F22-AF23-A4988F62E43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882E15-C7DD-4F22-AF23-A4988F62E43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882E15-C7DD-4F22-AF23-A4988F62E43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882E15-C7DD-4F22-AF23-A4988F62E43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B8C67-05DC-44BF-B35C-BFE94AB3D82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47AA8-1DD9-4EEC-9742-7F40F19840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2.bin"/><Relationship Id="rId9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5.bin"/><Relationship Id="rId9" Type="http://schemas.openxmlformats.org/officeDocument/2006/relationships/image" Target="../media/image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2132856"/>
            <a:ext cx="7488832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VY_12_INOVACE_2.2.22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3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3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 září 2011</a:t>
            </a: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: Nepřímá úměrnost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30 – 35 minut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: Matematika a její aplikace – Funkce –  Nepřímá úměrnost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Žáci si zopakují své znalosti o nepřímé úměrnosti a získané poznatky budou  aplikovat  při 	 řešení jednotlivých příkladů – podle instrukcí zjišťují vlastnosti a  kreslí grafy </a:t>
            </a:r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3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3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3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3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, sešit, psací a rýsovací potřeby</a:t>
            </a:r>
            <a:endParaRPr lang="cs-CZ" sz="13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548680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NEPŘÍMÁ ÚMĚRNOST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 =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libovolné reálné číslo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definiční obor - všechna reálná čísla mimo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raf – hyperbola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/>
                <a:cs typeface="Times New Roman"/>
              </a:rPr>
              <a:t>&gt; 0    </a:t>
            </a:r>
            <a:r>
              <a:rPr lang="cs-CZ" dirty="0" smtClean="0">
                <a:latin typeface="Times New Roman"/>
                <a:cs typeface="Times New Roman"/>
              </a:rPr>
              <a:t>funkce je klesající na celém </a:t>
            </a:r>
            <a:r>
              <a:rPr lang="cs-CZ" dirty="0" err="1" smtClean="0">
                <a:latin typeface="Times New Roman"/>
                <a:cs typeface="Times New Roman"/>
              </a:rPr>
              <a:t>def</a:t>
            </a:r>
            <a:r>
              <a:rPr lang="cs-CZ" dirty="0" smtClean="0">
                <a:latin typeface="Times New Roman"/>
                <a:cs typeface="Times New Roman"/>
              </a:rPr>
              <a:t>. oboru,</a:t>
            </a:r>
          </a:p>
          <a:p>
            <a:pPr lvl="1">
              <a:buNone/>
            </a:pPr>
            <a:r>
              <a:rPr lang="cs-CZ" dirty="0" smtClean="0">
                <a:latin typeface="Times New Roman"/>
                <a:cs typeface="Times New Roman"/>
              </a:rPr>
              <a:t>		       </a:t>
            </a:r>
            <a:r>
              <a:rPr lang="cs-CZ" sz="3200" dirty="0" smtClean="0">
                <a:latin typeface="Times New Roman"/>
                <a:cs typeface="Times New Roman"/>
              </a:rPr>
              <a:t>graf leží v I. a III. kvadrantu</a:t>
            </a:r>
          </a:p>
          <a:p>
            <a:r>
              <a:rPr lang="cs-CZ" b="1" dirty="0" smtClean="0">
                <a:latin typeface="Times New Roman"/>
                <a:cs typeface="Times New Roman"/>
              </a:rPr>
              <a:t>a ˂ 0    </a:t>
            </a:r>
            <a:r>
              <a:rPr lang="cs-CZ" dirty="0" smtClean="0">
                <a:latin typeface="Times New Roman"/>
                <a:cs typeface="Times New Roman"/>
              </a:rPr>
              <a:t>funkce je rostoucí na celém </a:t>
            </a:r>
            <a:r>
              <a:rPr lang="cs-CZ" dirty="0" err="1" smtClean="0">
                <a:latin typeface="Times New Roman"/>
                <a:cs typeface="Times New Roman"/>
              </a:rPr>
              <a:t>def</a:t>
            </a:r>
            <a:r>
              <a:rPr lang="cs-CZ" dirty="0" smtClean="0">
                <a:latin typeface="Times New Roman"/>
                <a:cs typeface="Times New Roman"/>
              </a:rPr>
              <a:t>. oboru,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      graf leží ve II. a IV. kvadrantu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987788" y="1484783"/>
          <a:ext cx="376300" cy="9721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87788" y="1484783"/>
                        <a:ext cx="376300" cy="97210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NEPŘÍMÁ ÚMĚRNOST 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Jsem nepřímá úměrnost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Procházím bodem [1, 3]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Má rovnice je: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Můj graf leží v kvadrantu: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Jsem rostoucí nebo klesající?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Procházím body s x-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ovými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souřadnicemi -3; </a:t>
            </a:r>
          </a:p>
          <a:p>
            <a:pPr marL="0" indent="0">
              <a:buNone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-2; -1; -0,5; 0,5; 1; 2; 3</a:t>
            </a:r>
          </a:p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7)   Můj graf vypadá takto:</a:t>
            </a:r>
          </a:p>
          <a:p>
            <a:endParaRPr lang="cs-CZ" dirty="0" smtClean="0">
              <a:latin typeface="Times New Roman"/>
              <a:cs typeface="Times New Roman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484784"/>
            <a:ext cx="4032448" cy="4641379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pPr>
              <a:buFont typeface="+mj-lt"/>
              <a:buAutoNum type="arabicParenR"/>
            </a:pPr>
            <a:endParaRPr lang="cs-CZ" sz="11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       →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= 3</a:t>
            </a:r>
          </a:p>
          <a:p>
            <a:pPr>
              <a:buFont typeface="+mj-lt"/>
              <a:buAutoNum type="arabicParenR"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endParaRPr lang="cs-CZ" sz="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I. a III.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rostoucí  (a &gt; 0)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tabulka:</a:t>
            </a:r>
          </a:p>
          <a:p>
            <a:pPr marL="514350" indent="-514350">
              <a:buFont typeface="+mj-lt"/>
              <a:buAutoNum type="arabi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můj graf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796136" y="1340768"/>
          <a:ext cx="360040" cy="7200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1340768"/>
                        <a:ext cx="360040" cy="7200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724128" y="1988840"/>
          <a:ext cx="360363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6" imgW="152280" imgH="393480" progId="Equation.3">
                  <p:embed/>
                </p:oleObj>
              </mc:Choice>
              <mc:Fallback>
                <p:oleObj name="Rovnice" r:id="rId6" imgW="1522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1988840"/>
                        <a:ext cx="360363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788024" y="4581128"/>
          <a:ext cx="3912093" cy="7979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432048"/>
                <a:gridCol w="576064"/>
                <a:gridCol w="432048"/>
                <a:gridCol w="576064"/>
                <a:gridCol w="504056"/>
                <a:gridCol w="288032"/>
                <a:gridCol w="504056"/>
                <a:gridCol w="311693"/>
              </a:tblGrid>
              <a:tr h="3989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-0,5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3989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5755151" y="2696041"/>
          <a:ext cx="360363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8" imgW="152280" imgH="393480" progId="Equation.3">
                  <p:embed/>
                </p:oleObj>
              </mc:Choice>
              <mc:Fallback>
                <p:oleObj name="Rovnice" r:id="rId8" imgW="1522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55151" y="2696041"/>
                        <a:ext cx="360363" cy="719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NEPŘÍMÁ ÚMĚRNOST 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Jsem nepřímá úměrnost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Procházím bodem [-1, 2]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Moje rovnice je: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Můj graf leží v kvadrantu: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Jsem rostoucí nebo klesající?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Procházím body s x-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ovými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souřadnicemi -2; -1; -0,5; 0,5; 1; 2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Můj graf vypadá takto: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pPr>
              <a:buFont typeface="+mj-lt"/>
              <a:buAutoNum type="arabicParenR"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       →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a = -2</a:t>
            </a:r>
          </a:p>
          <a:p>
            <a:pPr>
              <a:buFont typeface="+mj-lt"/>
              <a:buAutoNum type="arabicParenR"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II. a IV.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klesající  (a </a:t>
            </a:r>
            <a:r>
              <a:rPr lang="cs-CZ" sz="2600" dirty="0" smtClean="0">
                <a:latin typeface="Times New Roman"/>
                <a:cs typeface="Times New Roman"/>
              </a:rPr>
              <a:t>˂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0)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tabulka: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můj graf</a:t>
            </a:r>
            <a:r>
              <a:rPr lang="cs-CZ" sz="2600" dirty="0" smtClean="0"/>
              <a:t>:</a:t>
            </a:r>
          </a:p>
          <a:p>
            <a:endParaRPr lang="cs-CZ" dirty="0"/>
          </a:p>
        </p:txBody>
      </p: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724128" y="1412776"/>
          <a:ext cx="360363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1412776"/>
                        <a:ext cx="360363" cy="719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5724128" y="2780928"/>
          <a:ext cx="601662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Rovnice" r:id="rId6" imgW="253800" imgH="393480" progId="Equation.3">
                  <p:embed/>
                </p:oleObj>
              </mc:Choice>
              <mc:Fallback>
                <p:oleObj name="Rovnice" r:id="rId6" imgW="2538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780928"/>
                        <a:ext cx="601662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5724128" y="2060848"/>
          <a:ext cx="539750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Rovnice" r:id="rId8" imgW="228600" imgH="393480" progId="Equation.3">
                  <p:embed/>
                </p:oleObj>
              </mc:Choice>
              <mc:Fallback>
                <p:oleObj name="Rovnice" r:id="rId8" imgW="22860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2060848"/>
                        <a:ext cx="539750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788024" y="4647520"/>
          <a:ext cx="3830994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4330"/>
                <a:gridCol w="579444"/>
                <a:gridCol w="579444"/>
                <a:gridCol w="579444"/>
                <a:gridCol w="579444"/>
                <a:gridCol w="579444"/>
                <a:gridCol w="579444"/>
              </a:tblGrid>
              <a:tr h="3269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-0,5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</a:tr>
              <a:tr h="3269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261</Words>
  <Application>Microsoft Office PowerPoint</Application>
  <PresentationFormat>Předvádění na obrazovce (4:3)</PresentationFormat>
  <Paragraphs>107</Paragraphs>
  <Slides>4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sady Office</vt:lpstr>
      <vt:lpstr>Rovnice</vt:lpstr>
      <vt:lpstr>Prezentace aplikace PowerPoint</vt:lpstr>
      <vt:lpstr>NEPŘÍMÁ ÚMĚRNOST</vt:lpstr>
      <vt:lpstr>NEPŘÍMÁ ÚMĚRNOST 1</vt:lpstr>
      <vt:lpstr>NEPŘÍMÁ ÚMĚRNOST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Ludmila Moličová</cp:lastModifiedBy>
  <cp:revision>17</cp:revision>
  <dcterms:created xsi:type="dcterms:W3CDTF">2013-04-28T13:43:16Z</dcterms:created>
  <dcterms:modified xsi:type="dcterms:W3CDTF">2013-10-06T05:59:57Z</dcterms:modified>
</cp:coreProperties>
</file>