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60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BC3050-285B-4EBC-B6DA-E3305394C51C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1B4B06-5FE9-406E-AA87-56D63ADBA58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75063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1B4B06-5FE9-406E-AA87-56D63ADBA58B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1B4B06-5FE9-406E-AA87-56D63ADBA58B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1B4B06-5FE9-406E-AA87-56D63ADBA58B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1B4B06-5FE9-406E-AA87-56D63ADBA58B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9C4E6-1B5D-4AE2-A9D4-780F731E3347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85DF5-F65F-4675-A41D-A0D608B66F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9C4E6-1B5D-4AE2-A9D4-780F731E3347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85DF5-F65F-4675-A41D-A0D608B66F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9C4E6-1B5D-4AE2-A9D4-780F731E3347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85DF5-F65F-4675-A41D-A0D608B66F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9C4E6-1B5D-4AE2-A9D4-780F731E3347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85DF5-F65F-4675-A41D-A0D608B66F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9C4E6-1B5D-4AE2-A9D4-780F731E3347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85DF5-F65F-4675-A41D-A0D608B66F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9C4E6-1B5D-4AE2-A9D4-780F731E3347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85DF5-F65F-4675-A41D-A0D608B66F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9C4E6-1B5D-4AE2-A9D4-780F731E3347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85DF5-F65F-4675-A41D-A0D608B66F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9C4E6-1B5D-4AE2-A9D4-780F731E3347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85DF5-F65F-4675-A41D-A0D608B66F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9C4E6-1B5D-4AE2-A9D4-780F731E3347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85DF5-F65F-4675-A41D-A0D608B66F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9C4E6-1B5D-4AE2-A9D4-780F731E3347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85DF5-F65F-4675-A41D-A0D608B66F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9C4E6-1B5D-4AE2-A9D4-780F731E3347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85DF5-F65F-4675-A41D-A0D608B66F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39C4E6-1B5D-4AE2-A9D4-780F731E3347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B85DF5-F65F-4675-A41D-A0D608B66F9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60648"/>
            <a:ext cx="5772150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539552" y="2132856"/>
            <a:ext cx="7848872" cy="45704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 </a:t>
            </a:r>
            <a:r>
              <a:rPr lang="cs-CZ" sz="1300" b="1" dirty="0">
                <a:latin typeface="Times New Roman" pitchFamily="18" charset="0"/>
                <a:cs typeface="Times New Roman" pitchFamily="18" charset="0"/>
              </a:rPr>
              <a:t>METODICKÝ LIST PRO ZŠ</a:t>
            </a:r>
            <a:endParaRPr lang="cs-CZ" sz="13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300" b="1" dirty="0">
                <a:latin typeface="Times New Roman" pitchFamily="18" charset="0"/>
                <a:cs typeface="Times New Roman" pitchFamily="18" charset="0"/>
              </a:rPr>
              <a:t> Pro zpracování vzdělávacích materiálů (VM)v rámci projektu EU peníze školám</a:t>
            </a:r>
            <a:endParaRPr lang="cs-CZ" sz="13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300" b="1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1300" b="1" dirty="0" smtClean="0"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cs-CZ" sz="1300" b="1" dirty="0">
                <a:latin typeface="Times New Roman" pitchFamily="18" charset="0"/>
                <a:cs typeface="Times New Roman" pitchFamily="18" charset="0"/>
              </a:rPr>
              <a:t>Operační program Vzdělávání pro konkurenceschopnost</a:t>
            </a:r>
            <a:endParaRPr lang="cs-CZ" sz="13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300" b="1" dirty="0">
                <a:latin typeface="Times New Roman" pitchFamily="18" charset="0"/>
                <a:cs typeface="Times New Roman" pitchFamily="18" charset="0"/>
              </a:rPr>
              <a:t>  </a:t>
            </a:r>
            <a:endParaRPr lang="cs-CZ" sz="13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300" b="1" dirty="0">
                <a:latin typeface="Times New Roman" pitchFamily="18" charset="0"/>
                <a:cs typeface="Times New Roman" pitchFamily="18" charset="0"/>
              </a:rPr>
              <a:t>Projekt: Moderní výuka</a:t>
            </a:r>
            <a:endParaRPr lang="cs-CZ" sz="13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3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300" b="1" dirty="0" smtClean="0">
                <a:latin typeface="Times New Roman" pitchFamily="18" charset="0"/>
                <a:cs typeface="Times New Roman" pitchFamily="18" charset="0"/>
              </a:rPr>
              <a:t>Registrační </a:t>
            </a:r>
            <a:r>
              <a:rPr lang="cs-CZ" sz="1300" b="1" dirty="0">
                <a:latin typeface="Times New Roman" pitchFamily="18" charset="0"/>
                <a:cs typeface="Times New Roman" pitchFamily="18" charset="0"/>
              </a:rPr>
              <a:t>číslo: CZ.1.07/1.4.00/21.3192</a:t>
            </a:r>
            <a:endParaRPr lang="cs-CZ" sz="13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3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300" b="1" dirty="0" smtClean="0">
                <a:latin typeface="Times New Roman" pitchFamily="18" charset="0"/>
                <a:cs typeface="Times New Roman" pitchFamily="18" charset="0"/>
              </a:rPr>
              <a:t>Číslo UM</a:t>
            </a:r>
            <a:r>
              <a:rPr lang="cs-CZ" sz="13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300" b="1" dirty="0" smtClean="0">
                <a:latin typeface="Times New Roman" pitchFamily="18" charset="0"/>
                <a:cs typeface="Times New Roman" pitchFamily="18" charset="0"/>
              </a:rPr>
              <a:t>VY_12_INOVACE_2.2.23</a:t>
            </a:r>
            <a:endParaRPr lang="cs-CZ" sz="13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3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300" b="1" dirty="0" smtClean="0">
                <a:latin typeface="Times New Roman" pitchFamily="18" charset="0"/>
                <a:cs typeface="Times New Roman" pitchFamily="18" charset="0"/>
              </a:rPr>
              <a:t>Jméno </a:t>
            </a:r>
            <a:r>
              <a:rPr lang="cs-CZ" sz="1300" b="1" dirty="0">
                <a:latin typeface="Times New Roman" pitchFamily="18" charset="0"/>
                <a:cs typeface="Times New Roman" pitchFamily="18" charset="0"/>
              </a:rPr>
              <a:t>autora: </a:t>
            </a:r>
            <a:r>
              <a:rPr lang="cs-CZ" sz="1300" b="1" dirty="0" smtClean="0">
                <a:latin typeface="Times New Roman" pitchFamily="18" charset="0"/>
                <a:cs typeface="Times New Roman" pitchFamily="18" charset="0"/>
              </a:rPr>
              <a:t>Mgr. Jarmila </a:t>
            </a:r>
            <a:r>
              <a:rPr lang="cs-CZ" sz="1300" b="1" dirty="0" err="1" smtClean="0">
                <a:latin typeface="Times New Roman" pitchFamily="18" charset="0"/>
                <a:cs typeface="Times New Roman" pitchFamily="18" charset="0"/>
              </a:rPr>
              <a:t>Gécová</a:t>
            </a:r>
            <a:endParaRPr lang="cs-CZ" sz="13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3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300" b="1" dirty="0" smtClean="0">
                <a:latin typeface="Times New Roman" pitchFamily="18" charset="0"/>
                <a:cs typeface="Times New Roman" pitchFamily="18" charset="0"/>
              </a:rPr>
              <a:t>Datum</a:t>
            </a:r>
            <a:r>
              <a:rPr lang="cs-CZ" sz="13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1300" b="1" dirty="0" smtClean="0">
                <a:latin typeface="Times New Roman" pitchFamily="18" charset="0"/>
                <a:cs typeface="Times New Roman" pitchFamily="18" charset="0"/>
              </a:rPr>
              <a:t>období, </a:t>
            </a:r>
            <a:r>
              <a:rPr lang="cs-CZ" sz="1300" b="1" dirty="0">
                <a:latin typeface="Times New Roman" pitchFamily="18" charset="0"/>
                <a:cs typeface="Times New Roman" pitchFamily="18" charset="0"/>
              </a:rPr>
              <a:t>kdy byl vytvořen: </a:t>
            </a:r>
            <a:r>
              <a:rPr lang="cs-CZ" sz="1300" b="1" dirty="0" smtClean="0">
                <a:latin typeface="Times New Roman" pitchFamily="18" charset="0"/>
                <a:cs typeface="Times New Roman" pitchFamily="18" charset="0"/>
              </a:rPr>
              <a:t> listopad 2011</a:t>
            </a:r>
          </a:p>
          <a:p>
            <a:r>
              <a:rPr lang="cs-CZ" sz="13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300" b="1" dirty="0" smtClean="0">
                <a:latin typeface="Times New Roman" pitchFamily="18" charset="0"/>
                <a:cs typeface="Times New Roman" pitchFamily="18" charset="0"/>
              </a:rPr>
              <a:t>Název </a:t>
            </a:r>
            <a:r>
              <a:rPr lang="cs-CZ" sz="1300" b="1" dirty="0">
                <a:latin typeface="Times New Roman" pitchFamily="18" charset="0"/>
                <a:cs typeface="Times New Roman" pitchFamily="18" charset="0"/>
              </a:rPr>
              <a:t>práce</a:t>
            </a:r>
            <a:r>
              <a:rPr lang="cs-CZ" sz="1300" b="1" dirty="0" smtClean="0">
                <a:latin typeface="Times New Roman" pitchFamily="18" charset="0"/>
                <a:cs typeface="Times New Roman" pitchFamily="18" charset="0"/>
              </a:rPr>
              <a:t>: Kvadratické funkce</a:t>
            </a:r>
            <a:endParaRPr lang="cs-CZ" sz="13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3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300" b="1" dirty="0" smtClean="0">
                <a:latin typeface="Times New Roman" pitchFamily="18" charset="0"/>
                <a:cs typeface="Times New Roman" pitchFamily="18" charset="0"/>
              </a:rPr>
              <a:t>Předmět</a:t>
            </a:r>
            <a:r>
              <a:rPr lang="cs-CZ" sz="1300" b="1" dirty="0">
                <a:latin typeface="Times New Roman" pitchFamily="18" charset="0"/>
                <a:cs typeface="Times New Roman" pitchFamily="18" charset="0"/>
              </a:rPr>
              <a:t>, pro který je VM určen: </a:t>
            </a:r>
            <a:r>
              <a:rPr lang="cs-CZ" sz="1300" b="1" dirty="0" smtClean="0"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r>
              <a:rPr lang="cs-CZ" sz="13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300" b="1" dirty="0" smtClean="0"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sz="1300" b="1" dirty="0">
                <a:latin typeface="Times New Roman" pitchFamily="18" charset="0"/>
                <a:cs typeface="Times New Roman" pitchFamily="18" charset="0"/>
              </a:rPr>
              <a:t>, pro který je VM </a:t>
            </a:r>
            <a:r>
              <a:rPr lang="cs-CZ" sz="1300" b="1" dirty="0" smtClean="0">
                <a:latin typeface="Times New Roman" pitchFamily="18" charset="0"/>
                <a:cs typeface="Times New Roman" pitchFamily="18" charset="0"/>
              </a:rPr>
              <a:t>určen: devátý</a:t>
            </a:r>
            <a:endParaRPr lang="cs-CZ" sz="13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3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300" b="1" dirty="0" smtClean="0">
                <a:latin typeface="Times New Roman" pitchFamily="18" charset="0"/>
                <a:cs typeface="Times New Roman" pitchFamily="18" charset="0"/>
              </a:rPr>
              <a:t>Časová </a:t>
            </a:r>
            <a:r>
              <a:rPr lang="cs-CZ" sz="1300" b="1" dirty="0">
                <a:latin typeface="Times New Roman" pitchFamily="18" charset="0"/>
                <a:cs typeface="Times New Roman" pitchFamily="18" charset="0"/>
              </a:rPr>
              <a:t>dotace</a:t>
            </a:r>
            <a:r>
              <a:rPr lang="cs-CZ" sz="13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300" b="1" dirty="0" smtClean="0">
                <a:latin typeface="Times New Roman" pitchFamily="18" charset="0"/>
                <a:cs typeface="Times New Roman" pitchFamily="18" charset="0"/>
              </a:rPr>
              <a:t>25 – 30 minut</a:t>
            </a:r>
            <a:endParaRPr lang="cs-CZ" sz="13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300" b="1" dirty="0">
                <a:latin typeface="Times New Roman" pitchFamily="18" charset="0"/>
                <a:cs typeface="Times New Roman" pitchFamily="18" charset="0"/>
              </a:rPr>
              <a:t>  </a:t>
            </a:r>
            <a:endParaRPr lang="cs-CZ" sz="13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300" b="1" dirty="0">
                <a:latin typeface="Times New Roman" pitchFamily="18" charset="0"/>
                <a:cs typeface="Times New Roman" pitchFamily="18" charset="0"/>
              </a:rPr>
              <a:t>Vzdělávací oblast, tematický okruh, téma</a:t>
            </a:r>
            <a:r>
              <a:rPr lang="cs-CZ" sz="1300" b="1" dirty="0" smtClean="0">
                <a:latin typeface="Times New Roman" pitchFamily="18" charset="0"/>
                <a:cs typeface="Times New Roman" pitchFamily="18" charset="0"/>
              </a:rPr>
              <a:t>: Matematika a její aplikace – Funkce – Kvadratické 				       funkce</a:t>
            </a:r>
            <a:endParaRPr lang="cs-CZ" sz="13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300" b="1" dirty="0">
                <a:latin typeface="Times New Roman" pitchFamily="18" charset="0"/>
                <a:cs typeface="Times New Roman" pitchFamily="18" charset="0"/>
              </a:rPr>
              <a:t>  </a:t>
            </a:r>
            <a:endParaRPr lang="cs-CZ" sz="13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300" b="1" dirty="0">
                <a:latin typeface="Times New Roman" pitchFamily="18" charset="0"/>
                <a:cs typeface="Times New Roman" pitchFamily="18" charset="0"/>
              </a:rPr>
              <a:t>Metodický list, anotace- výstižný popis způsobu použití VM ve výuce:</a:t>
            </a:r>
            <a:r>
              <a:rPr lang="cs-CZ" sz="13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13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1300" dirty="0" smtClean="0">
                <a:latin typeface="Times New Roman" pitchFamily="18" charset="0"/>
                <a:cs typeface="Times New Roman" pitchFamily="18" charset="0"/>
              </a:rPr>
              <a:t>Žáci si zopakují své znalosti o kvadratických funkcích a získané poznatky budou 	aplikovat při 	řešení jednotlivých příkladů – podle instrukcí </a:t>
            </a:r>
            <a:r>
              <a:rPr lang="cs-CZ" sz="1300" dirty="0" smtClean="0">
                <a:latin typeface="Times New Roman" pitchFamily="18" charset="0"/>
                <a:cs typeface="Times New Roman" pitchFamily="18" charset="0"/>
              </a:rPr>
              <a:t>zjišťují </a:t>
            </a:r>
            <a:r>
              <a:rPr lang="cs-CZ" sz="1300" dirty="0" smtClean="0">
                <a:latin typeface="Times New Roman" pitchFamily="18" charset="0"/>
                <a:cs typeface="Times New Roman" pitchFamily="18" charset="0"/>
              </a:rPr>
              <a:t>vlastnosti a </a:t>
            </a:r>
            <a:r>
              <a:rPr lang="cs-CZ" sz="1300" dirty="0" smtClean="0">
                <a:latin typeface="Times New Roman" pitchFamily="18" charset="0"/>
                <a:cs typeface="Times New Roman" pitchFamily="18" charset="0"/>
              </a:rPr>
              <a:t>kreslí </a:t>
            </a:r>
            <a:r>
              <a:rPr lang="cs-CZ" sz="1300" dirty="0" smtClean="0">
                <a:latin typeface="Times New Roman" pitchFamily="18" charset="0"/>
                <a:cs typeface="Times New Roman" pitchFamily="18" charset="0"/>
              </a:rPr>
              <a:t>grafy</a:t>
            </a:r>
            <a:endParaRPr lang="cs-CZ" sz="13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3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300" b="1" dirty="0" smtClean="0">
                <a:latin typeface="Times New Roman" pitchFamily="18" charset="0"/>
                <a:cs typeface="Times New Roman" pitchFamily="18" charset="0"/>
              </a:rPr>
              <a:t>Pomůcky: </a:t>
            </a:r>
            <a:r>
              <a:rPr lang="cs-CZ" sz="1300" dirty="0" err="1" smtClean="0">
                <a:latin typeface="Times New Roman" pitchFamily="18" charset="0"/>
                <a:cs typeface="Times New Roman" pitchFamily="18" charset="0"/>
              </a:rPr>
              <a:t>dataprojektor</a:t>
            </a:r>
            <a:r>
              <a:rPr lang="cs-CZ" sz="1300" dirty="0" smtClean="0">
                <a:latin typeface="Times New Roman" pitchFamily="18" charset="0"/>
                <a:cs typeface="Times New Roman" pitchFamily="18" charset="0"/>
              </a:rPr>
              <a:t>, sešit, psací a rýsovací potřeby</a:t>
            </a:r>
            <a:endParaRPr lang="cs-CZ" sz="13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KVADRATICKÉ FUNKCE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709120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cs-CZ" sz="5200" b="1" dirty="0" smtClean="0">
                <a:solidFill>
                  <a:srgbClr val="002060"/>
                </a:solidFill>
              </a:rPr>
              <a:t>y = ax</a:t>
            </a:r>
            <a:r>
              <a:rPr lang="cs-CZ" sz="5200" b="1" baseline="30000" dirty="0" smtClean="0">
                <a:solidFill>
                  <a:srgbClr val="002060"/>
                </a:solidFill>
              </a:rPr>
              <a:t>2</a:t>
            </a:r>
            <a:r>
              <a:rPr lang="cs-CZ" baseline="30000" dirty="0" smtClean="0"/>
              <a:t>	</a:t>
            </a:r>
            <a:r>
              <a:rPr lang="cs-CZ" dirty="0" smtClean="0"/>
              <a:t> </a:t>
            </a:r>
            <a:r>
              <a:rPr lang="cs-CZ" baseline="30000" dirty="0" smtClean="0"/>
              <a:t>	</a:t>
            </a:r>
          </a:p>
          <a:p>
            <a:r>
              <a:rPr lang="cs-CZ" sz="33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3300" dirty="0" smtClean="0">
                <a:latin typeface="Times New Roman" pitchFamily="18" charset="0"/>
                <a:cs typeface="Times New Roman" pitchFamily="18" charset="0"/>
              </a:rPr>
              <a:t> je libovolné reálné číslo</a:t>
            </a:r>
          </a:p>
          <a:p>
            <a:r>
              <a:rPr lang="cs-CZ" sz="3300" dirty="0" smtClean="0">
                <a:latin typeface="Times New Roman" pitchFamily="18" charset="0"/>
                <a:cs typeface="Times New Roman" pitchFamily="18" charset="0"/>
              </a:rPr>
              <a:t>definiční </a:t>
            </a:r>
            <a:r>
              <a:rPr lang="cs-CZ" sz="3300" dirty="0" smtClean="0">
                <a:latin typeface="Times New Roman" pitchFamily="18" charset="0"/>
                <a:cs typeface="Times New Roman" pitchFamily="18" charset="0"/>
              </a:rPr>
              <a:t>obor – všechna reálná čísla</a:t>
            </a:r>
          </a:p>
          <a:p>
            <a:r>
              <a:rPr lang="cs-CZ" sz="3300" dirty="0" smtClean="0">
                <a:latin typeface="Times New Roman" pitchFamily="18" charset="0"/>
                <a:cs typeface="Times New Roman" pitchFamily="18" charset="0"/>
              </a:rPr>
              <a:t>graf </a:t>
            </a:r>
            <a:r>
              <a:rPr lang="cs-CZ" sz="3300" dirty="0" smtClean="0">
                <a:latin typeface="Times New Roman" pitchFamily="18" charset="0"/>
                <a:cs typeface="Times New Roman" pitchFamily="18" charset="0"/>
              </a:rPr>
              <a:t>– parabola</a:t>
            </a:r>
          </a:p>
          <a:p>
            <a:pPr>
              <a:buNone/>
            </a:pPr>
            <a:r>
              <a:rPr lang="cs-CZ" sz="3300" dirty="0" smtClean="0">
                <a:latin typeface="Times New Roman" pitchFamily="18" charset="0"/>
                <a:cs typeface="Times New Roman" pitchFamily="18" charset="0"/>
              </a:rPr>
              <a:t>	a </a:t>
            </a:r>
            <a:r>
              <a:rPr lang="cs-CZ" sz="3300" dirty="0" smtClean="0">
                <a:latin typeface="Times New Roman"/>
                <a:cs typeface="Times New Roman"/>
              </a:rPr>
              <a:t>&gt; 0	parabola </a:t>
            </a:r>
            <a:r>
              <a:rPr lang="cs-CZ" sz="3300" dirty="0" smtClean="0">
                <a:latin typeface="Times New Roman"/>
                <a:cs typeface="Times New Roman"/>
              </a:rPr>
              <a:t>otevřená </a:t>
            </a:r>
            <a:r>
              <a:rPr lang="cs-CZ" sz="3300" dirty="0" smtClean="0">
                <a:latin typeface="Times New Roman"/>
                <a:cs typeface="Times New Roman"/>
              </a:rPr>
              <a:t>nahoru </a:t>
            </a:r>
          </a:p>
          <a:p>
            <a:pPr lvl="4">
              <a:buNone/>
            </a:pPr>
            <a:r>
              <a:rPr lang="cs-CZ" sz="3300" dirty="0" smtClean="0">
                <a:latin typeface="Times New Roman"/>
                <a:cs typeface="Times New Roman"/>
              </a:rPr>
              <a:t>funkce je klesající na (- ∞, 0)</a:t>
            </a:r>
          </a:p>
          <a:p>
            <a:pPr>
              <a:buNone/>
            </a:pPr>
            <a:r>
              <a:rPr lang="cs-CZ" sz="3300" dirty="0" smtClean="0">
                <a:latin typeface="Times New Roman"/>
                <a:cs typeface="Times New Roman"/>
              </a:rPr>
              <a:t>			funkce je rostoucí na (0, ∞)</a:t>
            </a:r>
          </a:p>
          <a:p>
            <a:pPr marL="342900" lvl="4" indent="-342900">
              <a:buNone/>
            </a:pPr>
            <a:r>
              <a:rPr lang="cs-CZ" sz="3300" dirty="0" smtClean="0">
                <a:latin typeface="Times New Roman"/>
                <a:cs typeface="Times New Roman"/>
              </a:rPr>
              <a:t>	a ˂ 0 	parabola otevřená dolů</a:t>
            </a:r>
            <a:endParaRPr lang="cs-CZ" sz="3300" dirty="0" smtClean="0"/>
          </a:p>
          <a:p>
            <a:pPr>
              <a:buNone/>
            </a:pPr>
            <a:r>
              <a:rPr lang="cs-CZ" sz="3300" dirty="0" smtClean="0">
                <a:latin typeface="Times New Roman"/>
                <a:cs typeface="Times New Roman"/>
              </a:rPr>
              <a:t>			funkce je rostoucí na (- ∞, 0)</a:t>
            </a:r>
          </a:p>
          <a:p>
            <a:pPr lvl="4">
              <a:buNone/>
            </a:pPr>
            <a:r>
              <a:rPr lang="cs-CZ" sz="3300" dirty="0" smtClean="0">
                <a:latin typeface="Times New Roman"/>
                <a:cs typeface="Times New Roman"/>
              </a:rPr>
              <a:t>funkce je klesající na (0, ∞)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KVADRATICKÉ </a:t>
            </a:r>
            <a:r>
              <a:rPr lang="cs-CZ" b="1" u="sng" dirty="0" smtClean="0">
                <a:solidFill>
                  <a:srgbClr val="FF0000"/>
                </a:solidFill>
              </a:rPr>
              <a:t>FUNKCE 1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/>
              <a:t>Jsem kvadratická funkce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N</a:t>
            </a:r>
            <a:r>
              <a:rPr lang="cs-CZ" dirty="0" smtClean="0">
                <a:latin typeface="Times New Roman"/>
                <a:cs typeface="Times New Roman"/>
              </a:rPr>
              <a:t>áčrtek mého grafu pro </a:t>
            </a:r>
          </a:p>
          <a:p>
            <a:pPr marL="514350" indent="-514350">
              <a:buNone/>
            </a:pPr>
            <a:r>
              <a:rPr lang="cs-CZ" dirty="0">
                <a:latin typeface="Times New Roman"/>
                <a:cs typeface="Times New Roman"/>
              </a:rPr>
              <a:t>	</a:t>
            </a:r>
            <a:r>
              <a:rPr lang="cs-CZ" dirty="0" smtClean="0"/>
              <a:t>a </a:t>
            </a:r>
            <a:r>
              <a:rPr lang="cs-CZ" dirty="0" smtClean="0">
                <a:latin typeface="Times New Roman"/>
                <a:cs typeface="Times New Roman"/>
              </a:rPr>
              <a:t>˂ 0</a:t>
            </a:r>
            <a:r>
              <a:rPr lang="cs-CZ" dirty="0" smtClean="0"/>
              <a:t> </a:t>
            </a:r>
            <a:r>
              <a:rPr lang="cs-CZ" dirty="0" smtClean="0">
                <a:latin typeface="Times New Roman"/>
                <a:cs typeface="Times New Roman"/>
              </a:rPr>
              <a:t>je:</a:t>
            </a:r>
          </a:p>
          <a:p>
            <a:pPr marL="514350" indent="-514350">
              <a:buFont typeface="+mj-lt"/>
              <a:buAutoNum type="arabicParenR" startAt="3"/>
            </a:pPr>
            <a:r>
              <a:rPr lang="cs-CZ" dirty="0" smtClean="0">
                <a:latin typeface="Times New Roman"/>
                <a:cs typeface="Times New Roman"/>
              </a:rPr>
              <a:t>Jsem rostoucí na intervalu:</a:t>
            </a:r>
          </a:p>
          <a:p>
            <a:pPr marL="514350" indent="-514350">
              <a:buFont typeface="+mj-lt"/>
              <a:buAutoNum type="arabicParenR" startAt="3"/>
            </a:pPr>
            <a:r>
              <a:rPr lang="cs-CZ" dirty="0" smtClean="0">
                <a:latin typeface="Times New Roman"/>
                <a:cs typeface="Times New Roman"/>
              </a:rPr>
              <a:t>Jsem klesající na intervalu:</a:t>
            </a:r>
          </a:p>
          <a:p>
            <a:pPr marL="514350" indent="-514350">
              <a:buFont typeface="+mj-lt"/>
              <a:buAutoNum type="arabicParenR" startAt="3"/>
            </a:pPr>
            <a:r>
              <a:rPr lang="cs-CZ" dirty="0" smtClean="0">
                <a:latin typeface="Times New Roman"/>
                <a:cs typeface="Times New Roman"/>
              </a:rPr>
              <a:t>Procházím bodem [2;-8]</a:t>
            </a:r>
          </a:p>
          <a:p>
            <a:pPr marL="514350" indent="-514350">
              <a:buFont typeface="+mj-lt"/>
              <a:buAutoNum type="arabicParenR" startAt="3"/>
            </a:pPr>
            <a:r>
              <a:rPr lang="cs-CZ" dirty="0" smtClean="0">
                <a:latin typeface="Times New Roman"/>
                <a:cs typeface="Times New Roman"/>
              </a:rPr>
              <a:t>Moje rovnice je:</a:t>
            </a:r>
          </a:p>
          <a:p>
            <a:pPr marL="514350" indent="-514350">
              <a:buFont typeface="+mj-lt"/>
              <a:buAutoNum type="arabicParenR" startAt="3"/>
            </a:pPr>
            <a:r>
              <a:rPr lang="cs-CZ" dirty="0" smtClean="0">
                <a:latin typeface="Times New Roman"/>
                <a:cs typeface="Times New Roman"/>
              </a:rPr>
              <a:t>Dále procházím body </a:t>
            </a:r>
          </a:p>
          <a:p>
            <a:pPr marL="514350" indent="-514350">
              <a:buNone/>
            </a:pPr>
            <a:r>
              <a:rPr lang="cs-CZ" dirty="0">
                <a:latin typeface="Times New Roman"/>
                <a:cs typeface="Times New Roman"/>
              </a:rPr>
              <a:t>	</a:t>
            </a:r>
            <a:r>
              <a:rPr lang="cs-CZ" dirty="0" smtClean="0">
                <a:latin typeface="Times New Roman"/>
                <a:cs typeface="Times New Roman"/>
              </a:rPr>
              <a:t>s  </a:t>
            </a:r>
            <a:r>
              <a:rPr lang="cs-CZ" dirty="0" smtClean="0">
                <a:latin typeface="Times New Roman"/>
                <a:cs typeface="Times New Roman"/>
              </a:rPr>
              <a:t>x–</a:t>
            </a:r>
            <a:r>
              <a:rPr lang="cs-CZ" dirty="0" err="1" smtClean="0">
                <a:latin typeface="Times New Roman"/>
                <a:cs typeface="Times New Roman"/>
              </a:rPr>
              <a:t>ovými</a:t>
            </a:r>
            <a:r>
              <a:rPr lang="cs-CZ" dirty="0" smtClean="0">
                <a:latin typeface="Times New Roman"/>
                <a:cs typeface="Times New Roman"/>
              </a:rPr>
              <a:t> </a:t>
            </a:r>
            <a:r>
              <a:rPr lang="cs-CZ" dirty="0" smtClean="0">
                <a:latin typeface="Times New Roman"/>
                <a:cs typeface="Times New Roman"/>
              </a:rPr>
              <a:t>souřadnicemi </a:t>
            </a:r>
          </a:p>
          <a:p>
            <a:pPr marL="514350" indent="-514350">
              <a:buNone/>
            </a:pPr>
            <a:r>
              <a:rPr lang="cs-CZ" dirty="0">
                <a:latin typeface="Times New Roman"/>
                <a:cs typeface="Times New Roman"/>
              </a:rPr>
              <a:t>	</a:t>
            </a:r>
            <a:r>
              <a:rPr lang="cs-CZ" dirty="0" smtClean="0">
                <a:latin typeface="Times New Roman"/>
                <a:cs typeface="Times New Roman"/>
              </a:rPr>
              <a:t>-2; -1; -0,5; 0; </a:t>
            </a:r>
            <a:r>
              <a:rPr lang="cs-CZ" dirty="0" err="1" smtClean="0">
                <a:latin typeface="Times New Roman"/>
                <a:cs typeface="Times New Roman"/>
              </a:rPr>
              <a:t>0</a:t>
            </a:r>
            <a:r>
              <a:rPr lang="cs-CZ" dirty="0" smtClean="0">
                <a:latin typeface="Times New Roman"/>
                <a:cs typeface="Times New Roman"/>
              </a:rPr>
              <a:t>,5; 1; 2</a:t>
            </a:r>
          </a:p>
          <a:p>
            <a:pPr marL="514350" indent="-514350">
              <a:buFont typeface="+mj-lt"/>
              <a:buAutoNum type="arabicParenR" startAt="8"/>
            </a:pPr>
            <a:r>
              <a:rPr lang="cs-CZ" dirty="0" smtClean="0">
                <a:latin typeface="Times New Roman"/>
                <a:cs typeface="Times New Roman"/>
              </a:rPr>
              <a:t>Můj graf vypadá takto:</a:t>
            </a:r>
          </a:p>
          <a:p>
            <a:endParaRPr lang="cs-CZ" dirty="0" smtClean="0">
              <a:latin typeface="Times New Roman"/>
              <a:cs typeface="Times New Roman"/>
            </a:endParaRPr>
          </a:p>
          <a:p>
            <a:endParaRPr lang="cs-CZ" dirty="0" smtClean="0">
              <a:latin typeface="Times New Roman"/>
              <a:cs typeface="Times New Roman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4008" y="1556792"/>
            <a:ext cx="4038600" cy="4525963"/>
          </a:xfrm>
        </p:spPr>
        <p:txBody>
          <a:bodyPr>
            <a:normAutofit fontScale="85000" lnSpcReduction="1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/>
              <a:t>y = ax</a:t>
            </a:r>
            <a:r>
              <a:rPr lang="cs-CZ" baseline="30000" dirty="0" smtClean="0"/>
              <a:t>2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……….</a:t>
            </a:r>
          </a:p>
          <a:p>
            <a:pPr marL="514350" indent="-514350">
              <a:buNone/>
            </a:pPr>
            <a:endParaRPr lang="cs-CZ" dirty="0"/>
          </a:p>
          <a:p>
            <a:pPr marL="514350" indent="-514350">
              <a:buFont typeface="+mj-lt"/>
              <a:buAutoNum type="arabicParenR" startAt="3"/>
            </a:pPr>
            <a:r>
              <a:rPr lang="cs-CZ" dirty="0" smtClean="0"/>
              <a:t>(- </a:t>
            </a:r>
            <a:r>
              <a:rPr lang="cs-CZ" dirty="0" smtClean="0">
                <a:latin typeface="Times New Roman"/>
                <a:cs typeface="Times New Roman"/>
              </a:rPr>
              <a:t>∞; 0)</a:t>
            </a:r>
          </a:p>
          <a:p>
            <a:pPr marL="514350" indent="-514350">
              <a:buFont typeface="+mj-lt"/>
              <a:buAutoNum type="arabicParenR" startAt="3"/>
            </a:pPr>
            <a:r>
              <a:rPr lang="cs-CZ" dirty="0" smtClean="0">
                <a:latin typeface="Times New Roman"/>
                <a:cs typeface="Times New Roman"/>
              </a:rPr>
              <a:t>(0, ∞)</a:t>
            </a:r>
          </a:p>
          <a:p>
            <a:pPr marL="514350" indent="-514350">
              <a:buFont typeface="+mj-lt"/>
              <a:buAutoNum type="arabicParenR" startAt="3"/>
            </a:pPr>
            <a:r>
              <a:rPr lang="cs-CZ" dirty="0" smtClean="0">
                <a:latin typeface="Times New Roman"/>
                <a:cs typeface="Times New Roman"/>
              </a:rPr>
              <a:t>-8 = a . 4	→   a = -2</a:t>
            </a:r>
          </a:p>
          <a:p>
            <a:pPr marL="514350" indent="-514350">
              <a:buFont typeface="+mj-lt"/>
              <a:buAutoNum type="arabicParenR" startAt="3"/>
            </a:pPr>
            <a:r>
              <a:rPr lang="cs-CZ" dirty="0" smtClean="0">
                <a:latin typeface="Times New Roman"/>
                <a:cs typeface="Times New Roman"/>
              </a:rPr>
              <a:t>y= -2x</a:t>
            </a:r>
            <a:r>
              <a:rPr lang="cs-CZ" baseline="30000" dirty="0" smtClean="0">
                <a:latin typeface="Times New Roman"/>
                <a:cs typeface="Times New Roman"/>
              </a:rPr>
              <a:t>2</a:t>
            </a:r>
          </a:p>
          <a:p>
            <a:pPr marL="514350" indent="-514350">
              <a:buFont typeface="+mj-lt"/>
              <a:buAutoNum type="arabicParenR" startAt="3"/>
            </a:pPr>
            <a:r>
              <a:rPr lang="cs-CZ" dirty="0" smtClean="0">
                <a:latin typeface="Times New Roman"/>
                <a:cs typeface="Times New Roman"/>
              </a:rPr>
              <a:t>tabulka</a:t>
            </a:r>
            <a:endParaRPr lang="cs-CZ" dirty="0" smtClean="0">
              <a:latin typeface="Times New Roman"/>
              <a:cs typeface="Times New Roman"/>
            </a:endParaRPr>
          </a:p>
          <a:p>
            <a:pPr marL="514350" indent="-514350">
              <a:buFont typeface="+mj-lt"/>
              <a:buAutoNum type="arabicParenR" startAt="3"/>
            </a:pPr>
            <a:endParaRPr lang="cs-CZ" dirty="0">
              <a:latin typeface="Times New Roman"/>
              <a:cs typeface="Times New Roman"/>
            </a:endParaRPr>
          </a:p>
          <a:p>
            <a:pPr marL="514350" indent="-514350">
              <a:buFont typeface="+mj-lt"/>
              <a:buAutoNum type="arabicParenR" startAt="3"/>
            </a:pPr>
            <a:endParaRPr lang="cs-CZ" dirty="0" smtClean="0">
              <a:latin typeface="Times New Roman"/>
              <a:cs typeface="Times New Roman"/>
            </a:endParaRPr>
          </a:p>
          <a:p>
            <a:pPr marL="514350" indent="-514350">
              <a:buFont typeface="+mj-lt"/>
              <a:buAutoNum type="arabicParenR" startAt="3"/>
            </a:pPr>
            <a:r>
              <a:rPr lang="cs-CZ" dirty="0">
                <a:latin typeface="Times New Roman"/>
                <a:cs typeface="Times New Roman"/>
              </a:rPr>
              <a:t>m</a:t>
            </a:r>
            <a:r>
              <a:rPr lang="cs-CZ" dirty="0" smtClean="0">
                <a:latin typeface="Times New Roman"/>
                <a:cs typeface="Times New Roman"/>
              </a:rPr>
              <a:t>ůj </a:t>
            </a:r>
            <a:r>
              <a:rPr lang="cs-CZ" dirty="0" smtClean="0">
                <a:latin typeface="Times New Roman"/>
                <a:cs typeface="Times New Roman"/>
              </a:rPr>
              <a:t>graf:</a:t>
            </a:r>
          </a:p>
          <a:p>
            <a:pPr marL="514350" indent="-514350">
              <a:buFont typeface="+mj-lt"/>
              <a:buAutoNum type="arabicParenR" startAt="3"/>
            </a:pPr>
            <a:endParaRPr lang="cs-CZ" baseline="30000" dirty="0" smtClean="0">
              <a:latin typeface="Times New Roman"/>
              <a:cs typeface="Times New Roman"/>
            </a:endParaRPr>
          </a:p>
          <a:p>
            <a:pPr marL="514350" indent="-514350">
              <a:buFont typeface="+mj-lt"/>
              <a:buAutoNum type="arabicParenR" startAt="3"/>
            </a:pPr>
            <a:endParaRPr lang="cs-CZ" dirty="0" smtClean="0">
              <a:latin typeface="Times New Roman"/>
              <a:cs typeface="Times New Roman"/>
            </a:endParaRPr>
          </a:p>
          <a:p>
            <a:pPr marL="514350" indent="-514350">
              <a:buFont typeface="+mj-lt"/>
              <a:buAutoNum type="arabicParenR" startAt="3"/>
            </a:pPr>
            <a:endParaRPr lang="cs-CZ" dirty="0"/>
          </a:p>
          <a:p>
            <a:pPr marL="514350" indent="-514350">
              <a:buFont typeface="+mj-lt"/>
              <a:buAutoNum type="arabicParenR" startAt="3"/>
            </a:pPr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4716016" y="4797152"/>
          <a:ext cx="3935760" cy="731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1970"/>
                <a:gridCol w="491970"/>
                <a:gridCol w="491970"/>
                <a:gridCol w="574803"/>
                <a:gridCol w="409137"/>
                <a:gridCol w="564486"/>
                <a:gridCol w="419454"/>
                <a:gridCol w="491970"/>
              </a:tblGrid>
              <a:tr h="32975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-1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-0,5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0,5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 anchor="ctr"/>
                </a:tc>
              </a:tr>
              <a:tr h="32975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-8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-0,5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-0,5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-8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5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KVADRATICKÉ </a:t>
            </a:r>
            <a:r>
              <a:rPr lang="cs-CZ" b="1" u="sng" dirty="0" smtClean="0">
                <a:solidFill>
                  <a:srgbClr val="FF0000"/>
                </a:solidFill>
              </a:rPr>
              <a:t>FUNKCE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/>
              <a:t>Jsem kvadratická funkce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Jsem dána tabulkou:</a:t>
            </a:r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Font typeface="+mj-lt"/>
              <a:buAutoNum type="arabicParenR" startAt="3"/>
            </a:pPr>
            <a:r>
              <a:rPr lang="cs-CZ" dirty="0" smtClean="0">
                <a:latin typeface="Times New Roman"/>
                <a:cs typeface="Times New Roman"/>
              </a:rPr>
              <a:t>Můj graf vypadá takto:</a:t>
            </a:r>
          </a:p>
          <a:p>
            <a:pPr marL="514350" indent="-514350">
              <a:buFont typeface="+mj-lt"/>
              <a:buAutoNum type="arabicParenR" startAt="3"/>
            </a:pPr>
            <a:endParaRPr lang="cs-CZ" dirty="0" smtClean="0">
              <a:latin typeface="Times New Roman"/>
              <a:cs typeface="Times New Roman"/>
            </a:endParaRPr>
          </a:p>
          <a:p>
            <a:pPr marL="514350" indent="-514350">
              <a:buNone/>
            </a:pPr>
            <a:endParaRPr lang="cs-CZ" dirty="0" smtClean="0">
              <a:latin typeface="Times New Roman"/>
              <a:cs typeface="Times New Roman"/>
            </a:endParaRPr>
          </a:p>
          <a:p>
            <a:pPr marL="514350" indent="-514350">
              <a:buFont typeface="+mj-lt"/>
              <a:buAutoNum type="arabicParenR" startAt="4"/>
            </a:pPr>
            <a:r>
              <a:rPr lang="cs-CZ" dirty="0" smtClean="0">
                <a:latin typeface="Times New Roman"/>
                <a:cs typeface="Times New Roman"/>
              </a:rPr>
              <a:t>Jsem rostoucí na intervalu:</a:t>
            </a:r>
          </a:p>
          <a:p>
            <a:pPr marL="514350" indent="-514350">
              <a:buFont typeface="+mj-lt"/>
              <a:buAutoNum type="arabicParenR" startAt="4"/>
            </a:pPr>
            <a:r>
              <a:rPr lang="cs-CZ" dirty="0" smtClean="0">
                <a:latin typeface="Times New Roman"/>
                <a:cs typeface="Times New Roman"/>
              </a:rPr>
              <a:t>Jsem klesající na intervalu:</a:t>
            </a:r>
          </a:p>
          <a:p>
            <a:pPr marL="514350" indent="-514350">
              <a:buFont typeface="+mj-lt"/>
              <a:buAutoNum type="arabicParenR" startAt="4"/>
            </a:pPr>
            <a:r>
              <a:rPr lang="cs-CZ" dirty="0" smtClean="0">
                <a:latin typeface="Times New Roman"/>
                <a:cs typeface="Times New Roman"/>
              </a:rPr>
              <a:t>Moje rovnice je: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/>
              <a:t>y = ax</a:t>
            </a:r>
            <a:r>
              <a:rPr lang="cs-CZ" baseline="30000" dirty="0" smtClean="0"/>
              <a:t>2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viz </a:t>
            </a:r>
            <a:r>
              <a:rPr lang="cs-CZ" dirty="0" smtClean="0"/>
              <a:t>tabulka</a:t>
            </a:r>
          </a:p>
          <a:p>
            <a:pPr marL="514350" indent="-514350">
              <a:buFont typeface="+mj-lt"/>
              <a:buAutoNum type="arabicParenR"/>
            </a:pPr>
            <a:endParaRPr lang="cs-CZ" dirty="0"/>
          </a:p>
          <a:p>
            <a:pPr marL="514350" indent="-514350">
              <a:buFont typeface="+mj-lt"/>
              <a:buAutoNum type="arabicParenR"/>
            </a:pPr>
            <a:endParaRPr lang="cs-CZ" dirty="0" smtClean="0"/>
          </a:p>
          <a:p>
            <a:pPr marL="514350" indent="-514350">
              <a:buFont typeface="+mj-lt"/>
              <a:buAutoNum type="arabicParenR"/>
            </a:pPr>
            <a:endParaRPr lang="cs-CZ" dirty="0"/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můj </a:t>
            </a:r>
            <a:r>
              <a:rPr lang="cs-CZ" dirty="0" smtClean="0"/>
              <a:t>graf:</a:t>
            </a:r>
          </a:p>
          <a:p>
            <a:pPr marL="514350" indent="-514350">
              <a:buFont typeface="+mj-lt"/>
              <a:buAutoNum type="arabicParenR"/>
            </a:pPr>
            <a:endParaRPr lang="cs-CZ" dirty="0"/>
          </a:p>
          <a:p>
            <a:pPr marL="514350" indent="-514350">
              <a:buFont typeface="+mj-lt"/>
              <a:buAutoNum type="arabicParenR"/>
            </a:pPr>
            <a:endParaRPr lang="cs-CZ" dirty="0" smtClean="0"/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(0, </a:t>
            </a:r>
            <a:r>
              <a:rPr lang="cs-CZ" dirty="0" smtClean="0">
                <a:latin typeface="Times New Roman"/>
                <a:cs typeface="Times New Roman"/>
              </a:rPr>
              <a:t>∞)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Times New Roman"/>
                <a:cs typeface="Times New Roman"/>
              </a:rPr>
              <a:t>(-∞, 0)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Times New Roman"/>
                <a:cs typeface="Times New Roman"/>
              </a:rPr>
              <a:t>y = 0,5</a:t>
            </a:r>
            <a:r>
              <a:rPr lang="cs-CZ" dirty="0" smtClean="0"/>
              <a:t>x</a:t>
            </a:r>
            <a:r>
              <a:rPr lang="cs-CZ" baseline="30000" dirty="0" smtClean="0"/>
              <a:t>2</a:t>
            </a:r>
          </a:p>
          <a:p>
            <a:pPr marL="514350" indent="-514350">
              <a:buNone/>
            </a:pPr>
            <a:r>
              <a:rPr lang="cs-CZ" baseline="30000" smtClean="0"/>
              <a:t>	</a:t>
            </a:r>
            <a:r>
              <a:rPr lang="cs-CZ" smtClean="0">
                <a:latin typeface="Times New Roman"/>
                <a:cs typeface="Times New Roman"/>
              </a:rPr>
              <a:t>např</a:t>
            </a:r>
            <a:r>
              <a:rPr lang="cs-CZ" dirty="0" smtClean="0">
                <a:latin typeface="Times New Roman"/>
                <a:cs typeface="Times New Roman"/>
              </a:rPr>
              <a:t>. 2 = a . 2</a:t>
            </a:r>
            <a:r>
              <a:rPr lang="cs-CZ" baseline="30000" dirty="0" smtClean="0">
                <a:latin typeface="Times New Roman"/>
                <a:cs typeface="Times New Roman"/>
              </a:rPr>
              <a:t>2</a:t>
            </a:r>
            <a:r>
              <a:rPr lang="cs-CZ" dirty="0" smtClean="0">
                <a:latin typeface="Times New Roman"/>
                <a:cs typeface="Times New Roman"/>
              </a:rPr>
              <a:t>   a → 0,5</a:t>
            </a:r>
          </a:p>
          <a:p>
            <a:pPr>
              <a:buNone/>
            </a:pPr>
            <a:endParaRPr lang="cs-CZ" baseline="30000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539552" y="2348880"/>
          <a:ext cx="3816424" cy="9361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7053"/>
                <a:gridCol w="477053"/>
                <a:gridCol w="477053"/>
                <a:gridCol w="477053"/>
                <a:gridCol w="477053"/>
                <a:gridCol w="477053"/>
                <a:gridCol w="477053"/>
                <a:gridCol w="477053"/>
              </a:tblGrid>
              <a:tr h="468052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-3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-1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 anchor="ctr"/>
                </a:tc>
              </a:tr>
              <a:tr h="468052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4,5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0,5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0,5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4,5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uiExpand="1" build="p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145</Words>
  <Application>Microsoft Office PowerPoint</Application>
  <PresentationFormat>Předvádění na obrazovce (4:3)</PresentationFormat>
  <Paragraphs>121</Paragraphs>
  <Slides>4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Prezentace aplikace PowerPoint</vt:lpstr>
      <vt:lpstr>KVADRATICKÉ FUNKCE</vt:lpstr>
      <vt:lpstr>KVADRATICKÉ FUNKCE 1</vt:lpstr>
      <vt:lpstr>KVADRATICKÉ FUNKCE 2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Maruška</dc:creator>
  <cp:lastModifiedBy>Jarmila</cp:lastModifiedBy>
  <cp:revision>15</cp:revision>
  <dcterms:created xsi:type="dcterms:W3CDTF">2013-04-28T15:21:39Z</dcterms:created>
  <dcterms:modified xsi:type="dcterms:W3CDTF">2013-10-05T13:05:26Z</dcterms:modified>
</cp:coreProperties>
</file>