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62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9F0999-B78A-4FAD-8736-ECCAB868D734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2844CA6E-566B-44A3-9387-D876B4F3FB0E}">
      <dgm:prSet phldrT="[Text]"/>
      <dgm:spPr/>
      <dgm:t>
        <a:bodyPr/>
        <a:lstStyle/>
        <a:p>
          <a:r>
            <a:rPr lang="cs-CZ" dirty="0" smtClean="0">
              <a:latin typeface="Times New Roman" pitchFamily="18" charset="0"/>
              <a:cs typeface="Times New Roman" pitchFamily="18" charset="0"/>
            </a:rPr>
            <a:t>s = v . t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2C902E64-922C-435D-973D-BE49DADD08B8}" type="parTrans" cxnId="{361C2FE4-29DA-48AE-9D17-F7D55930D1FA}">
      <dgm:prSet/>
      <dgm:spPr/>
      <dgm:t>
        <a:bodyPr/>
        <a:lstStyle/>
        <a:p>
          <a:endParaRPr lang="cs-CZ"/>
        </a:p>
      </dgm:t>
    </dgm:pt>
    <dgm:pt modelId="{6825A692-3E40-47EC-BBCE-D016590D9FDB}" type="sibTrans" cxnId="{361C2FE4-29DA-48AE-9D17-F7D55930D1FA}">
      <dgm:prSet/>
      <dgm:spPr/>
      <dgm:t>
        <a:bodyPr/>
        <a:lstStyle/>
        <a:p>
          <a:endParaRPr lang="cs-CZ"/>
        </a:p>
      </dgm:t>
    </dgm:pt>
    <dgm:pt modelId="{78295B2F-CA5E-47CE-835B-DFB1449F5F43}">
      <dgm:prSet phldrT="[Text]"/>
      <dgm:spPr/>
      <dgm:t>
        <a:bodyPr/>
        <a:lstStyle/>
        <a:p>
          <a:r>
            <a:rPr lang="cs-CZ" dirty="0" smtClean="0">
              <a:latin typeface="Times New Roman" pitchFamily="18" charset="0"/>
              <a:cs typeface="Times New Roman" pitchFamily="18" charset="0"/>
            </a:rPr>
            <a:t>v = s : t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33329CAB-AC41-4F00-A714-AFEDFF2C4976}" type="parTrans" cxnId="{B0F3087E-4E5A-4233-AF64-28DD452A5267}">
      <dgm:prSet/>
      <dgm:spPr/>
      <dgm:t>
        <a:bodyPr/>
        <a:lstStyle/>
        <a:p>
          <a:endParaRPr lang="cs-CZ"/>
        </a:p>
      </dgm:t>
    </dgm:pt>
    <dgm:pt modelId="{9DBE7C27-6EB6-4A6D-9845-81F7AD6E1B46}" type="sibTrans" cxnId="{B0F3087E-4E5A-4233-AF64-28DD452A5267}">
      <dgm:prSet/>
      <dgm:spPr/>
      <dgm:t>
        <a:bodyPr/>
        <a:lstStyle/>
        <a:p>
          <a:endParaRPr lang="cs-CZ"/>
        </a:p>
      </dgm:t>
    </dgm:pt>
    <dgm:pt modelId="{27EE6B87-5E19-45D9-B188-87D49363F636}">
      <dgm:prSet phldrT="[Text]"/>
      <dgm:spPr/>
      <dgm:t>
        <a:bodyPr/>
        <a:lstStyle/>
        <a:p>
          <a:r>
            <a:rPr lang="cs-CZ" dirty="0" smtClean="0">
              <a:latin typeface="Times New Roman" pitchFamily="18" charset="0"/>
              <a:cs typeface="Times New Roman" pitchFamily="18" charset="0"/>
            </a:rPr>
            <a:t>t = s : v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58557F83-9FFC-4A15-8CC2-973F6E81A6F4}" type="parTrans" cxnId="{6EEC30FA-DCB8-4025-BC78-4DEC0E4C0BF2}">
      <dgm:prSet/>
      <dgm:spPr/>
      <dgm:t>
        <a:bodyPr/>
        <a:lstStyle/>
        <a:p>
          <a:endParaRPr lang="cs-CZ"/>
        </a:p>
      </dgm:t>
    </dgm:pt>
    <dgm:pt modelId="{F9ED456C-013B-45D3-9238-7928FE7F3254}" type="sibTrans" cxnId="{6EEC30FA-DCB8-4025-BC78-4DEC0E4C0BF2}">
      <dgm:prSet/>
      <dgm:spPr/>
      <dgm:t>
        <a:bodyPr/>
        <a:lstStyle/>
        <a:p>
          <a:endParaRPr lang="cs-CZ"/>
        </a:p>
      </dgm:t>
    </dgm:pt>
    <dgm:pt modelId="{AC20CA4D-698E-4658-A928-CA6DDDB7D4FC}" type="pres">
      <dgm:prSet presAssocID="{AB9F0999-B78A-4FAD-8736-ECCAB868D734}" presName="compositeShape" presStyleCnt="0">
        <dgm:presLayoutVars>
          <dgm:dir/>
          <dgm:resizeHandles/>
        </dgm:presLayoutVars>
      </dgm:prSet>
      <dgm:spPr/>
    </dgm:pt>
    <dgm:pt modelId="{13DF8489-3DEB-491E-A83A-FF07B7EA7690}" type="pres">
      <dgm:prSet presAssocID="{AB9F0999-B78A-4FAD-8736-ECCAB868D734}" presName="pyramid" presStyleLbl="node1" presStyleIdx="0" presStyleCnt="1" custScaleX="95343" custScaleY="97400" custLinFactNeighborX="-24048" custLinFactNeighborY="1563"/>
      <dgm:spPr>
        <a:solidFill>
          <a:srgbClr val="FFFF00"/>
        </a:solidFill>
        <a:ln>
          <a:solidFill>
            <a:srgbClr val="FF0000"/>
          </a:solidFill>
        </a:ln>
      </dgm:spPr>
    </dgm:pt>
    <dgm:pt modelId="{AEBD3575-6417-41E9-B593-D86558738D9A}" type="pres">
      <dgm:prSet presAssocID="{AB9F0999-B78A-4FAD-8736-ECCAB868D734}" presName="theList" presStyleCnt="0"/>
      <dgm:spPr/>
    </dgm:pt>
    <dgm:pt modelId="{12C316E1-6F62-414B-B3F7-D42640BB5BF1}" type="pres">
      <dgm:prSet presAssocID="{2844CA6E-566B-44A3-9387-D876B4F3FB0E}" presName="aNode" presStyleLbl="fgAcc1" presStyleIdx="0" presStyleCnt="3" custLinFactY="-2842" custLinFactNeighborX="43216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A70C38-D2BA-4D41-AE67-23727A245C43}" type="pres">
      <dgm:prSet presAssocID="{2844CA6E-566B-44A3-9387-D876B4F3FB0E}" presName="aSpace" presStyleCnt="0"/>
      <dgm:spPr/>
    </dgm:pt>
    <dgm:pt modelId="{55E0784D-E56E-43C0-8FE5-38CD9F651BC6}" type="pres">
      <dgm:prSet presAssocID="{78295B2F-CA5E-47CE-835B-DFB1449F5F43}" presName="aNode" presStyleLbl="fgAcc1" presStyleIdx="1" presStyleCnt="3" custLinFactNeighborX="45150" custLinFactNeighborY="-355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95FC6E-8E7B-4993-97AF-0468BC35B683}" type="pres">
      <dgm:prSet presAssocID="{78295B2F-CA5E-47CE-835B-DFB1449F5F43}" presName="aSpace" presStyleCnt="0"/>
      <dgm:spPr/>
    </dgm:pt>
    <dgm:pt modelId="{85DCA0FB-183D-4E92-AC54-5560BF02DA67}" type="pres">
      <dgm:prSet presAssocID="{27EE6B87-5E19-45D9-B188-87D49363F636}" presName="aNode" presStyleLbl="fgAcc1" presStyleIdx="2" presStyleCnt="3" custLinFactNeighborX="48111" custLinFactNeighborY="666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DF63D6-2DA0-427E-B2E7-1F7FCAD8984A}" type="pres">
      <dgm:prSet presAssocID="{27EE6B87-5E19-45D9-B188-87D49363F636}" presName="aSpace" presStyleCnt="0"/>
      <dgm:spPr/>
    </dgm:pt>
  </dgm:ptLst>
  <dgm:cxnLst>
    <dgm:cxn modelId="{361C2FE4-29DA-48AE-9D17-F7D55930D1FA}" srcId="{AB9F0999-B78A-4FAD-8736-ECCAB868D734}" destId="{2844CA6E-566B-44A3-9387-D876B4F3FB0E}" srcOrd="0" destOrd="0" parTransId="{2C902E64-922C-435D-973D-BE49DADD08B8}" sibTransId="{6825A692-3E40-47EC-BBCE-D016590D9FDB}"/>
    <dgm:cxn modelId="{6EEC30FA-DCB8-4025-BC78-4DEC0E4C0BF2}" srcId="{AB9F0999-B78A-4FAD-8736-ECCAB868D734}" destId="{27EE6B87-5E19-45D9-B188-87D49363F636}" srcOrd="2" destOrd="0" parTransId="{58557F83-9FFC-4A15-8CC2-973F6E81A6F4}" sibTransId="{F9ED456C-013B-45D3-9238-7928FE7F3254}"/>
    <dgm:cxn modelId="{60EA7E9F-9D33-41D5-8628-90B76B706CCB}" type="presOf" srcId="{AB9F0999-B78A-4FAD-8736-ECCAB868D734}" destId="{AC20CA4D-698E-4658-A928-CA6DDDB7D4FC}" srcOrd="0" destOrd="0" presId="urn:microsoft.com/office/officeart/2005/8/layout/pyramid2"/>
    <dgm:cxn modelId="{4B7B8AE0-A7AC-4B75-91F3-104D546F9488}" type="presOf" srcId="{2844CA6E-566B-44A3-9387-D876B4F3FB0E}" destId="{12C316E1-6F62-414B-B3F7-D42640BB5BF1}" srcOrd="0" destOrd="0" presId="urn:microsoft.com/office/officeart/2005/8/layout/pyramid2"/>
    <dgm:cxn modelId="{B0F3087E-4E5A-4233-AF64-28DD452A5267}" srcId="{AB9F0999-B78A-4FAD-8736-ECCAB868D734}" destId="{78295B2F-CA5E-47CE-835B-DFB1449F5F43}" srcOrd="1" destOrd="0" parTransId="{33329CAB-AC41-4F00-A714-AFEDFF2C4976}" sibTransId="{9DBE7C27-6EB6-4A6D-9845-81F7AD6E1B46}"/>
    <dgm:cxn modelId="{D1AFE529-A97E-468D-A0BB-0076700C332C}" type="presOf" srcId="{78295B2F-CA5E-47CE-835B-DFB1449F5F43}" destId="{55E0784D-E56E-43C0-8FE5-38CD9F651BC6}" srcOrd="0" destOrd="0" presId="urn:microsoft.com/office/officeart/2005/8/layout/pyramid2"/>
    <dgm:cxn modelId="{3C7F9194-5D25-4D74-8C66-9C1238D879AD}" type="presOf" srcId="{27EE6B87-5E19-45D9-B188-87D49363F636}" destId="{85DCA0FB-183D-4E92-AC54-5560BF02DA67}" srcOrd="0" destOrd="0" presId="urn:microsoft.com/office/officeart/2005/8/layout/pyramid2"/>
    <dgm:cxn modelId="{5949E619-688C-4A8F-9DF3-B552C839C435}" type="presParOf" srcId="{AC20CA4D-698E-4658-A928-CA6DDDB7D4FC}" destId="{13DF8489-3DEB-491E-A83A-FF07B7EA7690}" srcOrd="0" destOrd="0" presId="urn:microsoft.com/office/officeart/2005/8/layout/pyramid2"/>
    <dgm:cxn modelId="{6C0BA4CD-6021-4586-8902-D694C20D5FE0}" type="presParOf" srcId="{AC20CA4D-698E-4658-A928-CA6DDDB7D4FC}" destId="{AEBD3575-6417-41E9-B593-D86558738D9A}" srcOrd="1" destOrd="0" presId="urn:microsoft.com/office/officeart/2005/8/layout/pyramid2"/>
    <dgm:cxn modelId="{046068DA-BC66-4A8F-8FD8-69EBD0242864}" type="presParOf" srcId="{AEBD3575-6417-41E9-B593-D86558738D9A}" destId="{12C316E1-6F62-414B-B3F7-D42640BB5BF1}" srcOrd="0" destOrd="0" presId="urn:microsoft.com/office/officeart/2005/8/layout/pyramid2"/>
    <dgm:cxn modelId="{11F3310A-93F1-4236-8F98-D59D9BA698FF}" type="presParOf" srcId="{AEBD3575-6417-41E9-B593-D86558738D9A}" destId="{37A70C38-D2BA-4D41-AE67-23727A245C43}" srcOrd="1" destOrd="0" presId="urn:microsoft.com/office/officeart/2005/8/layout/pyramid2"/>
    <dgm:cxn modelId="{720F67D2-FDB8-42DC-AB57-E544A4A8A422}" type="presParOf" srcId="{AEBD3575-6417-41E9-B593-D86558738D9A}" destId="{55E0784D-E56E-43C0-8FE5-38CD9F651BC6}" srcOrd="2" destOrd="0" presId="urn:microsoft.com/office/officeart/2005/8/layout/pyramid2"/>
    <dgm:cxn modelId="{3E881489-23B9-4FBF-B1B4-28978CF38257}" type="presParOf" srcId="{AEBD3575-6417-41E9-B593-D86558738D9A}" destId="{2195FC6E-8E7B-4993-97AF-0468BC35B683}" srcOrd="3" destOrd="0" presId="urn:microsoft.com/office/officeart/2005/8/layout/pyramid2"/>
    <dgm:cxn modelId="{3FA6B5B3-AF35-468D-B664-0F8D0FE7805F}" type="presParOf" srcId="{AEBD3575-6417-41E9-B593-D86558738D9A}" destId="{85DCA0FB-183D-4E92-AC54-5560BF02DA67}" srcOrd="4" destOrd="0" presId="urn:microsoft.com/office/officeart/2005/8/layout/pyramid2"/>
    <dgm:cxn modelId="{4070418A-0064-4E95-93FA-0F2F1B87E106}" type="presParOf" srcId="{AEBD3575-6417-41E9-B593-D86558738D9A}" destId="{D2DF63D6-2DA0-427E-B2E7-1F7FCAD8984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DF8489-3DEB-491E-A83A-FF07B7EA7690}">
      <dsp:nvSpPr>
        <dsp:cNvPr id="0" name=""/>
        <dsp:cNvSpPr/>
      </dsp:nvSpPr>
      <dsp:spPr>
        <a:xfrm>
          <a:off x="586405" y="114125"/>
          <a:ext cx="4185020" cy="4275311"/>
        </a:xfrm>
        <a:prstGeom prst="triangle">
          <a:avLst/>
        </a:prstGeom>
        <a:solidFill>
          <a:srgbClr val="FFFF00"/>
        </a:solidFill>
        <a:ln w="254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316E1-6F62-414B-B3F7-D42640BB5BF1}">
      <dsp:nvSpPr>
        <dsp:cNvPr id="0" name=""/>
        <dsp:cNvSpPr/>
      </dsp:nvSpPr>
      <dsp:spPr>
        <a:xfrm>
          <a:off x="4967498" y="281888"/>
          <a:ext cx="2853134" cy="103906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latin typeface="Times New Roman" pitchFamily="18" charset="0"/>
              <a:cs typeface="Times New Roman" pitchFamily="18" charset="0"/>
            </a:rPr>
            <a:t>s = v . t</a:t>
          </a:r>
          <a:endParaRPr lang="cs-CZ" sz="45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018221" y="332611"/>
        <a:ext cx="2751688" cy="937616"/>
      </dsp:txXfrm>
    </dsp:sp>
    <dsp:sp modelId="{55E0784D-E56E-43C0-8FE5-38CD9F651BC6}">
      <dsp:nvSpPr>
        <dsp:cNvPr id="0" name=""/>
        <dsp:cNvSpPr/>
      </dsp:nvSpPr>
      <dsp:spPr>
        <a:xfrm>
          <a:off x="5022678" y="1564127"/>
          <a:ext cx="2853134" cy="103906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latin typeface="Times New Roman" pitchFamily="18" charset="0"/>
              <a:cs typeface="Times New Roman" pitchFamily="18" charset="0"/>
            </a:rPr>
            <a:t>v = s : t</a:t>
          </a:r>
          <a:endParaRPr lang="cs-CZ" sz="45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073401" y="1614850"/>
        <a:ext cx="2751688" cy="937616"/>
      </dsp:txXfrm>
    </dsp:sp>
    <dsp:sp modelId="{85DCA0FB-183D-4E92-AC54-5560BF02DA67}">
      <dsp:nvSpPr>
        <dsp:cNvPr id="0" name=""/>
        <dsp:cNvSpPr/>
      </dsp:nvSpPr>
      <dsp:spPr>
        <a:xfrm>
          <a:off x="5107159" y="2865821"/>
          <a:ext cx="2853134" cy="103906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latin typeface="Times New Roman" pitchFamily="18" charset="0"/>
              <a:cs typeface="Times New Roman" pitchFamily="18" charset="0"/>
            </a:rPr>
            <a:t>t = s : v</a:t>
          </a:r>
          <a:endParaRPr lang="cs-CZ" sz="45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157882" y="2916544"/>
        <a:ext cx="2751688" cy="937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18EE3-903B-4B55-A04D-4B3DD94C016D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51BD42-CB52-4160-B5D2-325D6CF267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420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1916832"/>
            <a:ext cx="878497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VY_12_INOVACE_2.2.25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listopad 2011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Slovní úlohy řešené soustavami rovnic – Úlohy o pohybu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devátý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– Soustavy dvou lineárních rovnic o dvou 			           neznámých – Slovní úlohy řešené soustavami rovnic – Úlohy o pohybu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  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Prezentace žáky seznámí s řešením slovních úloh o pohybu za pomocí soustavy dvou lineárních rovnic se 	dvěma neznámými a získané poznatky žáci použijí při řešení konkrétního příkladu</a:t>
            </a:r>
          </a:p>
          <a:p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Pomůcky: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0366" y="551328"/>
            <a:ext cx="5608320" cy="1365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  <a:cs typeface="Times New Roman" pitchFamily="18" charset="0"/>
              </a:rPr>
              <a:t>Slovní úlohy řešené soustavou rovnic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4300" b="1" u="sng" dirty="0" smtClean="0">
                <a:latin typeface="Times New Roman" pitchFamily="18" charset="0"/>
                <a:cs typeface="Times New Roman" pitchFamily="18" charset="0"/>
              </a:rPr>
              <a:t>Postup při řešení: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1) Přečíst si pozorně (s porozuměním) text úlohy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2) Vypsat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důležité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údaje a zvolit neznámé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3) Sestavit soustavu rovnic– vyjádřit každou podmínku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úlohy dvěma výrazy, jejichž hodnoty se rovnají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4) Vyřešit soustavu rovnic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5) Udělat zkoušku – ověřit, zda řešení soustavy rovnic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odpovídá podmínkám v zadání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6) Napsat odpověď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Autofit/>
          </a:bodyPr>
          <a:lstStyle/>
          <a:p>
            <a:pPr algn="ctr"/>
            <a:r>
              <a:rPr lang="cs-CZ" sz="6000" b="1" u="sng" dirty="0" smtClean="0">
                <a:solidFill>
                  <a:srgbClr val="FF0000"/>
                </a:solidFill>
              </a:rPr>
              <a:t>Úlohy o pohybu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784976" cy="468052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000" dirty="0" smtClean="0"/>
              <a:t>Veličiny charakterizující pohyb a jejich jednotky:</a:t>
            </a:r>
          </a:p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/>
          </p:cNvGraphicFramePr>
          <p:nvPr/>
        </p:nvGraphicFramePr>
        <p:xfrm>
          <a:off x="251520" y="2564904"/>
          <a:ext cx="8640960" cy="3816423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160240"/>
                <a:gridCol w="2160240"/>
                <a:gridCol w="2160240"/>
                <a:gridCol w="2160240"/>
              </a:tblGrid>
              <a:tr h="1272141"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rychlost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1272141"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dráha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km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1272141"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čas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Object 2"/>
          <p:cNvGraphicFramePr>
            <a:graphicFrameLocks noChangeAspect="1"/>
          </p:cNvGraphicFramePr>
          <p:nvPr/>
        </p:nvGraphicFramePr>
        <p:xfrm>
          <a:off x="4726013" y="3359817"/>
          <a:ext cx="904849" cy="2136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Rovnice" r:id="rId4" imgW="914400" imgH="215640" progId="Equation.3">
                  <p:embed/>
                </p:oleObj>
              </mc:Choice>
              <mc:Fallback>
                <p:oleObj name="Rovnice" r:id="rId4" imgW="914400" imgH="21564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26013" y="3359817"/>
                        <a:ext cx="904849" cy="21364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5292080" y="2492896"/>
          <a:ext cx="902072" cy="13982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Rovnice" r:id="rId6" imgW="253800" imgH="393480" progId="Equation.3">
                  <p:embed/>
                </p:oleObj>
              </mc:Choice>
              <mc:Fallback>
                <p:oleObj name="Rovnice" r:id="rId6" imgW="25380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2492896"/>
                        <a:ext cx="902072" cy="13982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7452320" y="2492896"/>
          <a:ext cx="864096" cy="135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Rovnice" r:id="rId8" imgW="190440" imgH="393480" progId="Equation.3">
                  <p:embed/>
                </p:oleObj>
              </mc:Choice>
              <mc:Fallback>
                <p:oleObj name="Rovnice" r:id="rId8" imgW="19044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52320" y="2492896"/>
                        <a:ext cx="864096" cy="1352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800" b="1" u="sng" dirty="0" smtClean="0">
                <a:solidFill>
                  <a:srgbClr val="FF0000"/>
                </a:solidFill>
              </a:rPr>
              <a:t>Úlohy o pohybu - vzorečky</a:t>
            </a:r>
            <a:endParaRPr lang="cs-CZ" sz="4800" dirty="0"/>
          </a:p>
        </p:txBody>
      </p:sp>
      <p:graphicFrame>
        <p:nvGraphicFramePr>
          <p:cNvPr id="4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8" name="Přímá spojovací čára 7"/>
          <p:cNvCxnSpPr/>
          <p:nvPr/>
        </p:nvCxnSpPr>
        <p:spPr>
          <a:xfrm>
            <a:off x="2195736" y="4293096"/>
            <a:ext cx="180020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555776" y="3140968"/>
            <a:ext cx="1008112" cy="1008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s</a:t>
            </a:r>
            <a:endParaRPr lang="cs-CZ" sz="6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4509120"/>
            <a:ext cx="2160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v  .  t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b="1" u="sng" dirty="0" smtClean="0">
                <a:solidFill>
                  <a:srgbClr val="FF0000"/>
                </a:solidFill>
              </a:rPr>
              <a:t>Kdy a kde  se potkají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100" b="1" u="sng" dirty="0" smtClean="0">
                <a:latin typeface="Times New Roman" pitchFamily="18" charset="0"/>
                <a:cs typeface="Times New Roman" pitchFamily="18" charset="0"/>
              </a:rPr>
              <a:t>Objekty jedou proti sobě:</a:t>
            </a:r>
          </a:p>
          <a:p>
            <a:pPr>
              <a:buNone/>
            </a:pPr>
            <a:r>
              <a:rPr lang="cs-CZ" sz="4100" dirty="0" smtClean="0">
                <a:latin typeface="Times New Roman" pitchFamily="18" charset="0"/>
                <a:cs typeface="Times New Roman" pitchFamily="18" charset="0"/>
              </a:rPr>
              <a:t>	celková vzdálenost (dráha) mezi výchozími body musí být rovna součtu drah, které urazí jednotlivé objekty		</a:t>
            </a:r>
          </a:p>
          <a:p>
            <a:pPr>
              <a:buNone/>
            </a:pPr>
            <a:r>
              <a:rPr lang="cs-CZ" sz="41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5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= s</a:t>
            </a:r>
            <a:r>
              <a:rPr lang="cs-CZ" sz="5200" b="1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5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+ s</a:t>
            </a:r>
            <a:r>
              <a:rPr lang="cs-CZ" sz="5200" b="1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>
              <a:buNone/>
            </a:pPr>
            <a:endParaRPr lang="cs-CZ" sz="4100" b="1" baseline="-25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100" b="1" u="sng" dirty="0" smtClean="0">
                <a:latin typeface="Times New Roman" pitchFamily="18" charset="0"/>
                <a:cs typeface="Times New Roman" pitchFamily="18" charset="0"/>
              </a:rPr>
              <a:t>Objekty jedou stejným směrem:</a:t>
            </a:r>
          </a:p>
          <a:p>
            <a:pPr>
              <a:buNone/>
            </a:pPr>
            <a:r>
              <a:rPr lang="cs-CZ" sz="4100" dirty="0" smtClean="0">
                <a:latin typeface="Times New Roman" pitchFamily="18" charset="0"/>
                <a:cs typeface="Times New Roman" pitchFamily="18" charset="0"/>
              </a:rPr>
              <a:t>	oba objekty urazí do okamžiku setkání stejnou vzdálenost (dráhu)</a:t>
            </a:r>
          </a:p>
          <a:p>
            <a:pPr>
              <a:buNone/>
            </a:pPr>
            <a:r>
              <a:rPr lang="cs-CZ" sz="41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41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7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5700" b="1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57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s</a:t>
            </a:r>
            <a:r>
              <a:rPr lang="cs-CZ" sz="5700" b="1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100" dirty="0" smtClean="0"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>
              <a:buNone/>
            </a:pPr>
            <a:endParaRPr lang="cs-CZ" baseline="-25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b="1" u="sng" dirty="0" smtClean="0">
                <a:solidFill>
                  <a:srgbClr val="FF0000"/>
                </a:solidFill>
              </a:rPr>
              <a:t>Kdy a kde  se potkají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vyjíždějí současně – do okamžiku setkání  jedou stejný 			    čas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= v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t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s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= v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. t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jeden vyjíždí později (se zpožděním) – každý z nich jede jiný čas – čas jízdy toho zpožděného je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zpoždění v hodinách (jede kratší dobu)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= v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t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s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= v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. (t – zpoždění)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505584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Vzdálenost měst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126 km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Současně proti sobě vyjedou v 9h 15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minut dvě auta – z A průměrnou rychlostí o 15 km/h větší než z B a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obě auta se míjejí v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10 h 27 minut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Jaké jsou průměrné rychlosti obou aut a dráhy které do okamžiku setkání urazí?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b="1" smtClean="0">
                <a:solidFill>
                  <a:schemeClr val="accent1"/>
                </a:solidFill>
                <a:latin typeface="Times New Roman"/>
                <a:cs typeface="Times New Roman"/>
              </a:rPr>
              <a:t>{</a:t>
            </a:r>
            <a:r>
              <a:rPr lang="cs-CZ" sz="24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z A v</a:t>
            </a:r>
            <a:r>
              <a:rPr lang="cs-CZ" sz="2400" b="1" baseline="-25000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1 </a:t>
            </a:r>
            <a:r>
              <a:rPr lang="cs-CZ" sz="24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= 60 km/h a z B v</a:t>
            </a:r>
            <a:r>
              <a:rPr lang="cs-CZ" sz="2400" b="1" baseline="-25000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2</a:t>
            </a:r>
            <a:r>
              <a:rPr lang="cs-CZ" sz="24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 = 45 km/h, s</a:t>
            </a:r>
            <a:r>
              <a:rPr lang="cs-CZ" sz="2400" b="1" baseline="-25000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1 </a:t>
            </a:r>
            <a:r>
              <a:rPr lang="cs-CZ" sz="24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= 72 km a s</a:t>
            </a:r>
            <a:r>
              <a:rPr lang="cs-CZ" sz="2400" b="1" baseline="-25000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2</a:t>
            </a:r>
            <a:r>
              <a:rPr lang="cs-CZ" sz="24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 = 54 km}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latin typeface="Times New Roman"/>
                <a:cs typeface="Times New Roman"/>
              </a:rPr>
              <a:t>Jakou průměrnou rychlostí musí vyjet další auto z B se zpožděním 24 minut, aby předchozí auto dohnalo v místě setkání?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		</a:t>
            </a:r>
            <a:r>
              <a:rPr lang="cs-CZ" sz="24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{ 67,5 km/h}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latin typeface="Times New Roman"/>
                <a:cs typeface="Times New Roman"/>
              </a:rPr>
              <a:t>Za jak dlouho po odjezdu auta vyrazil z </a:t>
            </a:r>
            <a:r>
              <a:rPr lang="cs-CZ" sz="2400" b="1" dirty="0" smtClean="0">
                <a:latin typeface="Times New Roman"/>
                <a:cs typeface="Times New Roman"/>
              </a:rPr>
              <a:t>A</a:t>
            </a:r>
            <a:r>
              <a:rPr lang="cs-CZ" sz="2400" dirty="0" smtClean="0">
                <a:latin typeface="Times New Roman"/>
                <a:cs typeface="Times New Roman"/>
              </a:rPr>
              <a:t> motocykl průměrnou rychlostí </a:t>
            </a:r>
            <a:r>
              <a:rPr lang="cs-CZ" sz="2400" b="1" dirty="0" smtClean="0">
                <a:latin typeface="Times New Roman"/>
                <a:cs typeface="Times New Roman"/>
              </a:rPr>
              <a:t>72 km/h</a:t>
            </a:r>
            <a:r>
              <a:rPr lang="cs-CZ" sz="2400" dirty="0" smtClean="0">
                <a:latin typeface="Times New Roman"/>
                <a:cs typeface="Times New Roman"/>
              </a:rPr>
              <a:t>, dojede-li auto </a:t>
            </a:r>
            <a:r>
              <a:rPr lang="cs-CZ" sz="2400" b="1" dirty="0" smtClean="0">
                <a:latin typeface="Times New Roman"/>
                <a:cs typeface="Times New Roman"/>
              </a:rPr>
              <a:t>3,6 km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před místem míjení aut?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(nejprve si urči čas od výjezdu aut do jejich setkání)</a:t>
            </a:r>
            <a:endParaRPr lang="cs-CZ" sz="2400" dirty="0" smtClean="0">
              <a:latin typeface="Times New Roman"/>
              <a:cs typeface="Times New Roman"/>
            </a:endParaRPr>
          </a:p>
          <a:p>
            <a:pPr marL="457200" indent="-457200"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		</a:t>
            </a:r>
            <a:r>
              <a:rPr lang="cs-CZ" sz="24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{0,19 h = 11min 24 s}</a:t>
            </a:r>
            <a:endParaRPr lang="cs-CZ" sz="24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185</TotalTime>
  <Words>217</Words>
  <Application>Microsoft Office PowerPoint</Application>
  <PresentationFormat>Předvádění na obrazovce (4:3)</PresentationFormat>
  <Paragraphs>82</Paragraphs>
  <Slides>7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Rovnice</vt:lpstr>
      <vt:lpstr>Prezentace aplikace PowerPoint</vt:lpstr>
      <vt:lpstr>Slovní úlohy řešené soustavou rovnic</vt:lpstr>
      <vt:lpstr>Úlohy o pohybu</vt:lpstr>
      <vt:lpstr>Úlohy o pohybu - vzorečky</vt:lpstr>
      <vt:lpstr>Kdy a kde  se potkají</vt:lpstr>
      <vt:lpstr>Kdy a kde  se potkají</vt:lpstr>
      <vt:lpstr>Příklad: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Ludmila Moličová</cp:lastModifiedBy>
  <cp:revision>29</cp:revision>
  <dcterms:created xsi:type="dcterms:W3CDTF">2013-03-23T15:08:21Z</dcterms:created>
  <dcterms:modified xsi:type="dcterms:W3CDTF">2013-10-06T06:08:15Z</dcterms:modified>
</cp:coreProperties>
</file>