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67" autoAdjust="0"/>
  </p:normalViewPr>
  <p:slideViewPr>
    <p:cSldViewPr>
      <p:cViewPr>
        <p:scale>
          <a:sx n="77" d="100"/>
          <a:sy n="77" d="100"/>
        </p:scale>
        <p:origin x="-264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wmf"/><Relationship Id="rId7" Type="http://schemas.openxmlformats.org/officeDocument/2006/relationships/image" Target="../media/image14.wmf"/><Relationship Id="rId2" Type="http://schemas.openxmlformats.org/officeDocument/2006/relationships/image" Target="../media/image9.wmf"/><Relationship Id="rId1" Type="http://schemas.openxmlformats.org/officeDocument/2006/relationships/image" Target="../media/image8.wmf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Relationship Id="rId9" Type="http://schemas.openxmlformats.org/officeDocument/2006/relationships/image" Target="../media/image16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818EE3-903B-4B55-A04D-4B3DD94C016D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51BD42-CB52-4160-B5D2-325D6CF267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47715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51BD42-CB52-4160-B5D2-325D6CF2676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F958833-4FF0-4078-B605-3248835FCB51}" type="datetimeFigureOut">
              <a:rPr lang="cs-CZ" smtClean="0"/>
              <a:pPr/>
              <a:t>6.10.2013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9252272-3786-4ABA-AC12-317F155F69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3.bin"/><Relationship Id="rId13" Type="http://schemas.openxmlformats.org/officeDocument/2006/relationships/image" Target="../media/image7.wmf"/><Relationship Id="rId3" Type="http://schemas.openxmlformats.org/officeDocument/2006/relationships/notesSlide" Target="../notesSlides/notesSlide5.xml"/><Relationship Id="rId7" Type="http://schemas.openxmlformats.org/officeDocument/2006/relationships/image" Target="../media/image4.wmf"/><Relationship Id="rId12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11" Type="http://schemas.openxmlformats.org/officeDocument/2006/relationships/image" Target="../media/image6.wmf"/><Relationship Id="rId5" Type="http://schemas.openxmlformats.org/officeDocument/2006/relationships/image" Target="../media/image3.wmf"/><Relationship Id="rId10" Type="http://schemas.openxmlformats.org/officeDocument/2006/relationships/oleObject" Target="../embeddings/oleObject4.bin"/><Relationship Id="rId4" Type="http://schemas.openxmlformats.org/officeDocument/2006/relationships/oleObject" Target="../embeddings/oleObject1.bin"/><Relationship Id="rId9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13" Type="http://schemas.openxmlformats.org/officeDocument/2006/relationships/image" Target="../media/image12.wmf"/><Relationship Id="rId18" Type="http://schemas.openxmlformats.org/officeDocument/2006/relationships/oleObject" Target="../embeddings/oleObject13.bin"/><Relationship Id="rId3" Type="http://schemas.openxmlformats.org/officeDocument/2006/relationships/notesSlide" Target="../notesSlides/notesSlide6.xml"/><Relationship Id="rId21" Type="http://schemas.openxmlformats.org/officeDocument/2006/relationships/image" Target="../media/image16.wmf"/><Relationship Id="rId7" Type="http://schemas.openxmlformats.org/officeDocument/2006/relationships/image" Target="../media/image9.wmf"/><Relationship Id="rId12" Type="http://schemas.openxmlformats.org/officeDocument/2006/relationships/oleObject" Target="../embeddings/oleObject10.bin"/><Relationship Id="rId17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6" Type="http://schemas.openxmlformats.org/officeDocument/2006/relationships/oleObject" Target="../embeddings/oleObject12.bin"/><Relationship Id="rId20" Type="http://schemas.openxmlformats.org/officeDocument/2006/relationships/oleObject" Target="../embeddings/oleObject14.bin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7.bin"/><Relationship Id="rId11" Type="http://schemas.openxmlformats.org/officeDocument/2006/relationships/image" Target="../media/image11.wmf"/><Relationship Id="rId5" Type="http://schemas.openxmlformats.org/officeDocument/2006/relationships/image" Target="../media/image8.wmf"/><Relationship Id="rId15" Type="http://schemas.openxmlformats.org/officeDocument/2006/relationships/image" Target="../media/image13.wmf"/><Relationship Id="rId10" Type="http://schemas.openxmlformats.org/officeDocument/2006/relationships/oleObject" Target="../embeddings/oleObject9.bin"/><Relationship Id="rId19" Type="http://schemas.openxmlformats.org/officeDocument/2006/relationships/image" Target="../media/image15.wmf"/><Relationship Id="rId4" Type="http://schemas.openxmlformats.org/officeDocument/2006/relationships/oleObject" Target="../embeddings/oleObject6.bin"/><Relationship Id="rId9" Type="http://schemas.openxmlformats.org/officeDocument/2006/relationships/image" Target="../media/image10.wmf"/><Relationship Id="rId14" Type="http://schemas.openxmlformats.org/officeDocument/2006/relationships/oleObject" Target="../embeddings/oleObject1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51520" y="1844824"/>
            <a:ext cx="8712968" cy="51195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/>
              <a:t>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 PRO ZŠ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Pro zpracování vzdělávacích materiálů (VM)v rámci projektu EU peníze školám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                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Operační program Vzdělávání pro konkurenceschopnost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Projekt: Moderní výuka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Registrační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číslo: CZ.1.07/1.4.00/21.3192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Číslo 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VY_12_INOVACE_2.2.26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Jméno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autora: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Mgr. Jarmila </a:t>
            </a:r>
            <a:r>
              <a:rPr lang="cs-CZ" sz="1400" b="1" dirty="0" err="1" smtClean="0">
                <a:latin typeface="Times New Roman" pitchFamily="18" charset="0"/>
                <a:cs typeface="Times New Roman" pitchFamily="18" charset="0"/>
              </a:rPr>
              <a:t>Gécová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Datum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období,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kdy byl vytvořen: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listopad 2011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práce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Slovní úlohy řešené soustavami rovnic – Úlohy o společné práci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určen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</a:t>
            </a: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, pro který je VM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určen: devátý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Časová </a:t>
            </a:r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dotace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35 – 40 minut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Vzdělávací oblast, tematický okruh, téma</a:t>
            </a:r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: Matematika a její aplikace – Soustavy dvou lineárních rovnic o dvou 			           neznámých – Slovní úlohy řešené soustavami rovnic – Úlohy o 				           společné práci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Metodický list, anotace- výstižný popis způsobu použití VM ve výuce: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Prezentace žáky seznámí s řešením slovních úloh o společné práci za pomocí soustavy dvou lineárních 	rovnic se dvěma neznámými a získané poznatky žáci použijí při řešení konkrétního příkladu</a:t>
            </a:r>
            <a:endParaRPr lang="cs-CZ" sz="14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>
                <a:latin typeface="Times New Roman" pitchFamily="18" charset="0"/>
                <a:cs typeface="Times New Roman" pitchFamily="18" charset="0"/>
              </a:rPr>
              <a:t> 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1400" b="1" dirty="0" smtClean="0">
                <a:latin typeface="Times New Roman" pitchFamily="18" charset="0"/>
                <a:cs typeface="Times New Roman" pitchFamily="18" charset="0"/>
              </a:rPr>
              <a:t>Pomůcky: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dataprojektor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, sešit, psací potřeby</a:t>
            </a:r>
            <a:endParaRPr lang="cs-CZ" sz="14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9320"/>
            <a:ext cx="5608320" cy="13655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  <a:cs typeface="Times New Roman" pitchFamily="18" charset="0"/>
              </a:rPr>
              <a:t>Slovní úlohy řešené soustavou rovnic</a:t>
            </a:r>
            <a:endParaRPr lang="cs-CZ" sz="3200" b="1" u="sng" dirty="0">
              <a:solidFill>
                <a:srgbClr val="FF0000"/>
              </a:solidFill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300" b="1" u="sng" dirty="0" smtClean="0">
                <a:latin typeface="Times New Roman" pitchFamily="18" charset="0"/>
                <a:cs typeface="Times New Roman" pitchFamily="18" charset="0"/>
              </a:rPr>
              <a:t>Postup při řešení: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1) Přečíst si pozorně (s porozuměním) text úlohy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2) Vypsat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důležité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údaje a zvolit neznámé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3) Sestavit soustavu rovnic– vyjádřit každou podmínku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úlohy dvěma výrazy, jejichž hodnoty se rovnají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4) Vyřešit soustavu rovnic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5) Udělat zkoušku – ověřit, zda řešení soustavy rovnic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odpovídá podmínkám v zadání</a:t>
            </a:r>
          </a:p>
          <a:p>
            <a:pPr marL="514350" indent="-51435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6) Napsat odpověď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5400" b="1" u="sng" dirty="0" smtClean="0">
                <a:solidFill>
                  <a:srgbClr val="FF0000"/>
                </a:solidFill>
              </a:rPr>
              <a:t>Úlohy o společné práci</a:t>
            </a:r>
            <a:endParaRPr lang="cs-CZ" sz="54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Pracuje–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více lidí (strojů) na společném úkolu, splní tento úkol dříve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Splnění úkolu – celá práce je rovna číslu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Obvykle známe dobu společné práce a ptáme se, za jak dlouho by danou práci vykonali jednotlivci, kdyby pracovali sami – doby jejich práce volíme za neznámé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Trvá–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např. práce jednomu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hodin, tak 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hodinu vykoná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1/x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společné práce	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Tuto jeho práci vynásobíme časem společné práce a po sečtení prací všech účastníků musí být hotova celá práce – tudíž daný součet je roven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Druhou rovnici tvoří obvykle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rozdíl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jejich denních (hodinových …) výkonů</a:t>
            </a:r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Příklad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551784"/>
          </a:xfrm>
        </p:spPr>
        <p:txBody>
          <a:bodyPr/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Plastový bazének lze při napouštění malým i velkým přítokovým ventilem současně napustit za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20 minut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. Za jak dlouho by byl bazének napuštěn, kdyby voda přitékala pouze malým ventilem a nebo pouze velkým ventilem?</a:t>
            </a:r>
          </a:p>
          <a:p>
            <a:pPr marL="0" indent="0">
              <a:buNone/>
            </a:pP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Rozdíl mezi minutovým výkonem velkého a malého ventilu je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1/180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objemu celého bazénku.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dirty="0" smtClean="0">
                <a:solidFill>
                  <a:srgbClr val="FF0000"/>
                </a:solidFill>
              </a:rPr>
              <a:t>Matematický zápis úlohy a řešení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479776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Označení neznámých:</a:t>
            </a:r>
          </a:p>
          <a:p>
            <a:pPr lvl="1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…….. čas, za který by se naplnil bazének malým ventilem</a:t>
            </a:r>
          </a:p>
          <a:p>
            <a:pPr lvl="1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……. čas, za který by se naplnil bazének velkým ventilem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minutu – malý ventil napustí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1/x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objemu bazénku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     velký ventil napustí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1/y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objemu bazénku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za 20 minut společné práce naplní celý bazének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(    +    ) . 20 = 1	                1. rovnice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rozdíl minutových výkonů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 –     = 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                 2. rovnice</a:t>
            </a:r>
          </a:p>
          <a:p>
            <a:pPr>
              <a:buFont typeface="Wingdings" pitchFamily="2" charset="2"/>
              <a:buChar char="v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971600" y="4509120"/>
          <a:ext cx="292224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Rovnice" r:id="rId4" imgW="152280" imgH="393480" progId="Equation.3">
                  <p:embed/>
                </p:oleObj>
              </mc:Choice>
              <mc:Fallback>
                <p:oleObj name="Rovnice" r:id="rId4" imgW="152280" imgH="393480" progId="Equation.3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71600" y="4509120"/>
                        <a:ext cx="292224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1465263" y="4484688"/>
          <a:ext cx="315912" cy="7683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8" name="Rovnice" r:id="rId6" imgW="164880" imgH="419040" progId="Equation.3">
                  <p:embed/>
                </p:oleObj>
              </mc:Choice>
              <mc:Fallback>
                <p:oleObj name="Rovnice" r:id="rId6" imgW="164880" imgH="419040" progId="Equation.3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65263" y="4484688"/>
                        <a:ext cx="315912" cy="7683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8" name="Object 4"/>
          <p:cNvGraphicFramePr>
            <a:graphicFrameLocks noChangeAspect="1"/>
          </p:cNvGraphicFramePr>
          <p:nvPr/>
        </p:nvGraphicFramePr>
        <p:xfrm>
          <a:off x="827584" y="5445224"/>
          <a:ext cx="317500" cy="7667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Rovnice" r:id="rId8" imgW="164880" imgH="419040" progId="Equation.3">
                  <p:embed/>
                </p:oleObj>
              </mc:Choice>
              <mc:Fallback>
                <p:oleObj name="Rovnice" r:id="rId8" imgW="164880" imgH="41904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27584" y="5445224"/>
                        <a:ext cx="317500" cy="7667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1403648" y="5445224"/>
          <a:ext cx="292100" cy="720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0" name="Rovnice" r:id="rId10" imgW="152280" imgH="393480" progId="Equation.3">
                  <p:embed/>
                </p:oleObj>
              </mc:Choice>
              <mc:Fallback>
                <p:oleObj name="Rovnice" r:id="rId10" imgW="15228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5445224"/>
                        <a:ext cx="292100" cy="7207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31" name="Object 7"/>
          <p:cNvGraphicFramePr>
            <a:graphicFrameLocks noChangeAspect="1"/>
          </p:cNvGraphicFramePr>
          <p:nvPr/>
        </p:nvGraphicFramePr>
        <p:xfrm>
          <a:off x="1979712" y="5445224"/>
          <a:ext cx="534988" cy="7223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1" name="Rovnice" r:id="rId12" imgW="279360" imgH="393480" progId="Equation.3">
                  <p:embed/>
                </p:oleObj>
              </mc:Choice>
              <mc:Fallback>
                <p:oleObj name="Rovnice" r:id="rId12" imgW="27936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5445224"/>
                        <a:ext cx="534988" cy="7223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8640960" cy="708688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rgbClr val="FF0000"/>
                </a:solidFill>
              </a:rPr>
              <a:t>Řešení a zkouška pro podmínky v zadání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968552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Řešíme získanou soustavu rovnic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dosazovací metodou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(z druhé rovnice vyjádříme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1/y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dosadíme do první rovnice)</a:t>
            </a:r>
          </a:p>
          <a:p>
            <a:pPr algn="ctr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800" b="1" dirty="0" smtClean="0">
                <a:solidFill>
                  <a:srgbClr val="0070C0"/>
                </a:solidFill>
                <a:latin typeface="Times New Roman"/>
                <a:cs typeface="Times New Roman"/>
              </a:rPr>
              <a:t>{x = 45 minut, y = 36 minut}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zkouška:</a:t>
            </a:r>
          </a:p>
          <a:p>
            <a:pPr lvl="1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malý ventil za 20 minut ……..       =</a:t>
            </a:r>
          </a:p>
          <a:p>
            <a:pPr lvl="1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velký ventil za 20 minut ……..       =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	    společně za 20 minut ……    +    = 1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lvl="1">
              <a:buFont typeface="Wingdings" pitchFamily="2" charset="2"/>
              <a:buChar char="§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Rozdíl minutového výkonu ……     –      =</a:t>
            </a:r>
          </a:p>
          <a:p>
            <a:pPr lvl="1">
              <a:buNone/>
            </a:pPr>
            <a:endParaRPr lang="cs-CZ" sz="9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i="1" dirty="0" smtClean="0">
                <a:latin typeface="Times New Roman" pitchFamily="18" charset="0"/>
                <a:cs typeface="Times New Roman" pitchFamily="18" charset="0"/>
              </a:rPr>
              <a:t>Odpověď: Malým ventilem by se bazének naplnil za 45 		          minut a velkým za 36 minut.</a:t>
            </a:r>
          </a:p>
          <a:p>
            <a:pPr lvl="1">
              <a:buFont typeface="Wingdings" pitchFamily="2" charset="2"/>
              <a:buChar char="§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/>
        </p:nvGraphicFramePr>
        <p:xfrm>
          <a:off x="4932040" y="2780928"/>
          <a:ext cx="432048" cy="74408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0" name="Rovnice" r:id="rId4" imgW="228600" imgH="393480" progId="Equation.3">
                  <p:embed/>
                </p:oleObj>
              </mc:Choice>
              <mc:Fallback>
                <p:oleObj name="Rovnice" r:id="rId4" imgW="228600" imgH="393480" progId="Equation.3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32040" y="2780928"/>
                        <a:ext cx="432048" cy="74408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5004048" y="3501008"/>
          <a:ext cx="431800" cy="744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1" name="Rovnice" r:id="rId6" imgW="228600" imgH="393480" progId="Equation.3">
                  <p:embed/>
                </p:oleObj>
              </mc:Choice>
              <mc:Fallback>
                <p:oleObj name="Rovnice" r:id="rId6" imgW="228600" imgH="393480" progId="Equation.3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04048" y="3501008"/>
                        <a:ext cx="431800" cy="744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5652120" y="2780928"/>
          <a:ext cx="288925" cy="744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2" name="Rovnice" r:id="rId8" imgW="152280" imgH="393480" progId="Equation.3">
                  <p:embed/>
                </p:oleObj>
              </mc:Choice>
              <mc:Fallback>
                <p:oleObj name="Rovnice" r:id="rId8" imgW="152280" imgH="393480" progId="Equation.3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2780928"/>
                        <a:ext cx="288925" cy="744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5652120" y="3501008"/>
          <a:ext cx="263525" cy="744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3" name="Rovnice" r:id="rId10" imgW="139680" imgH="393480" progId="Equation.3">
                  <p:embed/>
                </p:oleObj>
              </mc:Choice>
              <mc:Fallback>
                <p:oleObj name="Rovnice" r:id="rId10" imgW="139680" imgH="393480" progId="Equation.3">
                  <p:embed/>
                  <p:pic>
                    <p:nvPicPr>
                      <p:cNvPr id="0" name="Picture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652120" y="3501008"/>
                        <a:ext cx="263525" cy="744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6" name="Object 8"/>
          <p:cNvGraphicFramePr>
            <a:graphicFrameLocks noChangeAspect="1"/>
          </p:cNvGraphicFramePr>
          <p:nvPr/>
        </p:nvGraphicFramePr>
        <p:xfrm>
          <a:off x="4355976" y="4293096"/>
          <a:ext cx="287337" cy="744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4" name="Rovnice" r:id="rId12" imgW="152280" imgH="393480" progId="Equation.3">
                  <p:embed/>
                </p:oleObj>
              </mc:Choice>
              <mc:Fallback>
                <p:oleObj name="Rovnice" r:id="rId12" imgW="152280" imgH="393480" progId="Equation.3">
                  <p:embed/>
                  <p:pic>
                    <p:nvPicPr>
                      <p:cNvPr id="0" name="Picture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5976" y="4293096"/>
                        <a:ext cx="287337" cy="744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7" name="Object 9"/>
          <p:cNvGraphicFramePr>
            <a:graphicFrameLocks noChangeAspect="1"/>
          </p:cNvGraphicFramePr>
          <p:nvPr/>
        </p:nvGraphicFramePr>
        <p:xfrm>
          <a:off x="4860032" y="4293096"/>
          <a:ext cx="263525" cy="744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5" name="Rovnice" r:id="rId14" imgW="139680" imgH="393480" progId="Equation.3">
                  <p:embed/>
                </p:oleObj>
              </mc:Choice>
              <mc:Fallback>
                <p:oleObj name="Rovnice" r:id="rId14" imgW="139680" imgH="393480" progId="Equation.3">
                  <p:embed/>
                  <p:pic>
                    <p:nvPicPr>
                      <p:cNvPr id="0" name="Picture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60032" y="4293096"/>
                        <a:ext cx="263525" cy="744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8" name="Object 10"/>
          <p:cNvGraphicFramePr>
            <a:graphicFrameLocks noChangeAspect="1"/>
          </p:cNvGraphicFramePr>
          <p:nvPr/>
        </p:nvGraphicFramePr>
        <p:xfrm>
          <a:off x="5724128" y="5013176"/>
          <a:ext cx="431800" cy="744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6" name="Rovnice" r:id="rId16" imgW="228600" imgH="393480" progId="Equation.3">
                  <p:embed/>
                </p:oleObj>
              </mc:Choice>
              <mc:Fallback>
                <p:oleObj name="Rovnice" r:id="rId16" imgW="228600" imgH="393480" progId="Equation.3">
                  <p:embed/>
                  <p:pic>
                    <p:nvPicPr>
                      <p:cNvPr id="0" name="Picture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24128" y="5013176"/>
                        <a:ext cx="431800" cy="744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59" name="Object 11"/>
          <p:cNvGraphicFramePr>
            <a:graphicFrameLocks noChangeAspect="1"/>
          </p:cNvGraphicFramePr>
          <p:nvPr/>
        </p:nvGraphicFramePr>
        <p:xfrm>
          <a:off x="6372200" y="5013176"/>
          <a:ext cx="527050" cy="744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7" name="Rovnice" r:id="rId18" imgW="279360" imgH="393480" progId="Equation.3">
                  <p:embed/>
                </p:oleObj>
              </mc:Choice>
              <mc:Fallback>
                <p:oleObj name="Rovnice" r:id="rId18" imgW="279360" imgH="393480" progId="Equation.3">
                  <p:embed/>
                  <p:pic>
                    <p:nvPicPr>
                      <p:cNvPr id="0" name="Picture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9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372200" y="5013176"/>
                        <a:ext cx="527050" cy="744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5148064" y="5013176"/>
          <a:ext cx="407987" cy="7445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8" name="Rovnice" r:id="rId20" imgW="215640" imgH="393480" progId="Equation.3">
                  <p:embed/>
                </p:oleObj>
              </mc:Choice>
              <mc:Fallback>
                <p:oleObj name="Rovnice" r:id="rId20" imgW="215640" imgH="393480" progId="Equation.3">
                  <p:embed/>
                  <p:pic>
                    <p:nvPicPr>
                      <p:cNvPr id="0" name="Picture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48064" y="5013176"/>
                        <a:ext cx="407987" cy="744538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211</TotalTime>
  <Words>269</Words>
  <Application>Microsoft Office PowerPoint</Application>
  <PresentationFormat>Předvádění na obrazovce (4:3)</PresentationFormat>
  <Paragraphs>72</Paragraphs>
  <Slides>6</Slides>
  <Notes>6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Tok</vt:lpstr>
      <vt:lpstr>Rovnice</vt:lpstr>
      <vt:lpstr>Prezentace aplikace PowerPoint</vt:lpstr>
      <vt:lpstr>Slovní úlohy řešené soustavou rovnic</vt:lpstr>
      <vt:lpstr>Úlohy o společné práci</vt:lpstr>
      <vt:lpstr>Příklad</vt:lpstr>
      <vt:lpstr>Matematický zápis úlohy a řešení</vt:lpstr>
      <vt:lpstr>Řešení a zkouška pro podmínky v zadání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Ludmila Moličová</cp:lastModifiedBy>
  <cp:revision>28</cp:revision>
  <dcterms:created xsi:type="dcterms:W3CDTF">2013-03-23T15:08:21Z</dcterms:created>
  <dcterms:modified xsi:type="dcterms:W3CDTF">2013-10-06T06:09:46Z</dcterms:modified>
</cp:coreProperties>
</file>