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94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61846-FA60-4A8F-A0E8-6D51193F96D2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81B971-EC15-45E9-B3E0-C91C66628E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58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81B971-EC15-45E9-B3E0-C91C66628ED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81B971-EC15-45E9-B3E0-C91C66628ED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81B971-EC15-45E9-B3E0-C91C66628ED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81B971-EC15-45E9-B3E0-C91C66628ED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81B971-EC15-45E9-B3E0-C91C66628ED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81B971-EC15-45E9-B3E0-C91C66628ED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81B971-EC15-45E9-B3E0-C91C66628ED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10B9265-51B5-4E29-ACF6-F9B9D133A595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DE38133-7DC6-4AC4-ADCD-ACCF43588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1772817"/>
            <a:ext cx="7632848" cy="50851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VY_12_INOVACE_2.2.28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listopad 2011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Grafické řešení soustavy dvou lineárních rovnic se dvěma neznámými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devátý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– Soustavy dvou 			            lineárních rovnic o dvou neznámých – Grafické řešení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	Prezentace žáky seznámí s grafickým řešením soustavy dvou lineárních rovnic se dvěma 	neznámými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35463"/>
            <a:ext cx="5608320" cy="1365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755984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Každou rovnici upravíme na tvar rovnice pro lineární funkci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y =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ax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+ b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čímž získáme předpis pro dvě lineární funkce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Sestrojíme grafy obou lineárních funkcí – jedná se o přímky – stačí tudíž zjistit souřadnice dvou bodů</a:t>
            </a:r>
          </a:p>
          <a:p>
            <a:pPr marL="109728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Mohou nastat tři případy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Přímky jsou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různoběžné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protínají se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Přímky jsou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rovnoběžné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nemají společný bod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Přímky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splývají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mají nekonečně mnoho</a:t>
            </a:r>
          </a:p>
          <a:p>
            <a:pPr marL="393192" lvl="1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společných bodů</a:t>
            </a:r>
          </a:p>
          <a:p>
            <a:pPr lvl="1">
              <a:buFont typeface="Arial" pitchFamily="34" charset="0"/>
              <a:buChar char="•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rgbClr val="FF0000"/>
                </a:solidFill>
                <a:effectLst/>
              </a:rPr>
              <a:t>Grafické řešení soustav dvou lineárních rovnic o dvou neznámých</a:t>
            </a:r>
            <a:endParaRPr lang="cs-CZ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různoběžné přímky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souřadnice jejich 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průsečíku</a:t>
            </a:r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			         	 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solidFill>
                  <a:srgbClr val="0070C0"/>
                </a:solidFill>
                <a:latin typeface="Times New Roman"/>
                <a:cs typeface="Times New Roman"/>
              </a:rPr>
              <a:t>[x, y]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 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řešením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dané 			        	 soustavy rovnic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ovnoběžné přímky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soustava rovnic 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nemá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žádné 				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plývající přímky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soustava rovnic má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nekonečně 			        mnoho řešení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(řešením jsou 			        souřadnice kteréhokoli z 				        nekonečného počtu bodů 				        daných splývajících přímek  - 			        jediné přímky)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  <a:effectLst/>
              </a:rPr>
              <a:t>Rozbor počtu řešení</a:t>
            </a:r>
            <a:endParaRPr lang="cs-CZ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628800"/>
            <a:ext cx="8352928" cy="4378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Z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města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vyjel traktor průměrnou rychlostí </a:t>
            </a:r>
          </a:p>
          <a:p>
            <a:pPr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30 km/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Po dvou hodinách za ním vyrazil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osobní automobil rychlostí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60 km/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Kdy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kde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traktor dohonil?</a:t>
            </a: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Řeš nejprve graficky a získaný výsledek ověř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početně.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  <a:effectLst/>
              </a:rPr>
              <a:t>Příklad</a:t>
            </a:r>
            <a:endParaRPr lang="cs-CZ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Sestavení rovnic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dráha je při konstantní rychlosti 			    přímo úměrná času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(s = v . t)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traktor			f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	s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30 . t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osobní  automobil	f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	s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60 . (t – 2)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(vyjel o 2 hodiny později)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Sestavení tabulek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dva body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Narýsování grafů (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osa x – čas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a určení souřadnic průsečíku	</a:t>
            </a:r>
          </a:p>
          <a:p>
            <a:pPr lvl="2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2700" b="1" dirty="0" smtClean="0">
                <a:solidFill>
                  <a:srgbClr val="0070C0"/>
                </a:solidFill>
                <a:latin typeface="Times New Roman"/>
                <a:cs typeface="Times New Roman"/>
              </a:rPr>
              <a:t>{ P [ 120, 4 ] }</a:t>
            </a:r>
            <a:endParaRPr lang="cs-CZ" sz="27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lvl="7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  <a:effectLst/>
              </a:rPr>
              <a:t>Řešení – graficky</a:t>
            </a:r>
            <a:endParaRPr lang="cs-CZ" u="sng" dirty="0">
              <a:solidFill>
                <a:srgbClr val="FF0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4005064"/>
          <a:ext cx="3024336" cy="73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5"/>
                <a:gridCol w="864096"/>
                <a:gridCol w="864095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r>
                        <a:rPr lang="cs-CZ" baseline="-25000" dirty="0" smtClean="0"/>
                        <a:t>1</a:t>
                      </a:r>
                      <a:r>
                        <a:rPr lang="cs-CZ" dirty="0" smtClean="0"/>
                        <a:t> = 30.t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427984" y="4005064"/>
          <a:ext cx="3240360" cy="73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184"/>
                <a:gridCol w="792088"/>
                <a:gridCol w="792088"/>
              </a:tblGrid>
              <a:tr h="2076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dirty="0" smtClean="0"/>
                        <a:t> = 60.t - 120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Traktor i osobní auto urazí stejnou dráhu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= s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30 t = 60 . (t – 2)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30 t = 60 t – 120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     t = 4 h		s = 120 km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(odpovídá grafickému řešení)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Odpověď: Osobní auto dohonilo traktor za 4 hodiny 		120 km od místa výjezdu.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Řešení – početně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78491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Nakresli jinou barvou do grafu přímku, která vyjadřuje situaci, že za hodinu po odjezdu traktoru se za ním vydal motocykl, ale jel takovou rychlostí, že ho nedostihl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solidFill>
                  <a:srgbClr val="0070C0"/>
                </a:solidFill>
                <a:latin typeface="Times New Roman"/>
                <a:cs typeface="Times New Roman"/>
              </a:rPr>
              <a:t>{rovnoběžka s grafem funkce f</a:t>
            </a:r>
            <a:r>
              <a:rPr lang="cs-CZ" baseline="-25000" dirty="0" smtClean="0">
                <a:solidFill>
                  <a:srgbClr val="0070C0"/>
                </a:solidFill>
                <a:latin typeface="Times New Roman"/>
                <a:cs typeface="Times New Roman"/>
              </a:rPr>
              <a:t>1 </a:t>
            </a:r>
            <a:r>
              <a:rPr lang="cs-CZ" dirty="0" smtClean="0">
                <a:solidFill>
                  <a:srgbClr val="0070C0"/>
                </a:solidFill>
                <a:latin typeface="Times New Roman"/>
                <a:cs typeface="Times New Roman"/>
              </a:rPr>
              <a:t> procházející bodem </a:t>
            </a:r>
          </a:p>
          <a:p>
            <a:pPr algn="ctr">
              <a:buNone/>
            </a:pPr>
            <a:r>
              <a:rPr lang="cs-CZ" dirty="0" smtClean="0">
                <a:solidFill>
                  <a:srgbClr val="0070C0"/>
                </a:solidFill>
                <a:latin typeface="Times New Roman"/>
                <a:cs typeface="Times New Roman"/>
              </a:rPr>
              <a:t>	  [1, 0] }</a:t>
            </a:r>
          </a:p>
          <a:p>
            <a:pPr algn="ctr">
              <a:buNone/>
            </a:pPr>
            <a:endParaRPr lang="cs-CZ" sz="1200" dirty="0" smtClean="0">
              <a:solidFill>
                <a:srgbClr val="0070C0"/>
              </a:solidFill>
              <a:latin typeface="Times New Roman"/>
              <a:cs typeface="Times New Roman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/>
                <a:cs typeface="Times New Roman"/>
              </a:rPr>
              <a:t>Jaká rovnice odpovídá pohybu motocyklu?</a:t>
            </a:r>
          </a:p>
          <a:p>
            <a:pPr algn="ctr">
              <a:buNone/>
            </a:pPr>
            <a:r>
              <a:rPr lang="cs-CZ" dirty="0" smtClean="0">
                <a:latin typeface="Times New Roman"/>
                <a:cs typeface="Times New Roman"/>
              </a:rPr>
              <a:t>	</a:t>
            </a:r>
            <a:r>
              <a:rPr lang="cs-CZ" dirty="0" smtClean="0">
                <a:solidFill>
                  <a:srgbClr val="0070C0"/>
                </a:solidFill>
                <a:latin typeface="Times New Roman"/>
                <a:cs typeface="Times New Roman"/>
              </a:rPr>
              <a:t>{ s = 30 (t – 1) }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pPr algn="ctr"/>
            <a:r>
              <a:rPr lang="cs-CZ" b="0" u="sng" dirty="0" smtClean="0">
                <a:solidFill>
                  <a:srgbClr val="FF0000"/>
                </a:solidFill>
                <a:effectLst/>
              </a:rPr>
              <a:t>Doplňující úloha</a:t>
            </a:r>
            <a:endParaRPr lang="cs-CZ" b="0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108</TotalTime>
  <Words>206</Words>
  <Application>Microsoft Office PowerPoint</Application>
  <PresentationFormat>Předvádění na obrazovce (4:3)</PresentationFormat>
  <Paragraphs>82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Grafické řešení soustav dvou lineárních rovnic o dvou neznámých</vt:lpstr>
      <vt:lpstr>Rozbor počtu řešení</vt:lpstr>
      <vt:lpstr>Příklad</vt:lpstr>
      <vt:lpstr>Řešení – graficky</vt:lpstr>
      <vt:lpstr>Řešení – početně</vt:lpstr>
      <vt:lpstr>Doplňující úloha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Ludmila Moličová</cp:lastModifiedBy>
  <cp:revision>17</cp:revision>
  <dcterms:created xsi:type="dcterms:W3CDTF">2013-03-31T16:29:15Z</dcterms:created>
  <dcterms:modified xsi:type="dcterms:W3CDTF">2013-10-06T06:14:49Z</dcterms:modified>
</cp:coreProperties>
</file>