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7" autoAdjust="0"/>
  </p:normalViewPr>
  <p:slideViewPr>
    <p:cSldViewPr>
      <p:cViewPr>
        <p:scale>
          <a:sx n="77" d="100"/>
          <a:sy n="77" d="100"/>
        </p:scale>
        <p:origin x="-1176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87BE8-1E7A-452C-95CD-12BD4D214977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D146C-B266-4D9C-8EB8-BB3504E3F8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7012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71600" y="2060847"/>
            <a:ext cx="669674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VY_12_INOVACE_2.2.33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4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listopad 2011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Úrokování - pojmy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určen: devátý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Matematika a její aplikace – Základy 				           finanční matematiky – Úrokování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Metodický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list, anotace- výstižný popis způsobu použití VM ve výuce: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	Prezentace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pracovním materiálem k objasnění pojmů používaných ve 	finanční matematice – při úrokování 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3706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Úrokování - pojmy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46712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cs-CZ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Jistina </a:t>
            </a:r>
          </a:p>
          <a:p>
            <a:pPr lvl="1">
              <a:buFont typeface="Arial" pitchFamily="34" charset="0"/>
              <a:buChar char="•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Počáteční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vložená částka (vklad) nebo 				        vypůjčená částka (půjčka, úvěr)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     -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 základem pro výpočet úroku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     - označení	   </a:t>
            </a: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8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 lvl="1">
              <a:buFont typeface="Arial" pitchFamily="34" charset="0"/>
              <a:buChar char="•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Konečná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dirty="0" smtClean="0">
                <a:solidFill>
                  <a:schemeClr val="tx1"/>
                </a:solidFill>
                <a:latin typeface="Century Gothic" pitchFamily="34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půjčená (vložená) částka, ke které se 		         	      připočítávají úroky dané úrokovou 		       	      mírou za úrokovací období</a:t>
            </a:r>
          </a:p>
          <a:p>
            <a:pPr lvl="1" algn="just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    -</a:t>
            </a:r>
            <a:r>
              <a:rPr lang="cs-CZ" dirty="0" smtClean="0">
                <a:solidFill>
                  <a:schemeClr val="tx1"/>
                </a:solidFill>
                <a:latin typeface="Century Gothic" pitchFamily="34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označujeme	    </a:t>
            </a:r>
            <a:r>
              <a:rPr lang="cs-C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b="1" baseline="-25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	      (</a:t>
            </a:r>
            <a:r>
              <a:rPr lang="cs-C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b="1" baseline="-25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J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ú)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endParaRPr lang="cs-CZ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Úrokování -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procentová část jistiny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     -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částka, kterou klient zaplatí věřiteli za 		        půjčení peněz 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Century Gothic" pitchFamily="34" charset="0"/>
              </a:rPr>
              <a:t>		     -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částka, o kterou splatná částka 			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převyšuje základ (jistinu) vkladu či 		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půjčky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      -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označení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Úrokování –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Úroková míra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procent, který přísluší 				  úroku vypočítanému z jistiny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-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velikost  úroku za jednotkové 			  	  období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- vyjadřuje se v procentech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- označení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</a:p>
          <a:p>
            <a:pPr>
              <a:buFont typeface="Wingdings" pitchFamily="2" charset="2"/>
              <a:buChar char="§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Úroková sazba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procent úrokové míry 				    vyjádřený ve tvaru desetinného 	   			    zlomku nebo desetinného čísla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 - označení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>
              <a:buNone/>
            </a:pPr>
            <a:endParaRPr lang="cs-CZ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Úrokování –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Úrokovací období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úsek, po jehož 					 ukončení se z jistiny 					          vypočítává úrok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- je to doba, během které se musí 				  splatit dlužná částka a úroky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- doba, během které se vklad nebo 			   půjčené peníze  úročí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- označení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endParaRPr lang="cs-CZ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962744"/>
          </a:xfrm>
        </p:spPr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Úrokování –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Úrokovací období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Nejčastěji se používá typ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30/360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Každý měsíc včetně února má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 dnů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Každý rok (i přestupný) má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360 dnů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Den, kdy byl vklad uložen, se do úrokovací doby počítá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Den, kdy byl vklad vybrán, se do úrokovací doby nepočítá</a:t>
            </a:r>
          </a:p>
          <a:p>
            <a:pPr lvl="1">
              <a:buFont typeface="Arial" pitchFamily="34" charset="0"/>
              <a:buChar char="•"/>
            </a:pPr>
            <a:endParaRPr lang="cs-CZ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Úrokování –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Úrokovací období – vzorec pro výpočet</a:t>
            </a:r>
          </a:p>
          <a:p>
            <a:pPr algn="ctr">
              <a:buNone/>
            </a:pP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 = 30 (m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m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+ (d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d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m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číslo měsíce vkladu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číslo měsíce vybrání vkladu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den vkladu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den vybrání vkladu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neznámý počet dnů úrokovací doby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Úrokování – typy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spcAft>
                <a:spcPct val="40000"/>
              </a:spcAft>
              <a:buNone/>
            </a:pPr>
            <a:r>
              <a:rPr lang="cs-CZ" sz="4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Jednoduché úrokování </a:t>
            </a:r>
          </a:p>
          <a:p>
            <a:pPr>
              <a:spcAft>
                <a:spcPct val="40000"/>
              </a:spcAft>
              <a:buFont typeface="Wingdings" pitchFamily="2" charset="2"/>
              <a:buChar char="Ø"/>
            </a:pPr>
            <a:r>
              <a:rPr lang="cs-CZ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 se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za stejné úrokovací doby </a:t>
            </a:r>
            <a:r>
              <a:rPr lang="cs-CZ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nemění</a:t>
            </a:r>
          </a:p>
          <a:p>
            <a:pPr>
              <a:spcAft>
                <a:spcPct val="40000"/>
              </a:spcAft>
              <a:buFont typeface="Wingdings" pitchFamily="2" charset="2"/>
              <a:buChar char="Ø"/>
            </a:pP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počítá se stále </a:t>
            </a:r>
            <a:r>
              <a:rPr lang="cs-CZ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téže původní jistiny J</a:t>
            </a:r>
            <a:r>
              <a:rPr lang="cs-CZ" sz="40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cs-CZ" sz="4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ct val="40000"/>
              </a:spcAft>
              <a:buFont typeface="Wingdings" pitchFamily="2" charset="2"/>
              <a:buChar char="Ø"/>
            </a:pP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 je lineární funkcí času</a:t>
            </a:r>
          </a:p>
          <a:p>
            <a:pPr algn="ctr">
              <a:spcAft>
                <a:spcPct val="40000"/>
              </a:spcAft>
              <a:buNone/>
            </a:pP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b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40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J</a:t>
            </a:r>
            <a:r>
              <a:rPr lang="cs-CZ" sz="40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. ( 1 + i . t)</a:t>
            </a:r>
          </a:p>
          <a:p>
            <a:pPr>
              <a:spcAft>
                <a:spcPct val="40000"/>
              </a:spcAft>
              <a:buNone/>
            </a:pPr>
            <a:endParaRPr lang="cs-CZ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Úrokování – typy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spcAft>
                <a:spcPct val="40000"/>
              </a:spcAft>
              <a:buNone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Složené úrokování </a:t>
            </a:r>
          </a:p>
          <a:p>
            <a:pPr marL="533400" indent="-533400">
              <a:spcAft>
                <a:spcPct val="70000"/>
              </a:spcAft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konci každého úrokovacího období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připíše k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předešlé jistině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(konečná jistina)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za plynulé období </a:t>
            </a:r>
          </a:p>
          <a:p>
            <a:pPr marL="533400" indent="-533400">
              <a:spcAft>
                <a:spcPct val="70000"/>
              </a:spcAft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 příštím úrokovacím období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pak nový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 počítá z počáteční jistiny a připsaných úroků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 předešlých období</a:t>
            </a:r>
          </a:p>
          <a:p>
            <a:pPr algn="ctr">
              <a:spcBef>
                <a:spcPct val="50000"/>
              </a:spcBef>
              <a:buNone/>
            </a:pPr>
            <a:r>
              <a:rPr lang="cs-CZ" sz="4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300" b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43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J</a:t>
            </a:r>
            <a:r>
              <a:rPr lang="cs-CZ" sz="43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cs-CZ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. ( 1 </a:t>
            </a:r>
            <a:r>
              <a:rPr lang="cs-CZ" sz="43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 i </a:t>
            </a:r>
            <a:r>
              <a:rPr lang="cs-CZ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cs-CZ" sz="43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lang="cs-CZ" sz="43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cs-CZ" b="1" baseline="-25000" dirty="0" smtClean="0">
              <a:solidFill>
                <a:srgbClr val="F73535"/>
              </a:solidFill>
            </a:endParaRPr>
          </a:p>
          <a:p>
            <a:pPr marL="533400" indent="-533400">
              <a:spcAft>
                <a:spcPct val="70000"/>
              </a:spcAft>
              <a:buNone/>
            </a:pPr>
            <a:endParaRPr lang="cs-CZ" b="1" u="sng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215</TotalTime>
  <Words>223</Words>
  <Application>Microsoft Office PowerPoint</Application>
  <PresentationFormat>Předvádění na obrazovce (4:3)</PresentationFormat>
  <Paragraphs>82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Úrokování - pojmy</vt:lpstr>
      <vt:lpstr>Úrokování - pojmy</vt:lpstr>
      <vt:lpstr>Úrokování – pojmy</vt:lpstr>
      <vt:lpstr>Úrokování – pojmy</vt:lpstr>
      <vt:lpstr>Úrokování – pojmy</vt:lpstr>
      <vt:lpstr>Úrokování – pojmy</vt:lpstr>
      <vt:lpstr>Úrokování – typy</vt:lpstr>
      <vt:lpstr>Úrokování – typy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26</cp:revision>
  <dcterms:created xsi:type="dcterms:W3CDTF">2011-10-25T02:22:41Z</dcterms:created>
  <dcterms:modified xsi:type="dcterms:W3CDTF">2013-10-06T06:44:19Z</dcterms:modified>
</cp:coreProperties>
</file>