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6" r:id="rId2"/>
    <p:sldId id="258" r:id="rId3"/>
    <p:sldId id="260" r:id="rId4"/>
    <p:sldId id="259" r:id="rId5"/>
    <p:sldId id="257" r:id="rId6"/>
    <p:sldId id="264" r:id="rId7"/>
    <p:sldId id="261" r:id="rId8"/>
    <p:sldId id="265" r:id="rId9"/>
    <p:sldId id="262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6" autoAdjust="0"/>
    <p:restoredTop sz="94660"/>
  </p:normalViewPr>
  <p:slideViewPr>
    <p:cSldViewPr>
      <p:cViewPr>
        <p:scale>
          <a:sx n="66" d="100"/>
          <a:sy n="66" d="100"/>
        </p:scale>
        <p:origin x="-1518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687BE8-1E7A-452C-95CD-12BD4D214977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0D146C-B266-4D9C-8EB8-BB3504E3F8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810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F252122-F943-4C4E-9BA3-C282B269C52A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827584" y="1988841"/>
            <a:ext cx="770485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METODICKÝ LIST PRO ZŠ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 Pro zpracování vzdělávacích materiálů (VM)v rámci projektu EU peníze školám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Operační program Vzdělávání pro konkurenceschopnost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Projekt: Moderní výuka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Registrační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číslo: CZ.1.07/1.4.00/21.3192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Číslo UM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VY_12_INOVACE_2.2.34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Jméno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autora: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Mgr. Jarmila </a:t>
            </a:r>
            <a:r>
              <a:rPr lang="cs-CZ" sz="1400" b="1" dirty="0" err="1" smtClean="0">
                <a:latin typeface="Times New Roman" pitchFamily="18" charset="0"/>
                <a:cs typeface="Times New Roman" pitchFamily="18" charset="0"/>
              </a:rPr>
              <a:t>Gécová</a:t>
            </a:r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Datum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období,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kdy byl vytvořen: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listopad 2011</a:t>
            </a: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práce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: Jednoduché úrokování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, pro který je VM určen: </a:t>
            </a:r>
            <a:r>
              <a:rPr lang="cs-CZ" sz="1400" b="1" dirty="0" err="1" smtClean="0">
                <a:latin typeface="Times New Roman" pitchFamily="18" charset="0"/>
                <a:cs typeface="Times New Roman" pitchFamily="18" charset="0"/>
              </a:rPr>
              <a:t>matematioka</a:t>
            </a:r>
            <a:endParaRPr lang="cs-CZ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, pro který je VM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určen: devátý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Časová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dotace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1 h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Vzdělávací oblast, tematický okruh, téma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: Matematika a její aplikace – Finanční 				            	           matematika – Jednoduché úrokování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Metodický list, anotace- výstižný popis způsobu použití VM ve výuce: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	Prezentace je zaměřena na procvičení výpočtů z oblasti jednoduchého úrokování – úrok, 	počáteční a konečná jistina, úrokovací období, úroková míra a  sazba</a:t>
            </a: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Pomůcky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dataprojektor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, sešit, psací potřeby</a:t>
            </a:r>
            <a:endParaRPr lang="cs-CZ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obrázek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8138"/>
            <a:ext cx="5745162" cy="14049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890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jednoduché  úrokování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686800" cy="452596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Výpočet úroku:    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 =		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 =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0,01 p . J</a:t>
            </a:r>
            <a:r>
              <a:rPr lang="cs-CZ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Odvoďte vztahy pro výpočet:      a) úrokové míry 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		          b) počáteční jistiny</a:t>
            </a:r>
          </a:p>
          <a:p>
            <a:pPr>
              <a:buNone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Výpočet úrokové míry:      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 = </a:t>
            </a:r>
          </a:p>
          <a:p>
            <a:pPr>
              <a:buNone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Výpočet počáteční jistiny: 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= 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2633313"/>
              </p:ext>
            </p:extLst>
          </p:nvPr>
        </p:nvGraphicFramePr>
        <p:xfrm>
          <a:off x="3707904" y="1556792"/>
          <a:ext cx="1008112" cy="9921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Rovnice" r:id="rId4" imgW="342720" imgH="393480" progId="Equation.3">
                  <p:embed/>
                </p:oleObj>
              </mc:Choice>
              <mc:Fallback>
                <p:oleObj name="Rovnice" r:id="rId4" imgW="34272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7904" y="1556792"/>
                        <a:ext cx="1008112" cy="99210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2274060"/>
              </p:ext>
            </p:extLst>
          </p:nvPr>
        </p:nvGraphicFramePr>
        <p:xfrm>
          <a:off x="5004048" y="3645024"/>
          <a:ext cx="1158875" cy="1087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Rovnice" r:id="rId6" imgW="393480" imgH="431640" progId="Equation.3">
                  <p:embed/>
                </p:oleObj>
              </mc:Choice>
              <mc:Fallback>
                <p:oleObj name="Rovnice" r:id="rId6" imgW="393480" imgH="4316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4048" y="3645024"/>
                        <a:ext cx="1158875" cy="10874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" name="Object 4"/>
          <p:cNvGraphicFramePr>
            <a:graphicFrameLocks noChangeAspect="1"/>
          </p:cNvGraphicFramePr>
          <p:nvPr/>
        </p:nvGraphicFramePr>
        <p:xfrm>
          <a:off x="5004048" y="4941168"/>
          <a:ext cx="1158875" cy="1055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Rovnice" r:id="rId8" imgW="393480" imgH="419040" progId="Equation.3">
                  <p:embed/>
                </p:oleObj>
              </mc:Choice>
              <mc:Fallback>
                <p:oleObj name="Rovnice" r:id="rId8" imgW="393480" imgH="4190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4048" y="4941168"/>
                        <a:ext cx="1158875" cy="1055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jednoduché  úrokování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Doplň chybějící údaje v tabulce: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683568" y="2564904"/>
          <a:ext cx="7200801" cy="295232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448272"/>
                <a:gridCol w="2352262"/>
                <a:gridCol w="2400267"/>
              </a:tblGrid>
              <a:tr h="738082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</a:t>
                      </a:r>
                      <a:r>
                        <a:rPr lang="cs-CZ" sz="2800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r>
                        <a:rPr lang="cs-CZ" sz="2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cs-CZ" sz="2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r>
                        <a:rPr lang="cs-CZ" sz="28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%</a:t>
                      </a:r>
                      <a:endParaRPr lang="cs-CZ" sz="2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</a:t>
                      </a:r>
                      <a:endParaRPr lang="cs-CZ" sz="2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738082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6 850 Kč</a:t>
                      </a:r>
                      <a:endParaRPr lang="cs-CZ" sz="2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4,5 %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738082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4 500 Kč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126 Kč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738082">
                <a:tc>
                  <a:txBody>
                    <a:bodyPr/>
                    <a:lstStyle/>
                    <a:p>
                      <a:pPr algn="ctr"/>
                      <a:endParaRPr lang="cs-CZ" sz="28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2,5 %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15 650 Kč</a:t>
                      </a:r>
                      <a:endParaRPr lang="cs-CZ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868144" y="342900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308 Kč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491880" y="4149080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2,8 %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1600" y="486916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626 000 Kč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jednoduché  úrokování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spcAft>
                <a:spcPct val="40000"/>
              </a:spcAft>
              <a:buNone/>
            </a:pPr>
            <a:r>
              <a:rPr lang="cs-CZ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Jednoduché úrokování pro t </a:t>
            </a:r>
            <a:r>
              <a:rPr lang="cs-CZ" b="1" u="sng" dirty="0" smtClean="0">
                <a:solidFill>
                  <a:schemeClr val="tx1"/>
                </a:solidFill>
                <a:latin typeface="Times New Roman"/>
                <a:cs typeface="Times New Roman"/>
              </a:rPr>
              <a:t>= 1 rok</a:t>
            </a:r>
          </a:p>
          <a:p>
            <a:pPr algn="ctr">
              <a:spcAft>
                <a:spcPct val="40000"/>
              </a:spcAft>
              <a:buNone/>
            </a:pPr>
            <a:endParaRPr lang="cs-CZ" b="1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ct val="40000"/>
              </a:spcAft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úrok se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za stejné úrokovací doby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nemění</a:t>
            </a:r>
          </a:p>
          <a:p>
            <a:pPr>
              <a:spcAft>
                <a:spcPct val="40000"/>
              </a:spcAft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počítá se stále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 téže původní jistiny J</a:t>
            </a:r>
            <a:r>
              <a:rPr lang="cs-CZ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cs-C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ct val="40000"/>
              </a:spcAft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úrok je lineární funkcí času</a:t>
            </a:r>
          </a:p>
          <a:p>
            <a:pPr>
              <a:spcAft>
                <a:spcPct val="40000"/>
              </a:spcAft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	 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 =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. I . t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Aft>
                <a:spcPct val="40000"/>
              </a:spcAft>
              <a:buNone/>
            </a:pPr>
            <a:r>
              <a:rPr lang="cs-CZ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b="1" baseline="-25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 J</a:t>
            </a:r>
            <a:r>
              <a:rPr lang="cs-CZ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. ( 1 + i . t)</a:t>
            </a:r>
          </a:p>
          <a:p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 flipH="1">
            <a:off x="6588224" y="1700808"/>
            <a:ext cx="72008" cy="216024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jednoduché  úrokování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Bez zdanění úroků									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počáteční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úrokové				jistina			období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					</a:t>
            </a:r>
            <a:endParaRPr lang="cs-CZ" dirty="0" smtClean="0">
              <a:solidFill>
                <a:srgbClr val="F73535"/>
              </a:solidFill>
              <a:latin typeface="Comic Sans MS" pitchFamily="66" charset="0"/>
            </a:endParaRPr>
          </a:p>
          <a:p>
            <a:pPr algn="ctr">
              <a:buNone/>
            </a:pPr>
            <a:r>
              <a:rPr lang="cs-CZ" sz="4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4800" b="1" baseline="-25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48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 J</a:t>
            </a:r>
            <a:r>
              <a:rPr lang="cs-CZ" sz="48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. ( 1 + i . t)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F73535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konečná 				úroková 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jistina				sazba (i = 	    )</a:t>
            </a:r>
          </a:p>
          <a:p>
            <a:pPr>
              <a:buNone/>
            </a:pPr>
            <a:endParaRPr lang="cs-CZ" dirty="0" smtClean="0">
              <a:solidFill>
                <a:srgbClr val="F73535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solidFill>
                <a:srgbClr val="F73535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solidFill>
                <a:srgbClr val="F73535"/>
              </a:solidFill>
              <a:latin typeface="Comic Sans MS" pitchFamily="66" charset="0"/>
            </a:endParaRPr>
          </a:p>
          <a:p>
            <a:pPr>
              <a:buNone/>
            </a:pPr>
            <a:endParaRPr lang="cs-CZ" dirty="0" smtClean="0">
              <a:solidFill>
                <a:srgbClr val="F73535"/>
              </a:solidFill>
              <a:latin typeface="Comic Sans MS" pitchFamily="66" charset="0"/>
            </a:endParaRPr>
          </a:p>
          <a:p>
            <a:pPr>
              <a:buNone/>
            </a:pPr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 flipH="1">
            <a:off x="2267744" y="4149080"/>
            <a:ext cx="288032" cy="64807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flipH="1" flipV="1">
            <a:off x="3491880" y="2924944"/>
            <a:ext cx="216024" cy="57606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flipV="1">
            <a:off x="6660232" y="2924944"/>
            <a:ext cx="504056" cy="57606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>
            <a:off x="6012160" y="4149080"/>
            <a:ext cx="216024" cy="72008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Objekt 22"/>
          <p:cNvGraphicFramePr>
            <a:graphicFrameLocks noChangeAspect="1"/>
          </p:cNvGraphicFramePr>
          <p:nvPr/>
        </p:nvGraphicFramePr>
        <p:xfrm>
          <a:off x="7524328" y="5085184"/>
          <a:ext cx="504056" cy="8248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Rovnice" r:id="rId4" imgW="279360" imgH="393480" progId="Equation.3">
                  <p:embed/>
                </p:oleObj>
              </mc:Choice>
              <mc:Fallback>
                <p:oleObj name="Rovnice" r:id="rId4" imgW="27936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24328" y="5085184"/>
                        <a:ext cx="504056" cy="8248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 15-ti  zdaněním úroků									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počáteční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úrokové				jistina			období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					</a:t>
            </a:r>
            <a:endParaRPr lang="cs-CZ" dirty="0" smtClean="0">
              <a:solidFill>
                <a:srgbClr val="F73535"/>
              </a:solidFill>
              <a:latin typeface="Comic Sans MS" pitchFamily="66" charset="0"/>
            </a:endParaRPr>
          </a:p>
          <a:p>
            <a:pPr algn="ctr">
              <a:buNone/>
            </a:pPr>
            <a:r>
              <a:rPr lang="cs-CZ" sz="4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4800" b="1" baseline="-25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48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 J</a:t>
            </a:r>
            <a:r>
              <a:rPr lang="cs-CZ" sz="48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. ( 1 + 0, 85 . i . t)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F73535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konečná 				úroková 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jistina				sazba (i = 	    )</a:t>
            </a:r>
          </a:p>
          <a:p>
            <a:pPr>
              <a:buNone/>
            </a:pPr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 flipH="1">
            <a:off x="1691680" y="4221088"/>
            <a:ext cx="72008" cy="50405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 flipV="1">
            <a:off x="2987824" y="2924944"/>
            <a:ext cx="432048" cy="57606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7452320" y="2924944"/>
            <a:ext cx="72008" cy="64807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H="1">
            <a:off x="6660232" y="4077072"/>
            <a:ext cx="72008" cy="64807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Objekt 13"/>
          <p:cNvGraphicFramePr>
            <a:graphicFrameLocks noChangeAspect="1"/>
          </p:cNvGraphicFramePr>
          <p:nvPr/>
        </p:nvGraphicFramePr>
        <p:xfrm>
          <a:off x="7452320" y="5085184"/>
          <a:ext cx="576064" cy="923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6" name="Rovnice" r:id="rId4" imgW="279360" imgH="393480" progId="Equation.3">
                  <p:embed/>
                </p:oleObj>
              </mc:Choice>
              <mc:Fallback>
                <p:oleObj name="Rovnice" r:id="rId4" imgW="27936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52320" y="5085184"/>
                        <a:ext cx="576064" cy="92378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Úrokovací období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" pitchFamily="2" charset="2"/>
              <a:buChar char="§"/>
            </a:pPr>
            <a:r>
              <a:rPr lang="cs-CZ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vzorec pro výpočet</a:t>
            </a:r>
          </a:p>
          <a:p>
            <a:pPr algn="ctr">
              <a:buNone/>
            </a:pPr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 = 30 (m</a:t>
            </a:r>
            <a:r>
              <a:rPr lang="cs-CZ" sz="48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m</a:t>
            </a:r>
            <a:r>
              <a:rPr lang="cs-CZ" sz="48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+ (d</a:t>
            </a:r>
            <a:r>
              <a:rPr lang="cs-CZ" sz="48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d</a:t>
            </a:r>
            <a:r>
              <a:rPr lang="cs-CZ" sz="48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číslo měsíce vkladu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číslo měsíce vybrání vkladu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</a:rPr>
              <a:t>	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 den vkladu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 den vybrání vkladu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	 neznámý počet dnů úrokovací doby</a:t>
            </a:r>
            <a:endParaRPr lang="cs-CZ" dirty="0" smtClean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Úrokovací období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" pitchFamily="2" charset="2"/>
              <a:buChar char="§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jiný postup výpočtu: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Nejčastěji se používá typ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30/360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Každý měsíc včetně února má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dnů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Každý rok (i přestupný) má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360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dnů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Den, kdy byl vklad uložen, se do úrokovací doby počítá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Den, kdy byl vklad vybrán, se do úrokovací doby nepočítá</a:t>
            </a:r>
          </a:p>
          <a:p>
            <a:pPr algn="just"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jednoduché  úrokování - příklady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Urči úrokovou sazbu (</a:t>
            </a:r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míru)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jestliže vložená     částka 6 000,- Kč za čtvrt roku úročení vzrostla 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 na 6 075,- Kč.</a:t>
            </a:r>
            <a:r>
              <a:rPr lang="cs-CZ" dirty="0" smtClean="0">
                <a:solidFill>
                  <a:schemeClr val="tx1"/>
                </a:solidFill>
              </a:rPr>
              <a:t> (bez daně z úroku).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0070C0"/>
                </a:solidFill>
                <a:latin typeface="Times New Roman"/>
                <a:cs typeface="Times New Roman"/>
              </a:rPr>
              <a:t>{ 5% = 0,05}</a:t>
            </a:r>
            <a:endParaRPr lang="cs-CZ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Urči celkovou naspořenou částku peněz při vkladu 15 000 Kč dne 18. 3. 2012 na spořicí účet s úrokovou mírou 4%, byla–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tato částka  vybrána 23.11.2012? </a:t>
            </a:r>
            <a:r>
              <a:rPr lang="cs-CZ" dirty="0" smtClean="0">
                <a:solidFill>
                  <a:schemeClr val="tx1"/>
                </a:solidFill>
              </a:rPr>
              <a:t>(bez daně z úroku).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{ 15 408 Kč</a:t>
            </a:r>
            <a:r>
              <a:rPr lang="cs-CZ" dirty="0" smtClean="0">
                <a:solidFill>
                  <a:srgbClr val="0070C0"/>
                </a:solidFill>
                <a:latin typeface="Times New Roman"/>
                <a:cs typeface="Times New Roman"/>
              </a:rPr>
              <a:t>}</a:t>
            </a:r>
            <a:endParaRPr lang="cs-CZ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jednoduché  úrokování </a:t>
            </a:r>
            <a:r>
              <a:rPr lang="cs-CZ" b="1" u="sng" smtClean="0">
                <a:solidFill>
                  <a:srgbClr val="FF0000"/>
                </a:solidFill>
              </a:rPr>
              <a:t>- příklady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515672" cy="4525963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Jak dlouho byl v bance uložen kapitál 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30 000,- Kč, vzrostl-li při jednoduchém úrokování na 36 500,- Kč při úrokové míře 5%? </a:t>
            </a:r>
            <a:r>
              <a:rPr lang="cs-CZ" dirty="0" smtClean="0">
                <a:solidFill>
                  <a:schemeClr val="tx1"/>
                </a:solidFill>
              </a:rPr>
              <a:t>(bez daně z úroku).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0070C0"/>
                </a:solidFill>
                <a:latin typeface="Times New Roman"/>
                <a:cs typeface="Times New Roman"/>
              </a:rPr>
              <a:t>{ 1560 dnů}</a:t>
            </a:r>
            <a:endParaRPr lang="cs-CZ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Jak vysokou částku musíme  uložit, aby nám za 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9 let vzrostla při 2,5% úrokové míře na </a:t>
            </a:r>
          </a:p>
          <a:p>
            <a:pPr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100 000,- Kč? </a:t>
            </a:r>
            <a:r>
              <a:rPr lang="cs-CZ" smtClean="0">
                <a:solidFill>
                  <a:schemeClr val="tx1"/>
                </a:solidFill>
              </a:rPr>
              <a:t>(bez </a:t>
            </a:r>
            <a:r>
              <a:rPr lang="cs-CZ" dirty="0" smtClean="0">
                <a:solidFill>
                  <a:schemeClr val="tx1"/>
                </a:solidFill>
              </a:rPr>
              <a:t>daně z úroku).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{81 633 Kč</a:t>
            </a:r>
            <a:r>
              <a:rPr lang="cs-CZ" dirty="0" smtClean="0">
                <a:solidFill>
                  <a:srgbClr val="0070C0"/>
                </a:solidFill>
                <a:latin typeface="Times New Roman"/>
                <a:cs typeface="Times New Roman"/>
              </a:rPr>
              <a:t>}</a:t>
            </a:r>
            <a:endParaRPr lang="cs-CZ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244</TotalTime>
  <Words>204</Words>
  <Application>Microsoft Office PowerPoint</Application>
  <PresentationFormat>Předvádění na obrazovce (4:3)</PresentationFormat>
  <Paragraphs>106</Paragraphs>
  <Slides>10</Slides>
  <Notes>10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Cesta</vt:lpstr>
      <vt:lpstr>Rovnice</vt:lpstr>
      <vt:lpstr>Prezentace aplikace PowerPoint</vt:lpstr>
      <vt:lpstr>jednoduché  úrokování </vt:lpstr>
      <vt:lpstr>jednoduché  úrokování </vt:lpstr>
      <vt:lpstr>jednoduché  úrokování</vt:lpstr>
      <vt:lpstr>jednoduché  úrokování</vt:lpstr>
      <vt:lpstr>Prezentace aplikace PowerPoint</vt:lpstr>
      <vt:lpstr>Úrokovací období</vt:lpstr>
      <vt:lpstr>Úrokovací období</vt:lpstr>
      <vt:lpstr>jednoduché  úrokování - příklady</vt:lpstr>
      <vt:lpstr>jednoduché  úrokování - příklady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Jarmila</cp:lastModifiedBy>
  <cp:revision>35</cp:revision>
  <dcterms:created xsi:type="dcterms:W3CDTF">2011-10-25T02:22:41Z</dcterms:created>
  <dcterms:modified xsi:type="dcterms:W3CDTF">2013-10-06T06:46:54Z</dcterms:modified>
</cp:coreProperties>
</file>