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687BE8-1E7A-452C-95CD-12BD4D214977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0D146C-B266-4D9C-8EB8-BB3504E3F8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53534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0D146C-B266-4D9C-8EB8-BB3504E3F8B3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0D146C-B266-4D9C-8EB8-BB3504E3F8B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0D146C-B266-4D9C-8EB8-BB3504E3F8B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0D146C-B266-4D9C-8EB8-BB3504E3F8B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0D146C-B266-4D9C-8EB8-BB3504E3F8B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0D146C-B266-4D9C-8EB8-BB3504E3F8B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0D146C-B266-4D9C-8EB8-BB3504E3F8B3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F252122-F943-4C4E-9BA3-C282B269C52A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55576" y="1988841"/>
            <a:ext cx="7272808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METODICKÝ LIST PRO ZŠ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Pro zpracování vzdělávacích materiálů (VM)v rámci projektu EU peníze školám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Operační program Vzdělávání pro konkurenceschopnost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Projekt: Moderní výuka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Registrační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číslo: CZ.1.07/1.4.00/21.3192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Číslo UM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VY_12_INOVACE_2.2.35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Jméno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autora: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Mgr. Jarmila </a:t>
            </a:r>
            <a:r>
              <a:rPr lang="cs-CZ" sz="1400" b="1" dirty="0" err="1" smtClean="0">
                <a:latin typeface="Times New Roman" pitchFamily="18" charset="0"/>
                <a:cs typeface="Times New Roman" pitchFamily="18" charset="0"/>
              </a:rPr>
              <a:t>Gécová</a:t>
            </a:r>
            <a:endParaRPr 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Datum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období,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kdy byl vytvořen: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říjen 2011</a:t>
            </a: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práce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Složené úrokování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pro který je VM určen: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pro který je VM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určen: devátý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Časová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dotace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1 h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Vzdělávací oblast, tematický okruh, téma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Matematika a její aplikace – Finanční 				            matematika – Složené a kombinované úrokování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Metodický list, anotace- výstižný popis způsobu použití VM ve výuce: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lvl="1"/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Prezentace je zaměřena na procvičení výpočtů z oblasti složeného a kombinovaného  	úrokování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Pomůcky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dataprojektor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sešit, psací potřeby</a:t>
            </a:r>
            <a:endParaRPr lang="cs-CZ" sz="1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38138"/>
            <a:ext cx="5745162" cy="140493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8907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Složené úrokování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533400" indent="-533400">
              <a:spcAft>
                <a:spcPct val="70000"/>
              </a:spcAft>
              <a:buFont typeface="Wingdings" pitchFamily="2" charset="2"/>
              <a:buChar char="Ø"/>
            </a:pPr>
            <a:r>
              <a:rPr lang="cs-CZ" sz="51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 konci každého úrokovacího období </a:t>
            </a:r>
            <a:r>
              <a:rPr lang="cs-CZ" sz="51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</a:t>
            </a:r>
            <a:r>
              <a:rPr lang="cs-CZ" sz="51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1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připíše k</a:t>
            </a:r>
            <a:r>
              <a:rPr lang="cs-CZ" sz="51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1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předešlé jistině</a:t>
            </a:r>
            <a:r>
              <a:rPr lang="cs-CZ" sz="51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(konečná jistina) </a:t>
            </a:r>
            <a:r>
              <a:rPr lang="cs-CZ" sz="51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úrok</a:t>
            </a:r>
            <a:r>
              <a:rPr lang="cs-CZ" sz="51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za plynulé období </a:t>
            </a:r>
          </a:p>
          <a:p>
            <a:pPr marL="533400" indent="-533400">
              <a:spcAft>
                <a:spcPct val="70000"/>
              </a:spcAft>
              <a:buFont typeface="Wingdings" pitchFamily="2" charset="2"/>
              <a:buChar char="Ø"/>
            </a:pPr>
            <a:r>
              <a:rPr lang="cs-CZ" sz="51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 příštím úrokovacím období </a:t>
            </a:r>
            <a:r>
              <a:rPr lang="cs-CZ" sz="51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</a:t>
            </a:r>
            <a:r>
              <a:rPr lang="cs-CZ" sz="51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pak nový </a:t>
            </a:r>
            <a:r>
              <a:rPr lang="cs-CZ" sz="51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úrok počítá z počáteční jistiny a připsaných úroků</a:t>
            </a:r>
            <a:r>
              <a:rPr lang="cs-CZ" sz="51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z předešlých období</a:t>
            </a:r>
          </a:p>
          <a:p>
            <a:pPr marL="533400" indent="-533400">
              <a:spcAft>
                <a:spcPct val="70000"/>
              </a:spcAft>
              <a:buNone/>
            </a:pPr>
            <a:r>
              <a:rPr lang="cs-CZ" sz="43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sz="73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7300" b="1" baseline="-25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7300" b="1" baseline="-25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73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= J</a:t>
            </a:r>
            <a:r>
              <a:rPr lang="cs-CZ" sz="7300" b="1" baseline="-25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0 </a:t>
            </a:r>
            <a:r>
              <a:rPr lang="cs-CZ" sz="73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. ( 1 + i )</a:t>
            </a:r>
            <a:r>
              <a:rPr lang="cs-CZ" sz="7300" b="1" baseline="30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</a:p>
          <a:p>
            <a:pPr marL="533400" indent="-533400" algn="ctr">
              <a:spcAft>
                <a:spcPct val="70000"/>
              </a:spcAft>
              <a:buNone/>
            </a:pPr>
            <a:r>
              <a:rPr lang="cs-CZ" sz="4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(platí, pokud není zavedeno zdanění úroků)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Složené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b="1" dirty="0" smtClean="0">
                <a:solidFill>
                  <a:srgbClr val="F73535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konečná					úroková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jistina					sazba (i = p/100)</a:t>
            </a:r>
          </a:p>
          <a:p>
            <a:pPr>
              <a:buNone/>
            </a:pPr>
            <a:endParaRPr lang="cs-CZ" sz="2800" b="1" dirty="0" smtClean="0">
              <a:solidFill>
                <a:srgbClr val="F73535"/>
              </a:solidFill>
            </a:endParaRPr>
          </a:p>
          <a:p>
            <a:pPr algn="ctr">
              <a:buNone/>
            </a:pPr>
            <a:r>
              <a:rPr lang="cs-CZ" sz="4800" b="1" dirty="0" err="1" smtClean="0">
                <a:solidFill>
                  <a:srgbClr val="F73535"/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4800" b="1" baseline="-25000" dirty="0" err="1" smtClean="0">
                <a:solidFill>
                  <a:srgbClr val="F73535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4800" b="1" baseline="-25000" dirty="0" smtClean="0">
                <a:solidFill>
                  <a:srgbClr val="F73535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b="1" dirty="0" smtClean="0">
                <a:solidFill>
                  <a:srgbClr val="F73535"/>
                </a:solidFill>
                <a:latin typeface="Times New Roman" pitchFamily="18" charset="0"/>
                <a:cs typeface="Times New Roman" pitchFamily="18" charset="0"/>
              </a:rPr>
              <a:t>= J</a:t>
            </a:r>
            <a:r>
              <a:rPr lang="cs-CZ" sz="4800" b="1" baseline="-25000" dirty="0" smtClean="0">
                <a:solidFill>
                  <a:srgbClr val="F73535"/>
                </a:solidFill>
                <a:latin typeface="Times New Roman" pitchFamily="18" charset="0"/>
                <a:cs typeface="Times New Roman" pitchFamily="18" charset="0"/>
              </a:rPr>
              <a:t>0 </a:t>
            </a:r>
            <a:r>
              <a:rPr lang="cs-CZ" sz="4800" b="1" dirty="0" smtClean="0">
                <a:solidFill>
                  <a:srgbClr val="F73535"/>
                </a:solidFill>
                <a:latin typeface="Times New Roman" pitchFamily="18" charset="0"/>
                <a:cs typeface="Times New Roman" pitchFamily="18" charset="0"/>
              </a:rPr>
              <a:t> . ( 1 + i )</a:t>
            </a:r>
            <a:r>
              <a:rPr lang="cs-CZ" sz="4800" b="1" baseline="30000" dirty="0" smtClean="0">
                <a:solidFill>
                  <a:srgbClr val="F73535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4800" b="1" dirty="0" smtClean="0">
              <a:solidFill>
                <a:srgbClr val="F73535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			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	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počáteční 				úrokové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	jistina				období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 flipH="1" flipV="1">
            <a:off x="1979712" y="2276872"/>
            <a:ext cx="576064" cy="936104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H="1">
            <a:off x="3347864" y="4005064"/>
            <a:ext cx="360040" cy="64807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6156176" y="2564904"/>
            <a:ext cx="144016" cy="64807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6804248" y="3717032"/>
            <a:ext cx="288032" cy="936104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Složené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výpočtů ještě vstupuje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15–ti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procentní daň z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čistého úroku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výpočet čistého úroku je potom úroková míra rovna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0,85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 p %  nebo–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85 . i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Vzorec pro konečnou jistinu za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let pak určíme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podle vzorce</a:t>
            </a:r>
          </a:p>
          <a:p>
            <a:pPr algn="ctr">
              <a:buNone/>
            </a:pPr>
            <a:r>
              <a:rPr lang="cs-CZ" sz="36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3600" b="1" baseline="-25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3600" b="1" baseline="-25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= J</a:t>
            </a:r>
            <a:r>
              <a:rPr lang="cs-CZ" sz="3600" b="1" baseline="-25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0 </a:t>
            </a:r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. ( 1 + 0, 85 . i)</a:t>
            </a:r>
            <a:r>
              <a:rPr lang="cs-CZ" sz="3600" b="1" baseline="30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36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Složené úrokování - 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Urči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jak vzroste částka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65 000 Kč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vložená jako termínovaný vklad s úrokovou mírou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11%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banky 1.1.2002, jestliže si ji budeme chtít vybrat po uplynutí pěti let. </a:t>
            </a:r>
          </a:p>
          <a:p>
            <a:pPr marL="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Vypočítejte: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a) bez daně z úroků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( 109 529 Kč )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b) při 15-ti procentním zdanění úroků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( 101 627 Kč )</a:t>
            </a:r>
            <a:endParaRPr lang="cs-CZ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Kombinované 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4162"/>
            <a:ext cx="7920880" cy="4525963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Jedná se o kombinaci jednoduchého a složeného úrokování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Vklad je vložen během roku, pak se několik dalších let úročí a je vybrán opět během roku</a:t>
            </a: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Nutno celé období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rozdělit na tři části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971550" lvl="1" indent="-514350"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 data vkladu do konce roku – jednoduché úrokování</a:t>
            </a:r>
          </a:p>
          <a:p>
            <a:pPr marL="971550" lvl="1" indent="-514350"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Počet celých let, kdy se vklad úročí – </a:t>
            </a:r>
          </a:p>
          <a:p>
            <a:pPr marL="457200" lvl="1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složené úrokování</a:t>
            </a:r>
          </a:p>
          <a:p>
            <a:pPr marL="971550" lvl="1" indent="-514350"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 začátku posledního roku do data výběru – </a:t>
            </a:r>
          </a:p>
          <a:p>
            <a:pPr marL="457200" lvl="1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jednoduché úrokování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Kombinované  úrokování - 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20. 10. 1997 uložil pan Novák do banky částku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12 tisíc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korun s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2,5 %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úrokovou mírou. Jakou částka mu bude 10.7. 2003 vyplacena?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1. období – 70 dní – jednoduché úrokování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2800" b="1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= 12 049, 6 Kč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2. období 5 let – složené úrokování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J</a:t>
            </a:r>
            <a:r>
              <a:rPr lang="cs-CZ" sz="2800" b="1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= 13 3385,5 Kč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3. období – 189 dní – jednoduché úrokování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J</a:t>
            </a:r>
            <a:r>
              <a:rPr lang="cs-CZ" sz="2800" b="1" baseline="-25000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= 13 534,8 Kč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192</TotalTime>
  <Words>218</Words>
  <Application>Microsoft Office PowerPoint</Application>
  <PresentationFormat>Předvádění na obrazovce (4:3)</PresentationFormat>
  <Paragraphs>73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Složené úrokování</vt:lpstr>
      <vt:lpstr>Složené úrokování</vt:lpstr>
      <vt:lpstr>Složené úrokování</vt:lpstr>
      <vt:lpstr>Složené úrokování - příklad</vt:lpstr>
      <vt:lpstr>Kombinované  úrokování</vt:lpstr>
      <vt:lpstr>Kombinované  úrokování - příklad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Jarmila</cp:lastModifiedBy>
  <cp:revision>29</cp:revision>
  <dcterms:created xsi:type="dcterms:W3CDTF">2011-10-25T02:22:41Z</dcterms:created>
  <dcterms:modified xsi:type="dcterms:W3CDTF">2013-10-06T06:50:35Z</dcterms:modified>
</cp:coreProperties>
</file>