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687BE8-1E7A-452C-95CD-12BD4D214977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D146C-B266-4D9C-8EB8-BB3504E3F8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4486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755576" y="2132856"/>
            <a:ext cx="727280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METODICKÝ LIST PRO ZŠ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 Pro zpracování vzdělávacích materiálů (VM)v rámci projektu EU peníze školám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Operační program Vzdělávání pro konkurenceschopnost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Projekt: Moderní výuka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Registrační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číslo: CZ.1.07/1.4.00/21.3192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Číslo UM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: VY_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12_NOVACE_2.2.36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Jméno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autora: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Mgr. Jarmila </a:t>
            </a:r>
            <a:r>
              <a:rPr lang="cs-CZ" sz="1400" b="1" dirty="0" err="1" smtClean="0">
                <a:latin typeface="Times New Roman" pitchFamily="18" charset="0"/>
                <a:cs typeface="Times New Roman" pitchFamily="18" charset="0"/>
              </a:rPr>
              <a:t>Gécová</a:t>
            </a:r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Datum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období,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kdy byl vytvořen: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prosinec 2011</a:t>
            </a: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práce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: Statistický soubor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, pro který je VM určen: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, pro který je VM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určen: devátý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Časová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dotace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1 h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Vzdělávací oblast, tematický okruh, téma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: : Matematika a její aplikace – Statistika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Metodický list, anotace- výstižný popis způsobu použití VM ve výuce: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	Prezentace 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pracovním materiálem k objasnění </a:t>
            </a:r>
            <a:r>
              <a:rPr lang="cs-CZ" sz="1400" smtClean="0">
                <a:latin typeface="Times New Roman" pitchFamily="18" charset="0"/>
                <a:cs typeface="Times New Roman" pitchFamily="18" charset="0"/>
              </a:rPr>
              <a:t>pojmů </a:t>
            </a:r>
            <a:r>
              <a:rPr lang="cs-CZ" sz="1400" smtClean="0"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oblasti Statistiky a jejich 	uplatnění při práci se </a:t>
            </a:r>
            <a:r>
              <a:rPr lang="cs-CZ" sz="1400" smtClean="0">
                <a:latin typeface="Times New Roman" pitchFamily="18" charset="0"/>
                <a:cs typeface="Times New Roman" pitchFamily="18" charset="0"/>
              </a:rPr>
              <a:t>statistickým </a:t>
            </a:r>
            <a:r>
              <a:rPr lang="cs-CZ" sz="1400" smtClean="0">
                <a:latin typeface="Times New Roman" pitchFamily="18" charset="0"/>
                <a:cs typeface="Times New Roman" pitchFamily="18" charset="0"/>
              </a:rPr>
              <a:t>souborem.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Pomůcky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dataprojektor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sešit, psací potřeby</a:t>
            </a:r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obrázek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399" y="338138"/>
            <a:ext cx="5745162" cy="14049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890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Statistika – základní pojmy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statistika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vědní obor, který se zabývá zpracováním 		    hromadných jevů</a:t>
            </a:r>
          </a:p>
          <a:p>
            <a:pPr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statistický soubor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- konečná množina nějakých dat, 			        která chceme zkoumat</a:t>
            </a:r>
          </a:p>
          <a:p>
            <a:pPr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rozsah souboru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- počet prvků ve statistickém 				    souboru</a:t>
            </a:r>
          </a:p>
          <a:p>
            <a:pPr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statistická jednotka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- konkrétní prvek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statistického souboru</a:t>
            </a:r>
          </a:p>
          <a:p>
            <a:pPr>
              <a:buFont typeface="Wingdings" pitchFamily="2" charset="2"/>
              <a:buChar char="Ø"/>
            </a:pPr>
            <a:r>
              <a:rPr lang="pl-PL" b="1" u="sng" dirty="0" smtClean="0">
                <a:latin typeface="Times New Roman" pitchFamily="18" charset="0"/>
                <a:cs typeface="Times New Roman" pitchFamily="18" charset="0"/>
              </a:rPr>
              <a:t>statistický znak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 - to, co chceme měřit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sledovat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Statistický znak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může být:</a:t>
            </a:r>
          </a:p>
          <a:p>
            <a:pPr algn="ctr">
              <a:buNone/>
            </a:pPr>
            <a:endParaRPr lang="cs-CZ" sz="8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kvantitativní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- je vyjádřený čísly (plat, výška, 		       počet zvířat, dětí…)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kvalitativní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- vyjádřený slovně (barva, 			     ano/ne, 	zaměstnání…)</a:t>
            </a:r>
          </a:p>
          <a:p>
            <a:pPr marL="914400" lvl="1" indent="-514350">
              <a:buNone/>
            </a:pPr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914400" lvl="1" indent="-514350" algn="ctr">
              <a:buFont typeface="Wingdings" pitchFamily="2" charset="2"/>
              <a:buChar char="Ø"/>
            </a:pPr>
            <a:r>
              <a:rPr lang="cs-CZ" sz="3200" u="sng" dirty="0" smtClean="0">
                <a:latin typeface="Times New Roman" pitchFamily="18" charset="0"/>
                <a:cs typeface="Times New Roman" pitchFamily="18" charset="0"/>
              </a:rPr>
              <a:t>má svou hodnotu a u té určujeme četnost</a:t>
            </a:r>
          </a:p>
          <a:p>
            <a:pPr marL="914400" lvl="1" indent="-514350" algn="ctr">
              <a:buFont typeface="Wingdings" pitchFamily="2" charset="2"/>
              <a:buChar char="Ø"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914400" lvl="1" indent="-514350">
              <a:buFont typeface="Wingdings" pitchFamily="2" charset="2"/>
              <a:buChar char="Ø"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u="sng" dirty="0" smtClean="0">
                <a:solidFill>
                  <a:srgbClr val="FF0000"/>
                </a:solidFill>
              </a:rPr>
              <a:t>Četnost hodnoty statistického znaku</a:t>
            </a:r>
            <a:endParaRPr lang="cs-CZ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může být relativní nebo absolutní</a:t>
            </a:r>
            <a:r>
              <a:rPr lang="cs-CZ" dirty="0" smtClean="0"/>
              <a:t> 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udává, kolik hodnot daného znaku se vyskytuje ve statistickém souboru – buď absolutně nebo relativně vzhledem k celkovému počtu prvků souboru</a:t>
            </a:r>
          </a:p>
          <a:p>
            <a:pPr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absolutní četnost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udává počet výskytů znaku ve 				       statistickém souboru</a:t>
            </a:r>
            <a:r>
              <a:rPr lang="cs-CZ" dirty="0" smtClean="0"/>
              <a:t> </a:t>
            </a:r>
          </a:p>
          <a:p>
            <a:pPr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relativní četnost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udává, kolik procent hodnot 				     znaku ze statistického souboru je 			     rovno dané hodnotě znaku</a:t>
            </a:r>
          </a:p>
          <a:p>
            <a:pPr>
              <a:buFont typeface="Wingdings" pitchFamily="2" charset="2"/>
              <a:buChar char="Ø"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>
                <a:solidFill>
                  <a:srgbClr val="FF0000"/>
                </a:solidFill>
              </a:rPr>
              <a:t>Příklad</a:t>
            </a:r>
            <a:endParaRPr lang="cs-CZ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Žákům třídy 9.B byla položena otázka: 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„Kolik máš sourozenců?“. 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Výsledky byly zpracovány do tabulky 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(překresli si ji do sešitu):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971600" y="4221088"/>
          <a:ext cx="7272810" cy="1344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5990"/>
                <a:gridCol w="1011364"/>
                <a:gridCol w="1011364"/>
                <a:gridCol w="1011364"/>
                <a:gridCol w="1011364"/>
                <a:gridCol w="1011364"/>
              </a:tblGrid>
              <a:tr h="67207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 sourozenců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 anchor="ctr"/>
                </a:tc>
              </a:tr>
              <a:tr h="67207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žáků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>
                <a:solidFill>
                  <a:srgbClr val="FF0000"/>
                </a:solidFill>
              </a:rPr>
              <a:t>Příklad – urči:</a:t>
            </a:r>
            <a:endParaRPr lang="cs-CZ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628800"/>
            <a:ext cx="4191000" cy="472440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Statistický soubor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Rozsah souboru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Statistickou jednotku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Statistický znak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Hodnoty znaku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Absolutní četnost hodnoty znaku 3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Relativní četnost hodnoty znaku 1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39952" y="1600200"/>
            <a:ext cx="4752528" cy="472440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Žáci 9. ročníku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24 žáků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Každý žák třídy 9.B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Počet sourozenců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 – 5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 (dva žáci mají tři sourozence)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1/3 = 33,3%  (osm žáků z 24 má jednoho sourozence)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Další  charakteristiky souboru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Aritmetický průměr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průměr všech hodnot ve statistickém souboru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vypočteme ho tak, že sečteme všechny hodnoty a součet vydělíme rozsahem statistického souboru</a:t>
            </a:r>
          </a:p>
          <a:p>
            <a:pPr algn="ctr">
              <a:buNone/>
            </a:pPr>
            <a:endParaRPr lang="cs-CZ" sz="9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Modus</a:t>
            </a:r>
          </a:p>
          <a:p>
            <a:pPr algn="ctr"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Hodnota s nejvyšší četností</a:t>
            </a:r>
          </a:p>
          <a:p>
            <a:pPr algn="ctr">
              <a:buNone/>
            </a:pPr>
            <a:endParaRPr lang="cs-CZ" sz="9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Medián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hodnota, která leží ve středu tabulky uspořádané od nejnižší do nejvyšší hodnoty šetřeného znaku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Výpočet mediánu sledovaného znaku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Je-li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počet jednotek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souboru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liché číslo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je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medián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sledovaného znaku ta jeho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hodnota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která leží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„uprostřed“</a:t>
            </a:r>
          </a:p>
          <a:p>
            <a:pPr algn="ctr"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Je-li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počet jednotek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souboru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sudé číslo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je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medián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sledovaného znaku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aritmetickým průměrem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těch jeho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dvou hodnot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které jsou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„nejblíže středu“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</TotalTime>
  <Words>250</Words>
  <Application>Microsoft Office PowerPoint</Application>
  <PresentationFormat>Předvádění na obrazovce (4:3)</PresentationFormat>
  <Paragraphs>92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Statistika – základní pojmy</vt:lpstr>
      <vt:lpstr>Statistický znak</vt:lpstr>
      <vt:lpstr>Četnost hodnoty statistického znaku</vt:lpstr>
      <vt:lpstr>Příklad</vt:lpstr>
      <vt:lpstr>Příklad – urči:</vt:lpstr>
      <vt:lpstr>Další  charakteristiky souboru</vt:lpstr>
      <vt:lpstr>Výpočet mediánu sledovaného znaku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Jarmila</cp:lastModifiedBy>
  <cp:revision>25</cp:revision>
  <dcterms:created xsi:type="dcterms:W3CDTF">2011-10-25T02:22:41Z</dcterms:created>
  <dcterms:modified xsi:type="dcterms:W3CDTF">2013-10-06T06:54:55Z</dcterms:modified>
</cp:coreProperties>
</file>