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941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114" d="100"/>
          <a:sy n="114" d="100"/>
        </p:scale>
        <p:origin x="-252" y="14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BA078D-CD53-4F48-B086-0B7B46C5391F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F1FAAC-88D9-4A6C-B6E2-D04A3A0D88B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prav%C4%9Bk&amp;hl=cs&amp;gbv=2&amp;biw=1466&amp;bih=765&amp;tbm=isch&amp;tbnid=50dKGN31cf8AVM:&amp;imgrefurl=http://dejepisnezapisky.blogerka.cz/_/Pravek&amp;docid=cWvO42s4fjmriM&amp;imgurl=http://dejepisnezapisky.blogerka.cz/obrazky/dejepisnezapisky.blogerka.cz/pravek.jpg&amp;w=751&amp;h=687&amp;ei=yI-hTp6cB4bc4QSql6H9BA&amp;zoom=1&amp;iact=hc&amp;vpx=809&amp;vpy=288&amp;dur=9313&amp;hovh=215&amp;hovw=235&amp;tx=10&amp;ty=237&amp;sig=101922006822154300881&amp;page=2&amp;tbnh=119&amp;tbnw=117&amp;start=28&amp;ndsp=32&amp;ved=1t:429,r:4,s:2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VY_32_INOVACE_5.3.01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</a:t>
            </a:r>
            <a:r>
              <a:rPr lang="cs-CZ" sz="1100" b="1" dirty="0" smtClean="0"/>
              <a:t>září  </a:t>
            </a:r>
            <a:r>
              <a:rPr lang="cs-CZ" sz="1100" b="1" dirty="0"/>
              <a:t>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Výtvarné umění pravěku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Výtvarná výchova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Umění a kultura</a:t>
            </a:r>
          </a:p>
          <a:p>
            <a:r>
              <a:rPr lang="cs-CZ" sz="1100" b="1" dirty="0" smtClean="0"/>
              <a:t>Malba</a:t>
            </a:r>
            <a:endParaRPr lang="cs-CZ" sz="1100" dirty="0"/>
          </a:p>
          <a:p>
            <a:r>
              <a:rPr lang="cs-CZ" sz="1100" b="1" dirty="0"/>
              <a:t>Výtvarné umění pravěku</a:t>
            </a:r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je výukovým materiálem k tématu Výtvarné umění pravěku, je motivací žáků v jejich tvůrčí aktivitě, získání přehledu o vývoji </a:t>
            </a:r>
            <a:r>
              <a:rPr lang="cs-CZ" sz="1100" smtClean="0"/>
              <a:t>výtvarného </a:t>
            </a:r>
            <a:r>
              <a:rPr lang="cs-CZ" sz="1100" smtClean="0"/>
              <a:t>umění.</a:t>
            </a:r>
            <a:endParaRPr lang="cs-CZ" sz="1100" dirty="0"/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José </a:t>
            </a:r>
            <a:r>
              <a:rPr lang="cs-CZ" sz="1100" dirty="0" err="1" smtClean="0"/>
              <a:t>Pijoan</a:t>
            </a:r>
            <a:r>
              <a:rPr lang="cs-CZ" sz="1100" dirty="0" smtClean="0"/>
              <a:t> – Dějiny umění,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472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VÝTVARNÉ UMĚNÍ PRAVĚKU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29564"/>
            <a:ext cx="4362154" cy="399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8" y="6381328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smtClean="0"/>
              <a:t>VY_32_INOVACE_5.3.01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6562147"/>
            <a:ext cx="208823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>
                <a:hlinkClick r:id="rId3"/>
              </a:rPr>
              <a:t>pravek.jpg</a:t>
            </a:r>
            <a:r>
              <a:rPr lang="cs-CZ" sz="1050" dirty="0" smtClean="0"/>
              <a:t> </a:t>
            </a:r>
            <a:r>
              <a:rPr lang="cs-CZ" sz="1050" dirty="0" err="1" smtClean="0"/>
              <a:t>dejepisnezapisky</a:t>
            </a:r>
            <a:r>
              <a:rPr lang="cs-CZ" sz="1050" dirty="0" smtClean="0"/>
              <a:t>. </a:t>
            </a:r>
            <a:r>
              <a:rPr lang="cs-CZ" sz="1050" dirty="0" err="1" smtClean="0"/>
              <a:t>cz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6832636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NÁMĚTY - </a:t>
            </a:r>
            <a:r>
              <a:rPr lang="cs-CZ" sz="2400" b="1" dirty="0" smtClean="0"/>
              <a:t>1. ZVÍŘATA, LOV – PROJEVY TZV. LOVECKÉ MAGIE</a:t>
            </a:r>
            <a:br>
              <a:rPr lang="cs-CZ" sz="2400" b="1" dirty="0" smtClean="0"/>
            </a:br>
            <a:r>
              <a:rPr lang="cs-CZ" sz="2400" b="1" dirty="0" smtClean="0"/>
              <a:t>		         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smtClean="0"/>
              <a:t>	</a:t>
            </a:r>
            <a:r>
              <a:rPr lang="cs-CZ" sz="2400" i="1" dirty="0" smtClean="0">
                <a:solidFill>
                  <a:srgbClr val="FF0000"/>
                </a:solidFill>
              </a:rPr>
              <a:t>malby a sošky zastupují skutečné zvíře</a:t>
            </a:r>
            <a:br>
              <a:rPr lang="cs-CZ" sz="2400" i="1" dirty="0" smtClean="0">
                <a:solidFill>
                  <a:srgbClr val="FF0000"/>
                </a:solidFill>
              </a:rPr>
            </a:br>
            <a:r>
              <a:rPr lang="cs-CZ" sz="2400" i="1" dirty="0" smtClean="0">
                <a:solidFill>
                  <a:srgbClr val="FF0000"/>
                </a:solidFill>
              </a:rPr>
              <a:t>			jejich zásah znamenal úspěšný lov</a:t>
            </a:r>
            <a:br>
              <a:rPr lang="cs-CZ" sz="2400" i="1" dirty="0" smtClean="0">
                <a:solidFill>
                  <a:srgbClr val="FF0000"/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NEJČASTĚJŠÍ NÁMĚTY </a:t>
            </a:r>
            <a:r>
              <a:rPr lang="cs-CZ" sz="2400" b="1" i="1" dirty="0" smtClean="0">
                <a:solidFill>
                  <a:srgbClr val="FF0000"/>
                </a:solidFill>
              </a:rPr>
              <a:t>- </a:t>
            </a:r>
            <a:r>
              <a:rPr lang="cs-CZ" sz="2400" i="1" dirty="0" smtClean="0">
                <a:solidFill>
                  <a:srgbClr val="FF0000"/>
                </a:solidFill>
              </a:rPr>
              <a:t>	 mamut, bizon, medvěd, divoký kůň, nosorožec 	           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12134"/>
            <a:ext cx="3600053" cy="2101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920" y="2425687"/>
            <a:ext cx="25241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761" y="2738758"/>
            <a:ext cx="177165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046" y="4317217"/>
            <a:ext cx="2755431" cy="1312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54452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BAREVNÉ HLINKY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403648" y="6021288"/>
            <a:ext cx="432048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95562" y="6021288"/>
            <a:ext cx="432222" cy="360040"/>
          </a:xfrm>
          <a:prstGeom prst="ellipse">
            <a:avLst/>
          </a:prstGeom>
          <a:solidFill>
            <a:srgbClr val="6941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987824" y="6021288"/>
            <a:ext cx="504056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779912" y="6021288"/>
            <a:ext cx="432048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99992" y="6021288"/>
            <a:ext cx="504056" cy="36004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255568" y="599922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voda, tuk, krev, moč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434211"/>
            <a:ext cx="84249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/>
              <a:t>VELÍMSKÝ, Tomáš. </a:t>
            </a:r>
            <a:r>
              <a:rPr lang="cs-CZ" sz="1100" i="1" dirty="0"/>
              <a:t>Dějiny pravěku</a:t>
            </a:r>
            <a:r>
              <a:rPr lang="cs-CZ" sz="1100" dirty="0"/>
              <a:t> [online]. 2011 [cit. 2011-10-19]. Paleolit a mezolit. Dostupné z WWW: &lt;https://pf.ujep.cz/~</a:t>
            </a:r>
            <a:r>
              <a:rPr lang="cs-CZ" sz="1100" dirty="0" err="1"/>
              <a:t>velimskyt</a:t>
            </a:r>
            <a:r>
              <a:rPr lang="cs-CZ" sz="1100" dirty="0"/>
              <a:t>/</a:t>
            </a:r>
            <a:r>
              <a:rPr lang="cs-CZ" sz="1100" dirty="0" err="1"/>
              <a:t>pravek</a:t>
            </a:r>
            <a:r>
              <a:rPr lang="cs-CZ" sz="1100" dirty="0"/>
              <a:t>/02paleolit/021ml_paleolit.htm&gt;. </a:t>
            </a:r>
          </a:p>
        </p:txBody>
      </p:sp>
    </p:spTree>
    <p:extLst>
      <p:ext uri="{BB962C8B-B14F-4D97-AF65-F5344CB8AC3E}">
        <p14:creationId xmlns:p14="http://schemas.microsoft.com/office/powerpoint/2010/main" val="83308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1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5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NÁMĚTY - </a:t>
            </a:r>
            <a:r>
              <a:rPr lang="cs-CZ" sz="2400" b="1" dirty="0" smtClean="0"/>
              <a:t>2. LIDSKÁ POSTAVA – </a:t>
            </a:r>
            <a:r>
              <a:rPr lang="cs-CZ" sz="2400" i="1" dirty="0" smtClean="0"/>
              <a:t>NEJČASTĚJI ŽENA MATKA</a:t>
            </a:r>
            <a:br>
              <a:rPr lang="cs-CZ" sz="2400" i="1" dirty="0" smtClean="0"/>
            </a:br>
            <a:r>
              <a:rPr lang="cs-CZ" sz="2400" i="1" dirty="0"/>
              <a:t>	</a:t>
            </a:r>
            <a:r>
              <a:rPr lang="cs-CZ" sz="2400" i="1" dirty="0" smtClean="0"/>
              <a:t>					</a:t>
            </a:r>
            <a:r>
              <a:rPr lang="cs-CZ" sz="2400" b="1" i="1" dirty="0" smtClean="0"/>
              <a:t>VENUŠE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8"/>
            <a:r>
              <a:rPr lang="cs-CZ" sz="2400" i="1" dirty="0" smtClean="0">
                <a:latin typeface="+mj-lt"/>
              </a:rPr>
              <a:t>lovec</a:t>
            </a:r>
          </a:p>
          <a:p>
            <a:pPr lvl="8"/>
            <a:r>
              <a:rPr lang="cs-CZ" sz="2400" i="1" dirty="0" smtClean="0">
                <a:latin typeface="+mj-lt"/>
              </a:rPr>
              <a:t>VÝJIMEČNĚ – šaman, kouzelník</a:t>
            </a:r>
            <a:endParaRPr lang="cs-CZ" sz="2400" i="1" dirty="0">
              <a:latin typeface="+mj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578" y="3170409"/>
            <a:ext cx="295662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47" b="13143"/>
          <a:stretch/>
        </p:blipFill>
        <p:spPr bwMode="auto">
          <a:xfrm>
            <a:off x="5652120" y="2924944"/>
            <a:ext cx="216024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99090"/>
            <a:ext cx="1456105" cy="2687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325" y="4713312"/>
            <a:ext cx="103663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09325" y="5844644"/>
            <a:ext cx="4542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/>
              <a:t>                  Podpis </a:t>
            </a:r>
            <a:r>
              <a:rPr lang="cs-CZ" sz="1200" dirty="0" smtClean="0"/>
              <a:t>technikou </a:t>
            </a:r>
            <a:r>
              <a:rPr lang="cs-CZ" sz="1200" dirty="0"/>
              <a:t>prskání </a:t>
            </a:r>
            <a:r>
              <a:rPr lang="cs-CZ" sz="1200" dirty="0" smtClean="0"/>
              <a:t>barvy nabrané </a:t>
            </a:r>
            <a:r>
              <a:rPr lang="cs-CZ" sz="1200" dirty="0"/>
              <a:t>do úst</a:t>
            </a:r>
            <a:endParaRPr lang="cs-CZ" sz="12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55697" y="5475312"/>
            <a:ext cx="329642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nitkový styl </a:t>
            </a:r>
            <a:r>
              <a:rPr lang="cs-CZ" sz="1100" dirty="0" smtClean="0"/>
              <a:t>– schematizovaná postava,  útěk od reálného zobrazování</a:t>
            </a:r>
            <a:endParaRPr lang="cs-CZ" sz="11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44" t="-5601" r="18805" b="5601"/>
          <a:stretch/>
        </p:blipFill>
        <p:spPr bwMode="auto">
          <a:xfrm>
            <a:off x="7885498" y="1435596"/>
            <a:ext cx="870395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6525344"/>
            <a:ext cx="87849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453336"/>
            <a:ext cx="81443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/>
              <a:t>VELÍMSKÝ, Tomáš. </a:t>
            </a:r>
            <a:r>
              <a:rPr lang="cs-CZ" sz="1100" i="1" dirty="0"/>
              <a:t>Dějiny pravěku</a:t>
            </a:r>
            <a:r>
              <a:rPr lang="cs-CZ" sz="1100" dirty="0"/>
              <a:t> [online]. 2011 [cit. 2011-10-19]. Paleolit a mezolit. Dostupné z WWW: &lt;https://pf.ujep.cz/~</a:t>
            </a:r>
            <a:r>
              <a:rPr lang="cs-CZ" sz="1100" dirty="0" err="1"/>
              <a:t>velimskyt</a:t>
            </a:r>
            <a:r>
              <a:rPr lang="cs-CZ" sz="1100" dirty="0"/>
              <a:t>/</a:t>
            </a:r>
            <a:r>
              <a:rPr lang="cs-CZ" sz="1100" dirty="0" err="1"/>
              <a:t>pravek</a:t>
            </a:r>
            <a:r>
              <a:rPr lang="cs-CZ" sz="1100" dirty="0"/>
              <a:t>/02paleolit/021ml_paleolit.htm&gt;. </a:t>
            </a:r>
          </a:p>
        </p:txBody>
      </p:sp>
    </p:spTree>
    <p:extLst>
      <p:ext uri="{BB962C8B-B14F-4D97-AF65-F5344CB8AC3E}">
        <p14:creationId xmlns:p14="http://schemas.microsoft.com/office/powerpoint/2010/main" val="311508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685800" indent="-685800">
              <a:buFont typeface="Arial" pitchFamily="34" charset="0"/>
              <a:buChar char="•"/>
            </a:pPr>
            <a:r>
              <a:rPr lang="cs-CZ" dirty="0" smtClean="0"/>
              <a:t>Rentgenový styl kresby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objevuje </a:t>
            </a:r>
            <a:r>
              <a:rPr lang="cs-CZ" sz="2000" dirty="0"/>
              <a:t>se také znázorňování zvířat či </a:t>
            </a:r>
            <a:r>
              <a:rPr lang="cs-CZ" sz="2000" dirty="0" smtClean="0"/>
              <a:t>lidí</a:t>
            </a:r>
            <a:endParaRPr lang="cs-CZ" sz="2000" dirty="0"/>
          </a:p>
          <a:p>
            <a:r>
              <a:rPr lang="cs-CZ" sz="2000" dirty="0" smtClean="0"/>
              <a:t>promítá se znalost </a:t>
            </a:r>
            <a:r>
              <a:rPr lang="cs-CZ" sz="2000" dirty="0"/>
              <a:t>toho, co je uvnitř (anatomie orgánů, kostry) </a:t>
            </a:r>
            <a:r>
              <a:rPr lang="cs-CZ" sz="2000" dirty="0" smtClean="0"/>
              <a:t>–tzv</a:t>
            </a:r>
            <a:r>
              <a:rPr lang="cs-CZ" sz="2000" dirty="0"/>
              <a:t>. rentgenový styl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dodnes </a:t>
            </a:r>
            <a:r>
              <a:rPr lang="cs-CZ" sz="2000" dirty="0"/>
              <a:t>užíván australskými </a:t>
            </a:r>
            <a:r>
              <a:rPr lang="cs-CZ" sz="2000" dirty="0" smtClean="0"/>
              <a:t>domorodci </a:t>
            </a:r>
            <a:r>
              <a:rPr lang="cs-CZ" sz="2000" dirty="0" err="1" smtClean="0"/>
              <a:t>Aboriginci</a:t>
            </a:r>
            <a:endParaRPr lang="cs-CZ" sz="2000" dirty="0"/>
          </a:p>
          <a:p>
            <a:endParaRPr lang="cs-CZ" sz="2000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9760" y="3336243"/>
            <a:ext cx="252495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55132"/>
            <a:ext cx="1943100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7032"/>
            <a:ext cx="2371725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453336"/>
            <a:ext cx="82809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/>
              <a:t>VELÍMSKÝ, Tomáš. </a:t>
            </a:r>
            <a:r>
              <a:rPr lang="cs-CZ" sz="1100" i="1" dirty="0"/>
              <a:t>Dějiny pravěku</a:t>
            </a:r>
            <a:r>
              <a:rPr lang="cs-CZ" sz="1100" dirty="0"/>
              <a:t> [online]. 2011 [cit. 2011-10-19]. Paleolit a mezolit. Dostupné z WWW: &lt;https://pf.ujep.cz/~</a:t>
            </a:r>
            <a:r>
              <a:rPr lang="cs-CZ" sz="1100" dirty="0" err="1"/>
              <a:t>velimskyt</a:t>
            </a:r>
            <a:r>
              <a:rPr lang="cs-CZ" sz="1100" dirty="0"/>
              <a:t>/</a:t>
            </a:r>
            <a:r>
              <a:rPr lang="cs-CZ" sz="1100" dirty="0" err="1"/>
              <a:t>pravek</a:t>
            </a:r>
            <a:r>
              <a:rPr lang="cs-CZ" sz="1100" dirty="0"/>
              <a:t>/02paleolit/021ml_paleolit.htm&gt;. </a:t>
            </a:r>
          </a:p>
        </p:txBody>
      </p:sp>
    </p:spTree>
    <p:extLst>
      <p:ext uri="{BB962C8B-B14F-4D97-AF65-F5344CB8AC3E}">
        <p14:creationId xmlns:p14="http://schemas.microsoft.com/office/powerpoint/2010/main" val="28253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1000"/>
                            </p:stCondLst>
                            <p:childTnLst>
                              <p:par>
                                <p:cTn id="41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NALEZIŠTĚ - </a:t>
            </a:r>
            <a:r>
              <a:rPr lang="cs-CZ" sz="3200" dirty="0" smtClean="0"/>
              <a:t>HLAVNĚ VE ŠPANĚLSKU A FRANCII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JESKYNĚ – Altamira (Š), </a:t>
            </a:r>
            <a:r>
              <a:rPr lang="cs-CZ" i="1" dirty="0" err="1" smtClean="0"/>
              <a:t>Roufignack</a:t>
            </a:r>
            <a:r>
              <a:rPr lang="cs-CZ" i="1" dirty="0" smtClean="0"/>
              <a:t> (F), </a:t>
            </a:r>
            <a:r>
              <a:rPr lang="cs-CZ" i="1" dirty="0" err="1" smtClean="0"/>
              <a:t>Lascaux</a:t>
            </a:r>
            <a:r>
              <a:rPr lang="cs-CZ" i="1" dirty="0" smtClean="0"/>
              <a:t> (F)</a:t>
            </a:r>
            <a:endParaRPr lang="cs-CZ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284" y="2551113"/>
            <a:ext cx="4026473" cy="3110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27396"/>
            <a:ext cx="4389907" cy="3165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0284" y="6434211"/>
            <a:ext cx="87442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/>
              <a:t>VELÍMSKÝ, Tomáš. </a:t>
            </a:r>
            <a:r>
              <a:rPr lang="cs-CZ" sz="1100" i="1" dirty="0"/>
              <a:t>Dějiny pravěku</a:t>
            </a:r>
            <a:r>
              <a:rPr lang="cs-CZ" sz="1100" dirty="0"/>
              <a:t> [online]. 2011 [cit. 2011-10-19]. Paleolit a mezolit. Dostupné z WWW: &lt;https://pf.ujep.cz/~</a:t>
            </a:r>
            <a:r>
              <a:rPr lang="cs-CZ" sz="1100" dirty="0" err="1"/>
              <a:t>velimskyt</a:t>
            </a:r>
            <a:r>
              <a:rPr lang="cs-CZ" sz="1100" dirty="0"/>
              <a:t>/</a:t>
            </a:r>
            <a:r>
              <a:rPr lang="cs-CZ" sz="1100" dirty="0" err="1"/>
              <a:t>pravek</a:t>
            </a:r>
            <a:r>
              <a:rPr lang="cs-CZ" sz="1100" dirty="0"/>
              <a:t>/02paleolit/021ml_paleolit.htm&gt;. </a:t>
            </a:r>
          </a:p>
        </p:txBody>
      </p:sp>
    </p:spTree>
    <p:extLst>
      <p:ext uri="{BB962C8B-B14F-4D97-AF65-F5344CB8AC3E}">
        <p14:creationId xmlns:p14="http://schemas.microsoft.com/office/powerpoint/2010/main" val="275847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SOŠKY, RYTINY A ŘEZBY, ŠPERKY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PAMÁTKY – Věstonická  a Willendorfská </a:t>
            </a:r>
            <a:r>
              <a:rPr lang="cs-CZ" b="1" dirty="0" err="1" smtClean="0">
                <a:solidFill>
                  <a:schemeClr val="accent2"/>
                </a:solidFill>
              </a:rPr>
              <a:t>venuše</a:t>
            </a:r>
            <a:endParaRPr lang="cs-CZ" b="1" dirty="0" smtClean="0">
              <a:solidFill>
                <a:schemeClr val="accent2"/>
              </a:solidFill>
            </a:endParaRPr>
          </a:p>
          <a:p>
            <a:pPr lvl="7"/>
            <a:r>
              <a:rPr lang="cs-CZ" sz="1400" b="1" dirty="0" smtClean="0">
                <a:solidFill>
                  <a:schemeClr val="accent2"/>
                </a:solidFill>
              </a:rPr>
              <a:t>(mužské postavy jsou vzácné)</a:t>
            </a:r>
          </a:p>
          <a:p>
            <a:pPr lvl="7"/>
            <a:r>
              <a:rPr lang="cs-CZ" sz="2400" b="1" dirty="0" smtClean="0">
                <a:solidFill>
                  <a:schemeClr val="accent2"/>
                </a:solidFill>
              </a:rPr>
              <a:t>Drobné sošky zvířat </a:t>
            </a:r>
          </a:p>
          <a:p>
            <a:pPr lvl="7"/>
            <a:r>
              <a:rPr lang="cs-CZ" sz="1400" b="1" dirty="0" smtClean="0">
                <a:solidFill>
                  <a:schemeClr val="accent2"/>
                </a:solidFill>
              </a:rPr>
              <a:t>( vše z jílu, měkkého kamene, kostí nebo hlíny)</a:t>
            </a:r>
          </a:p>
          <a:p>
            <a:pPr lvl="7"/>
            <a:r>
              <a:rPr lang="cs-CZ" sz="2600" b="1" dirty="0" smtClean="0">
                <a:solidFill>
                  <a:schemeClr val="accent2"/>
                </a:solidFill>
              </a:rPr>
              <a:t>Náčelnické hole s rytinami zvířat</a:t>
            </a:r>
          </a:p>
          <a:p>
            <a:pPr lvl="7"/>
            <a:r>
              <a:rPr lang="cs-CZ" sz="1400" b="1" dirty="0" smtClean="0">
                <a:solidFill>
                  <a:schemeClr val="accent2"/>
                </a:solidFill>
              </a:rPr>
              <a:t>(řezby na mamutích klech především na Moravě)</a:t>
            </a:r>
          </a:p>
          <a:p>
            <a:pPr lvl="7"/>
            <a:r>
              <a:rPr lang="cs-CZ" sz="2600" b="1" dirty="0" smtClean="0">
                <a:solidFill>
                  <a:schemeClr val="accent2"/>
                </a:solidFill>
              </a:rPr>
              <a:t>Šperky – </a:t>
            </a:r>
            <a:r>
              <a:rPr lang="cs-CZ" sz="2000" dirty="0" smtClean="0">
                <a:solidFill>
                  <a:schemeClr val="accent2"/>
                </a:solidFill>
              </a:rPr>
              <a:t>zvířecí zuby, kosti, jantar, mušle</a:t>
            </a:r>
          </a:p>
          <a:p>
            <a:pPr lvl="7"/>
            <a:r>
              <a:rPr lang="cs-CZ" sz="1400" b="1" dirty="0" smtClean="0">
                <a:solidFill>
                  <a:schemeClr val="accent2"/>
                </a:solidFill>
              </a:rPr>
              <a:t>(zavěšené na zvířecích šlachách)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                   </a:t>
            </a:r>
            <a:r>
              <a:rPr lang="cs-CZ" sz="1400" b="1" dirty="0" smtClean="0">
                <a:solidFill>
                  <a:schemeClr val="accent2"/>
                </a:solidFill>
              </a:rPr>
              <a:t>          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60" y="2403324"/>
            <a:ext cx="163988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348880"/>
            <a:ext cx="1023439" cy="2481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96" y="3609303"/>
            <a:ext cx="1878013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5313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838" y="4811266"/>
            <a:ext cx="2784800" cy="1761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439941"/>
            <a:ext cx="872829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/>
              <a:t>VELÍMSKÝ, Tomáš. </a:t>
            </a:r>
            <a:r>
              <a:rPr lang="cs-CZ" sz="1100" i="1" dirty="0"/>
              <a:t>Dějiny pravěku</a:t>
            </a:r>
            <a:r>
              <a:rPr lang="cs-CZ" sz="1100" dirty="0"/>
              <a:t> [online]. 2011 [cit. 2011-10-19]. Paleolit a mezolit. Dostupné z WWW: &lt;https://pf.ujep.cz/~</a:t>
            </a:r>
            <a:r>
              <a:rPr lang="cs-CZ" sz="1100" dirty="0" err="1"/>
              <a:t>velimskyt</a:t>
            </a:r>
            <a:r>
              <a:rPr lang="cs-CZ" sz="1100" dirty="0"/>
              <a:t>/</a:t>
            </a:r>
            <a:r>
              <a:rPr lang="cs-CZ" sz="1100" dirty="0" err="1"/>
              <a:t>pravek</a:t>
            </a:r>
            <a:r>
              <a:rPr lang="cs-CZ" sz="1100" dirty="0"/>
              <a:t>/02paleolit/021ml_paleolit.htm&gt;. </a:t>
            </a:r>
          </a:p>
        </p:txBody>
      </p:sp>
    </p:spTree>
    <p:extLst>
      <p:ext uri="{BB962C8B-B14F-4D97-AF65-F5344CB8AC3E}">
        <p14:creationId xmlns:p14="http://schemas.microsoft.com/office/powerpoint/2010/main" val="2211221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</a:t>
            </a:r>
            <a:r>
              <a:rPr lang="cs-CZ" dirty="0" smtClean="0">
                <a:solidFill>
                  <a:srgbClr val="FF0000"/>
                </a:solidFill>
              </a:rPr>
              <a:t>CO JE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Název DOBA KAMENNÁ </a:t>
            </a:r>
            <a:r>
              <a:rPr lang="cs-CZ" sz="2000" dirty="0" smtClean="0">
                <a:solidFill>
                  <a:srgbClr val="FF0000"/>
                </a:solidFill>
              </a:rPr>
              <a:t>– 1. žili v kamenných jeskyních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2. lidé si velmi oblíbili kameny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	</a:t>
            </a:r>
            <a:r>
              <a:rPr lang="cs-CZ" sz="2000" dirty="0" smtClean="0">
                <a:solidFill>
                  <a:srgbClr val="FF0000"/>
                </a:solidFill>
              </a:rPr>
              <a:t>		          3. nejpoužívanějším nástrojem byl kámen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Název Věstonická </a:t>
            </a:r>
            <a:r>
              <a:rPr lang="cs-CZ" sz="2000" b="1" dirty="0" err="1" smtClean="0">
                <a:solidFill>
                  <a:srgbClr val="002060"/>
                </a:solidFill>
              </a:rPr>
              <a:t>venuše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–  1. matka rodu věštila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	</a:t>
            </a:r>
            <a:r>
              <a:rPr lang="cs-CZ" sz="2000" dirty="0" smtClean="0">
                <a:solidFill>
                  <a:srgbClr val="002060"/>
                </a:solidFill>
              </a:rPr>
              <a:t>		            2. podle naleziště na Moravě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Vyber, která barva používané hlinky je správná: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Zelená,</a:t>
            </a:r>
            <a:r>
              <a:rPr lang="cs-CZ" sz="2000" b="1" dirty="0" smtClean="0">
                <a:solidFill>
                  <a:srgbClr val="FF0000"/>
                </a:solidFill>
              </a:rPr>
              <a:t> červená, </a:t>
            </a:r>
            <a:r>
              <a:rPr lang="cs-CZ" sz="2000" b="1" dirty="0" smtClean="0">
                <a:solidFill>
                  <a:srgbClr val="0070C0"/>
                </a:solidFill>
              </a:rPr>
              <a:t>modrá, </a:t>
            </a:r>
            <a:r>
              <a:rPr lang="cs-CZ" sz="2000" b="1" dirty="0" smtClean="0">
                <a:solidFill>
                  <a:srgbClr val="FFC000"/>
                </a:solidFill>
              </a:rPr>
              <a:t>žlutá,</a:t>
            </a:r>
            <a:r>
              <a:rPr lang="cs-CZ" sz="2000" b="1" dirty="0" smtClean="0"/>
              <a:t> černá, </a:t>
            </a:r>
            <a:r>
              <a:rPr lang="cs-CZ" sz="2000" b="1" dirty="0" smtClean="0">
                <a:solidFill>
                  <a:schemeClr val="bg1">
                    <a:lumMod val="65000"/>
                  </a:schemeClr>
                </a:solidFill>
              </a:rPr>
              <a:t>bílá,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hnědá, </a:t>
            </a:r>
            <a:r>
              <a:rPr lang="cs-CZ" sz="2000" b="1" dirty="0" smtClean="0">
                <a:solidFill>
                  <a:srgbClr val="7030A0"/>
                </a:solidFill>
              </a:rPr>
              <a:t>fialová</a:t>
            </a:r>
            <a:r>
              <a:rPr lang="cs-CZ" sz="2000" dirty="0" smtClean="0">
                <a:solidFill>
                  <a:srgbClr val="002060"/>
                </a:solidFill>
              </a:rPr>
              <a:t>	</a:t>
            </a:r>
          </a:p>
          <a:p>
            <a:pPr lvl="8"/>
            <a:r>
              <a:rPr lang="cs-CZ" sz="800" dirty="0" smtClean="0">
                <a:solidFill>
                  <a:srgbClr val="FF0000"/>
                </a:solidFill>
              </a:rPr>
              <a:t>                                       </a:t>
            </a:r>
            <a:endParaRPr lang="cs-CZ" sz="800" dirty="0">
              <a:solidFill>
                <a:srgbClr val="FF0000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75038"/>
            <a:ext cx="2525272" cy="1641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67"/>
          <a:stretch/>
        </p:blipFill>
        <p:spPr bwMode="auto">
          <a:xfrm>
            <a:off x="755576" y="4775038"/>
            <a:ext cx="2453632" cy="181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00375"/>
            <a:ext cx="1643063" cy="2190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641646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radio.cz,mamutx.jpg, pravek.cz,o2.jpg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4367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000"/>
                            </p:stCondLst>
                            <p:childTnLst>
                              <p:par>
                                <p:cTn id="7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237</TotalTime>
  <Words>233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VÝTVARNÉ UMĚNÍ PRAVĚKU</vt:lpstr>
      <vt:lpstr>      NÁMĚTY - 1. ZVÍŘATA, LOV – PROJEVY TZV. LOVECKÉ MAGIE             - malby a sošky zastupují skutečné zvíře    jejich zásah znamenal úspěšný lov NEJČASTĚJŠÍ NÁMĚTY -   mamut, bizon, medvěd, divoký kůň, nosorožec              </vt:lpstr>
      <vt:lpstr>NÁMĚTY - 2. LIDSKÁ POSTAVA – NEJČASTĚJI ŽENA MATKA       VENUŠE</vt:lpstr>
      <vt:lpstr>Rentgenový styl kresby</vt:lpstr>
      <vt:lpstr>NALEZIŠTĚ - HLAVNĚ VE ŠPANĚLSKU A FRANCII</vt:lpstr>
      <vt:lpstr>SOŠKY, RYTINY A ŘEZBY, ŠPERKY</vt:lpstr>
      <vt:lpstr>OPAKOVÁNÍ – CO JE SPRÁVNĚ?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VÝTVARNÉ UMĚNÍ PRAVĚKU</dc:title>
  <dc:creator>Jarmila</dc:creator>
  <cp:lastModifiedBy>Jarmila</cp:lastModifiedBy>
  <cp:revision>21</cp:revision>
  <dcterms:created xsi:type="dcterms:W3CDTF">2011-10-15T14:08:55Z</dcterms:created>
  <dcterms:modified xsi:type="dcterms:W3CDTF">2013-10-06T07:14:36Z</dcterms:modified>
</cp:coreProperties>
</file>