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26" y="15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309A788-9DD3-4A75-A653-08227691880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C367EA-8B6C-45C0-B741-386B96BF792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op_art" TargetMode="Externa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VY_32_INOVACE_5.3.02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</a:t>
            </a:r>
            <a:r>
              <a:rPr lang="cs-CZ" sz="1100" b="1" dirty="0" smtClean="0"/>
              <a:t>září </a:t>
            </a:r>
            <a:r>
              <a:rPr lang="cs-CZ" sz="1100" b="1" dirty="0"/>
              <a:t>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Fantazie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Výtvarná výchova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8.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/>
              <a:t>M</a:t>
            </a:r>
            <a:r>
              <a:rPr lang="cs-CZ" sz="1100" b="1" dirty="0" smtClean="0"/>
              <a:t>alba</a:t>
            </a:r>
            <a:endParaRPr lang="cs-CZ" sz="1100" dirty="0"/>
          </a:p>
          <a:p>
            <a:r>
              <a:rPr lang="cs-CZ" sz="1100" b="1" dirty="0"/>
              <a:t>Fantazie</a:t>
            </a:r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je výukovým materiálem k </a:t>
            </a:r>
            <a:r>
              <a:rPr lang="cs-CZ" sz="1100" smtClean="0"/>
              <a:t>tématu </a:t>
            </a:r>
            <a:r>
              <a:rPr lang="cs-CZ" sz="1100" smtClean="0"/>
              <a:t>Malba, </a:t>
            </a:r>
            <a:r>
              <a:rPr lang="cs-CZ" sz="1100" dirty="0" smtClean="0"/>
              <a:t>je motivací žáků v jejich tvůrčí aktivitě, získání přehledu o </a:t>
            </a:r>
            <a:r>
              <a:rPr lang="cs-CZ" sz="1100" dirty="0" smtClean="0"/>
              <a:t>moderních  výtvarných směrech.</a:t>
            </a:r>
            <a:endParaRPr lang="cs-CZ" sz="1100" dirty="0"/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umění,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476672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61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412776"/>
            <a:ext cx="7125416" cy="1121296"/>
          </a:xfrm>
        </p:spPr>
        <p:txBody>
          <a:bodyPr>
            <a:normAutofit/>
          </a:bodyPr>
          <a:lstStyle/>
          <a:p>
            <a:r>
              <a:rPr lang="cs-CZ" dirty="0"/>
              <a:t>F</a:t>
            </a:r>
            <a:r>
              <a:rPr lang="cs-CZ" dirty="0" smtClean="0"/>
              <a:t>ANTAZIE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1166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smtClean="0"/>
              <a:t>VY_32_INOVACE_5.3.02</a:t>
            </a:r>
            <a:endParaRPr lang="cs-CZ" sz="1200" b="1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59039813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 </a:t>
            </a:r>
            <a:r>
              <a:rPr lang="cs-CZ" sz="3600" dirty="0" smtClean="0"/>
              <a:t>/SYREALISMUS/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Evropský</a:t>
            </a:r>
            <a:r>
              <a:rPr lang="cs-CZ" dirty="0" smtClean="0">
                <a:solidFill>
                  <a:srgbClr val="C00000"/>
                </a:solidFill>
              </a:rPr>
              <a:t> umělecký směr</a:t>
            </a:r>
            <a:r>
              <a:rPr lang="cs-CZ" dirty="0" smtClean="0"/>
              <a:t>, </a:t>
            </a:r>
            <a:r>
              <a:rPr lang="cs-CZ" dirty="0"/>
              <a:t>ale také </a:t>
            </a:r>
            <a:r>
              <a:rPr lang="cs-CZ" dirty="0" smtClean="0"/>
              <a:t>životní styl</a:t>
            </a:r>
          </a:p>
          <a:p>
            <a:r>
              <a:rPr lang="cs-CZ" dirty="0" smtClean="0"/>
              <a:t>usiluje </a:t>
            </a:r>
            <a:r>
              <a:rPr lang="cs-CZ" dirty="0"/>
              <a:t>o osvobození mysli, zdůrazňuje </a:t>
            </a:r>
            <a:r>
              <a:rPr lang="cs-CZ" dirty="0" smtClean="0"/>
              <a:t>podvědomí </a:t>
            </a:r>
          </a:p>
          <a:p>
            <a:r>
              <a:rPr lang="cs-CZ" dirty="0" smtClean="0"/>
              <a:t>snaží </a:t>
            </a:r>
            <a:r>
              <a:rPr lang="cs-CZ" dirty="0"/>
              <a:t>se o zachycení snů, představ, pocitů a </a:t>
            </a:r>
            <a:r>
              <a:rPr lang="cs-CZ" dirty="0" smtClean="0"/>
              <a:t>myšlenek</a:t>
            </a:r>
          </a:p>
          <a:p>
            <a:r>
              <a:rPr lang="cs-CZ" dirty="0" smtClean="0"/>
              <a:t>SALVÁTOR DALI - Španěl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675"/>
            <a:ext cx="2143125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861675"/>
            <a:ext cx="2627313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83023"/>
            <a:ext cx="30480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5851605"/>
            <a:ext cx="60486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rgbClr val="0070C0"/>
                </a:solidFill>
                <a:latin typeface="+mj-lt"/>
              </a:rPr>
              <a:t>inspirace u renesančních mistrů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rgbClr val="0070C0"/>
                </a:solidFill>
                <a:latin typeface="+mj-lt"/>
              </a:rPr>
              <a:t>kombinace bizarních snových obrazů s prvotřídním kreslířským a malířským projevem – celkem 1500 obrazů,  PERZISTENCE PAMĚTI - nejznámější </a:t>
            </a:r>
            <a:endParaRPr lang="cs-CZ" sz="14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6525344"/>
            <a:ext cx="61926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commons.wikimedia,org,220px_Salvator_Dali_N.jpg,</a:t>
            </a:r>
            <a:r>
              <a:rPr lang="cs-CZ" sz="1000" dirty="0"/>
              <a:t> </a:t>
            </a:r>
            <a:r>
              <a:rPr lang="cs-CZ" sz="1000" dirty="0" smtClean="0"/>
              <a:t>umelcisrdce.wz.cz,cas.jpg,art_salvator_dali.jpg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55668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DADAISMUS –</a:t>
            </a:r>
            <a:r>
              <a:rPr lang="cs-CZ" sz="3600" dirty="0" smtClean="0"/>
              <a:t> též DADA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vzniká jako reakce na 1. sv. válku (strach a zmatek z války)</a:t>
            </a:r>
          </a:p>
          <a:p>
            <a:r>
              <a:rPr lang="cs-CZ" sz="1800" dirty="0" smtClean="0"/>
              <a:t>propagace </a:t>
            </a:r>
            <a:r>
              <a:rPr lang="cs-CZ" sz="1800" dirty="0"/>
              <a:t>totální </a:t>
            </a:r>
            <a:r>
              <a:rPr lang="cs-CZ" sz="1800" dirty="0" smtClean="0">
                <a:solidFill>
                  <a:srgbClr val="FF0000"/>
                </a:solidFill>
              </a:rPr>
              <a:t>anarchie</a:t>
            </a:r>
            <a:r>
              <a:rPr lang="cs-CZ" sz="1800" dirty="0" smtClean="0"/>
              <a:t> </a:t>
            </a:r>
            <a:r>
              <a:rPr lang="cs-CZ" sz="1800" dirty="0"/>
              <a:t>v životě i v kultuře, absolutní </a:t>
            </a:r>
            <a:r>
              <a:rPr lang="cs-CZ" sz="1800" dirty="0" smtClean="0"/>
              <a:t>svobody </a:t>
            </a:r>
            <a:r>
              <a:rPr lang="cs-CZ" sz="1800" dirty="0"/>
              <a:t>tvorby a umění zbavené sociální </a:t>
            </a:r>
            <a:r>
              <a:rPr lang="cs-CZ" sz="1800" dirty="0" smtClean="0"/>
              <a:t>funkce</a:t>
            </a:r>
          </a:p>
          <a:p>
            <a:r>
              <a:rPr lang="cs-CZ" sz="1800" dirty="0"/>
              <a:t>prosazovali osvobození věcí z jejich obvyklých vztahů a následné položení věcí do nových, nečekaných a zcela </a:t>
            </a:r>
            <a:r>
              <a:rPr lang="cs-CZ" sz="1800" dirty="0" smtClean="0"/>
              <a:t>nelogických vztahů</a:t>
            </a:r>
          </a:p>
          <a:p>
            <a:r>
              <a:rPr lang="cs-CZ" sz="1800" dirty="0" smtClean="0"/>
              <a:t>rozebrání </a:t>
            </a:r>
            <a:r>
              <a:rPr lang="cs-CZ" sz="1800" dirty="0"/>
              <a:t>nějakého předmětu na části a jeho případného složení (nebo použití takto vzniklých částí) do něčeho jiného, čímž vznikne nová dosud neznámá věc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2097087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86634"/>
            <a:ext cx="2047875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318770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622972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+mj-lt"/>
              </a:rPr>
              <a:t>MAX ERNST </a:t>
            </a:r>
            <a:r>
              <a:rPr lang="cs-CZ" dirty="0" smtClean="0">
                <a:solidFill>
                  <a:schemeClr val="accent1"/>
                </a:solidFill>
                <a:latin typeface="+mj-lt"/>
              </a:rPr>
              <a:t>(Francouz) – objevitel techniky </a:t>
            </a: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FROTÁŽE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4077072"/>
            <a:ext cx="21602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vlo.gliwice.pl,Ernst.jpg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6599054"/>
            <a:ext cx="61206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kultura.idnes.cz,JAZ311a97_13ks_2_o.jpg,</a:t>
            </a:r>
            <a:r>
              <a:rPr lang="cs-CZ" sz="1000" dirty="0"/>
              <a:t> </a:t>
            </a:r>
            <a:r>
              <a:rPr lang="cs-CZ" sz="1000" dirty="0" smtClean="0"/>
              <a:t>zenavaute.cz,Magritte_La_belle_lurete_1965.jpg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1551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KINETICKÉ UMĚNÍ - </a:t>
            </a:r>
            <a:r>
              <a:rPr lang="cs-CZ" sz="3600" dirty="0" smtClean="0"/>
              <a:t>EVROPA 20. ST.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umělecký </a:t>
            </a:r>
            <a:r>
              <a:rPr lang="cs-CZ" sz="1800" dirty="0"/>
              <a:t>směr usilující překonat tradiční statičnost uměleckého díla rozvinutím dynamických </a:t>
            </a:r>
            <a:r>
              <a:rPr lang="cs-CZ" sz="1800" dirty="0" smtClean="0"/>
              <a:t>prvků </a:t>
            </a:r>
          </a:p>
          <a:p>
            <a:r>
              <a:rPr lang="cs-CZ" sz="1800" dirty="0" smtClean="0"/>
              <a:t>kinetické </a:t>
            </a:r>
            <a:r>
              <a:rPr lang="cs-CZ" sz="1800" dirty="0"/>
              <a:t>objekty se pohybují (větrem, vodou, motory, energií magnetického pole apod.), nebo se jimi dá pohybovat (aktivní spoluvytváření díla divákem</a:t>
            </a:r>
            <a:r>
              <a:rPr lang="cs-CZ" sz="1800" dirty="0" smtClean="0"/>
              <a:t>)</a:t>
            </a:r>
          </a:p>
          <a:p>
            <a:r>
              <a:rPr lang="cs-CZ" sz="1800" dirty="0"/>
              <a:t>za kinetické bývají považovány i obrazy umělců </a:t>
            </a:r>
            <a:r>
              <a:rPr lang="cs-CZ" sz="1800" dirty="0" smtClean="0">
                <a:solidFill>
                  <a:srgbClr val="C00000"/>
                </a:solidFill>
              </a:rPr>
              <a:t>op </a:t>
            </a:r>
            <a:r>
              <a:rPr lang="cs-CZ" sz="1800" dirty="0" err="1" smtClean="0">
                <a:solidFill>
                  <a:srgbClr val="C00000"/>
                </a:solidFill>
              </a:rPr>
              <a:t>artu</a:t>
            </a:r>
            <a:r>
              <a:rPr lang="cs-CZ" sz="1800" dirty="0" smtClean="0"/>
              <a:t>, </a:t>
            </a:r>
            <a:r>
              <a:rPr lang="cs-CZ" sz="1800" dirty="0"/>
              <a:t>které vytvářejí dojem pohybu 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7071"/>
            <a:ext cx="2273995" cy="2399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149" y="4079587"/>
            <a:ext cx="19050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07405"/>
            <a:ext cx="2569468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17175" y="6464905"/>
            <a:ext cx="48245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MARCEL DUCHAMP – TVŮRCE ZÁVĚSNÝCH MOBILŮ</a:t>
            </a:r>
            <a:endParaRPr lang="cs-CZ" sz="1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476490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vaud.estranky.cz,JM2_Clock.jpg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7149" y="3833366"/>
            <a:ext cx="190229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artmuseum.cz,kinetic_lead.jpg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6237312"/>
            <a:ext cx="30963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cojeste.cz,slunecni_soustava_v</a:t>
            </a:r>
            <a:r>
              <a:rPr lang="cs-CZ" sz="1000" dirty="0" smtClean="0"/>
              <a:t> pohybu.jpg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94233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/>
              <a:t>OP – </a:t>
            </a:r>
            <a:r>
              <a:rPr lang="cs-CZ" sz="5400" dirty="0" smtClean="0"/>
              <a:t>ART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8912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zkráceně </a:t>
            </a:r>
            <a:r>
              <a:rPr lang="cs-CZ" sz="1800" dirty="0"/>
              <a:t>z </a:t>
            </a:r>
            <a:r>
              <a:rPr lang="cs-CZ" sz="1800" dirty="0" smtClean="0">
                <a:solidFill>
                  <a:srgbClr val="C00000"/>
                </a:solidFill>
              </a:rPr>
              <a:t>angl. </a:t>
            </a:r>
            <a:r>
              <a:rPr lang="cs-CZ" sz="1800" i="1" dirty="0" err="1" smtClean="0"/>
              <a:t>optical</a:t>
            </a:r>
            <a:r>
              <a:rPr lang="cs-CZ" sz="1800" i="1" dirty="0" smtClean="0"/>
              <a:t> </a:t>
            </a:r>
            <a:r>
              <a:rPr lang="cs-CZ" sz="1800" i="1" dirty="0"/>
              <a:t>art</a:t>
            </a:r>
            <a:r>
              <a:rPr lang="cs-CZ" sz="1800" dirty="0"/>
              <a:t> optické </a:t>
            </a:r>
            <a:r>
              <a:rPr lang="cs-CZ" sz="1800" dirty="0" smtClean="0"/>
              <a:t>umění</a:t>
            </a:r>
          </a:p>
          <a:p>
            <a:r>
              <a:rPr lang="cs-CZ" sz="1800" dirty="0"/>
              <a:t>využívají poznatky z geometrie, fyziognomie a </a:t>
            </a:r>
            <a:r>
              <a:rPr lang="cs-CZ" sz="1800" dirty="0" smtClean="0"/>
              <a:t>optiky</a:t>
            </a:r>
          </a:p>
          <a:p>
            <a:r>
              <a:rPr lang="cs-CZ" sz="1800" dirty="0" smtClean="0"/>
              <a:t>snaží </a:t>
            </a:r>
            <a:r>
              <a:rPr lang="cs-CZ" sz="1800" dirty="0"/>
              <a:t>se pomocí většinou černobílých geometrických obrazců, rastrů a vzájemně se překrývajících lineárních a plošných útvarů dosáhnou </a:t>
            </a:r>
            <a:r>
              <a:rPr lang="cs-CZ" sz="1800" dirty="0" smtClean="0">
                <a:solidFill>
                  <a:srgbClr val="C00000"/>
                </a:solidFill>
              </a:rPr>
              <a:t>optické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     iluze </a:t>
            </a:r>
            <a:r>
              <a:rPr lang="cs-CZ" sz="1800" dirty="0" smtClean="0"/>
              <a:t>pohybu</a:t>
            </a:r>
            <a:r>
              <a:rPr lang="cs-CZ" sz="1800" dirty="0"/>
              <a:t>, </a:t>
            </a:r>
            <a:r>
              <a:rPr lang="cs-CZ" sz="1800" dirty="0" smtClean="0"/>
              <a:t>nestability</a:t>
            </a:r>
          </a:p>
          <a:p>
            <a:r>
              <a:rPr lang="cs-CZ" sz="1800" dirty="0" smtClean="0"/>
              <a:t>jedním </a:t>
            </a:r>
            <a:r>
              <a:rPr lang="cs-CZ" sz="1800" dirty="0"/>
              <a:t>z hlavních představitelů op-</a:t>
            </a:r>
            <a:r>
              <a:rPr lang="cs-CZ" sz="1800" dirty="0" err="1"/>
              <a:t>artu</a:t>
            </a:r>
            <a:r>
              <a:rPr lang="cs-CZ" sz="1800" dirty="0"/>
              <a:t> je </a:t>
            </a:r>
            <a:r>
              <a:rPr lang="cs-CZ" sz="1800" dirty="0" smtClean="0">
                <a:solidFill>
                  <a:srgbClr val="C00000"/>
                </a:solidFill>
              </a:rPr>
              <a:t>maďarský</a:t>
            </a:r>
            <a:r>
              <a:rPr lang="cs-CZ" sz="1800" dirty="0" smtClean="0"/>
              <a:t> výtvarník </a:t>
            </a:r>
            <a:r>
              <a:rPr lang="cs-CZ" sz="1800" dirty="0" smtClean="0">
                <a:solidFill>
                  <a:srgbClr val="C00000"/>
                </a:solidFill>
              </a:rPr>
              <a:t>Victor </a:t>
            </a:r>
            <a:r>
              <a:rPr lang="cs-CZ" sz="1800" dirty="0" err="1" smtClean="0">
                <a:solidFill>
                  <a:srgbClr val="C00000"/>
                </a:solidFill>
              </a:rPr>
              <a:t>Vasarely</a:t>
            </a:r>
            <a:r>
              <a:rPr lang="cs-CZ" sz="1800" dirty="0" smtClean="0"/>
              <a:t>.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51550"/>
            <a:ext cx="3067050" cy="312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337" y="3645024"/>
            <a:ext cx="3803650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577" y="3411902"/>
            <a:ext cx="1608055" cy="160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414" y="5126101"/>
            <a:ext cx="1642196" cy="1327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31337" y="6453336"/>
            <a:ext cx="5361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Název je vlastně obdobou názvu jiného uměleckého směru </a:t>
            </a:r>
            <a:r>
              <a:rPr lang="cs-CZ" sz="1400" dirty="0" smtClean="0">
                <a:hlinkClick r:id="rId6" action="ppaction://hlinkfile" tooltip="Pop art"/>
              </a:rPr>
              <a:t>Pop art</a:t>
            </a:r>
            <a:r>
              <a:rPr lang="cs-CZ" sz="1400" dirty="0" smtClean="0"/>
              <a:t>.</a:t>
            </a:r>
          </a:p>
          <a:p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31337" y="6207914"/>
            <a:ext cx="38036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artlex.com,opart_vasare.unid.Ig.gif,</a:t>
            </a:r>
            <a:r>
              <a:rPr lang="cs-CZ" sz="1000" dirty="0"/>
              <a:t> </a:t>
            </a:r>
            <a:r>
              <a:rPr lang="cs-CZ" sz="1000" dirty="0" smtClean="0"/>
              <a:t>f-lohmueller.de,hypnoz92.jpg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3817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6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u="sng" dirty="0" smtClean="0">
                <a:solidFill>
                  <a:schemeClr val="accent1"/>
                </a:solidFill>
              </a:rPr>
              <a:t>ZAŘAĎ:</a:t>
            </a:r>
          </a:p>
          <a:p>
            <a:endParaRPr lang="cs-CZ" sz="1400" b="1" u="sng" dirty="0">
              <a:solidFill>
                <a:schemeClr val="accent1"/>
              </a:solidFill>
            </a:endParaRPr>
          </a:p>
          <a:p>
            <a:endParaRPr lang="cs-CZ" sz="1400" b="1" u="sng" dirty="0" smtClean="0">
              <a:solidFill>
                <a:schemeClr val="accent1"/>
              </a:solidFill>
            </a:endParaRPr>
          </a:p>
          <a:p>
            <a:endParaRPr lang="cs-CZ" sz="1400" b="1" u="sng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1400" b="1" u="sng" dirty="0">
              <a:solidFill>
                <a:schemeClr val="accent1"/>
              </a:solidFill>
            </a:endParaRPr>
          </a:p>
          <a:p>
            <a:r>
              <a:rPr lang="cs-CZ" sz="1400" b="1" u="sng" dirty="0" smtClean="0">
                <a:solidFill>
                  <a:schemeClr val="accent1"/>
                </a:solidFill>
              </a:rPr>
              <a:t>PŘIŘAĎ</a:t>
            </a:r>
            <a:r>
              <a:rPr lang="cs-CZ" sz="1400" b="1" dirty="0" smtClean="0">
                <a:solidFill>
                  <a:schemeClr val="accent1"/>
                </a:solidFill>
              </a:rPr>
              <a:t>:       </a:t>
            </a:r>
            <a:r>
              <a:rPr lang="cs-CZ" sz="1400" b="1" dirty="0" smtClean="0"/>
              <a:t>MARCEL DUCHAMP     </a:t>
            </a:r>
            <a:r>
              <a:rPr lang="cs-CZ" sz="1400" b="1" dirty="0" smtClean="0">
                <a:solidFill>
                  <a:schemeClr val="accent1"/>
                </a:solidFill>
              </a:rPr>
              <a:t>MAX ERNST    VICTOR VASARELY      </a:t>
            </a:r>
            <a:r>
              <a:rPr lang="cs-CZ" sz="1400" dirty="0" smtClean="0"/>
              <a:t>SALVÁTOR </a:t>
            </a:r>
            <a:r>
              <a:rPr lang="cs-CZ" sz="1400" dirty="0"/>
              <a:t>DALI</a:t>
            </a:r>
            <a:r>
              <a:rPr lang="cs-CZ" sz="1400" b="1" dirty="0" smtClean="0">
                <a:solidFill>
                  <a:schemeClr val="accent1"/>
                </a:solidFill>
              </a:rPr>
              <a:t>    </a:t>
            </a:r>
            <a:endParaRPr lang="cs-CZ" sz="1400" b="1" u="sng" dirty="0" smtClean="0">
              <a:solidFill>
                <a:schemeClr val="accent1"/>
              </a:solidFill>
            </a:endParaRPr>
          </a:p>
          <a:p>
            <a:endParaRPr lang="cs-CZ" sz="1400" b="1" u="sng" dirty="0" smtClean="0">
              <a:solidFill>
                <a:schemeClr val="accent1"/>
              </a:solidFill>
            </a:endParaRPr>
          </a:p>
          <a:p>
            <a:r>
              <a:rPr lang="cs-CZ" sz="1400" b="1" u="sng" dirty="0" smtClean="0">
                <a:solidFill>
                  <a:schemeClr val="accent1"/>
                </a:solidFill>
              </a:rPr>
              <a:t> Z  JAKÝCH SLOV  VZNIKLO  SPOJENÍ:   </a:t>
            </a:r>
            <a:r>
              <a:rPr lang="cs-CZ" sz="1400" b="1" dirty="0" smtClean="0">
                <a:solidFill>
                  <a:srgbClr val="FF0000"/>
                </a:solidFill>
              </a:rPr>
              <a:t>OP ART</a:t>
            </a:r>
            <a:r>
              <a:rPr lang="cs-CZ" sz="1400" b="1" dirty="0" smtClean="0">
                <a:solidFill>
                  <a:schemeClr val="accent1"/>
                </a:solidFill>
              </a:rPr>
              <a:t> </a:t>
            </a:r>
          </a:p>
          <a:p>
            <a:endParaRPr lang="cs-CZ" sz="1400" b="1" dirty="0">
              <a:solidFill>
                <a:schemeClr val="accent1"/>
              </a:solidFill>
            </a:endParaRPr>
          </a:p>
          <a:p>
            <a:r>
              <a:rPr lang="cs-CZ" sz="1400" b="1" u="sng" dirty="0" smtClean="0">
                <a:solidFill>
                  <a:schemeClr val="accent1"/>
                </a:solidFill>
              </a:rPr>
              <a:t>KDO BYL TVŮRCEM ZÁVĚSNÝCH MOBILŮ?</a:t>
            </a:r>
          </a:p>
          <a:p>
            <a:endParaRPr lang="cs-CZ" sz="1400" b="1" u="sng" dirty="0">
              <a:solidFill>
                <a:schemeClr val="accent1"/>
              </a:solidFill>
            </a:endParaRPr>
          </a:p>
          <a:p>
            <a:r>
              <a:rPr lang="cs-CZ" sz="1400" b="1" u="sng" dirty="0" smtClean="0">
                <a:solidFill>
                  <a:schemeClr val="accent1"/>
                </a:solidFill>
              </a:rPr>
              <a:t>KTERÝ VÝTVARNÝ SMĚR VYVOLÁVÁ DOJEM POHYBU?</a:t>
            </a:r>
          </a:p>
          <a:p>
            <a:endParaRPr lang="cs-CZ" sz="1400" b="1" u="sng" dirty="0">
              <a:solidFill>
                <a:schemeClr val="accent1"/>
              </a:solidFill>
            </a:endParaRPr>
          </a:p>
          <a:p>
            <a:r>
              <a:rPr lang="cs-CZ" sz="1400" b="1" u="sng" dirty="0" smtClean="0">
                <a:solidFill>
                  <a:schemeClr val="accent1"/>
                </a:solidFill>
              </a:rPr>
              <a:t>ODKUD ČERPAL SALVÁTOR DALI? </a:t>
            </a:r>
          </a:p>
          <a:p>
            <a:pPr marL="0" indent="0">
              <a:buNone/>
            </a:pPr>
            <a:r>
              <a:rPr lang="cs-CZ" sz="1400" b="1" dirty="0">
                <a:solidFill>
                  <a:schemeClr val="accent1"/>
                </a:solidFill>
              </a:rPr>
              <a:t> </a:t>
            </a:r>
            <a:r>
              <a:rPr lang="cs-CZ" sz="1400" b="1" dirty="0" smtClean="0">
                <a:solidFill>
                  <a:schemeClr val="accent1"/>
                </a:solidFill>
              </a:rPr>
              <a:t>     </a:t>
            </a:r>
            <a:r>
              <a:rPr lang="cs-CZ" sz="1400" b="1" dirty="0" smtClean="0">
                <a:solidFill>
                  <a:srgbClr val="FF0000"/>
                </a:solidFill>
              </a:rPr>
              <a:t>(POZNÁŠ PODLE OBRAZU?)</a:t>
            </a:r>
          </a:p>
          <a:p>
            <a:pPr marL="0" indent="0">
              <a:buNone/>
            </a:pPr>
            <a:endParaRPr lang="cs-CZ" sz="1400" b="1" u="sng" dirty="0">
              <a:solidFill>
                <a:schemeClr val="accent1"/>
              </a:solidFill>
            </a:endParaRPr>
          </a:p>
          <a:p>
            <a:endParaRPr lang="cs-CZ" sz="1400" b="1" u="sng" dirty="0">
              <a:solidFill>
                <a:schemeClr val="accent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278" y="1797316"/>
            <a:ext cx="950913" cy="1048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53482"/>
            <a:ext cx="1271605" cy="85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23833"/>
            <a:ext cx="1261355" cy="1022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41832"/>
            <a:ext cx="1376454" cy="1031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89987"/>
            <a:ext cx="1283146" cy="1283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490" y="4077072"/>
            <a:ext cx="301196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165304"/>
            <a:ext cx="74168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informací: vlastní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6973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5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5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25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</TotalTime>
  <Words>359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FANTAZIE</vt:lpstr>
      <vt:lpstr>SURREALISMUS /SYREALISMUS/</vt:lpstr>
      <vt:lpstr>DADAISMUS – též DADA </vt:lpstr>
      <vt:lpstr>KINETICKÉ UMĚNÍ - EVROPA 20. ST.</vt:lpstr>
      <vt:lpstr>OP – ART</vt:lpstr>
      <vt:lpstr>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FANTAZIE</dc:title>
  <dc:creator>Asus</dc:creator>
  <cp:lastModifiedBy>Jarmila</cp:lastModifiedBy>
  <cp:revision>25</cp:revision>
  <dcterms:created xsi:type="dcterms:W3CDTF">2011-10-16T03:58:49Z</dcterms:created>
  <dcterms:modified xsi:type="dcterms:W3CDTF">2013-10-06T07:16:10Z</dcterms:modified>
</cp:coreProperties>
</file>