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B35B53-64D2-4A67-A75A-B82EE7A2D8E0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966B79-2E91-4F8A-912C-734D0611F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95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966B79-2E91-4F8A-912C-734D0611F5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655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F95E46-2C32-435C-8CF8-45E4541ABCE9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D8842F3-6493-4FB1-8D10-331B006404A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vikingove.mysteria.cz/asove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262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VY_32_INOVACE_5.3.03	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</a:t>
            </a:r>
            <a:r>
              <a:rPr lang="cs-CZ" sz="1100" b="1" dirty="0" smtClean="0"/>
              <a:t>září </a:t>
            </a:r>
            <a:r>
              <a:rPr lang="cs-CZ" sz="1100" b="1" dirty="0"/>
              <a:t>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Písmo  v dějinách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Výtvarná výchova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6.,7.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Umění a kultura</a:t>
            </a:r>
          </a:p>
          <a:p>
            <a:r>
              <a:rPr lang="cs-CZ" sz="1100" b="1" dirty="0" smtClean="0"/>
              <a:t>Písmo</a:t>
            </a:r>
            <a:endParaRPr lang="cs-CZ" sz="1100" dirty="0"/>
          </a:p>
          <a:p>
            <a:r>
              <a:rPr lang="cs-CZ" sz="1100" b="1" dirty="0" smtClean="0"/>
              <a:t>Písmo v dějinách 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je výukovým  materiálem k tématu Písmo, je motivací žáků v jejich tvůrčí aktivitě, získání přehledu o vývoji </a:t>
            </a:r>
            <a:r>
              <a:rPr lang="cs-CZ" sz="1100" smtClean="0"/>
              <a:t>a typech písma</a:t>
            </a:r>
            <a:r>
              <a:rPr lang="cs-CZ" sz="1100" dirty="0" smtClean="0"/>
              <a:t>.</a:t>
            </a:r>
          </a:p>
          <a:p>
            <a:endParaRPr lang="cs-CZ" sz="1100" b="1" dirty="0"/>
          </a:p>
          <a:p>
            <a:r>
              <a:rPr lang="cs-CZ" sz="1100" b="1" dirty="0" smtClean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José </a:t>
            </a:r>
            <a:r>
              <a:rPr lang="cs-CZ" sz="1100" dirty="0" err="1" smtClean="0"/>
              <a:t>Pijoan</a:t>
            </a:r>
            <a:r>
              <a:rPr lang="cs-CZ" sz="1100" dirty="0" smtClean="0"/>
              <a:t> – Dějiny umění, prezentace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885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8146907" cy="1793167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PÍSMO V DĚJINÁCH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116632"/>
            <a:ext cx="2520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VY_32_INOVACE_5.3.03</a:t>
            </a:r>
            <a:endParaRPr lang="cs-CZ" sz="1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3631"/>
            <a:ext cx="2114550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89043"/>
            <a:ext cx="1152525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908720"/>
            <a:ext cx="1419225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94520"/>
            <a:ext cx="2000250" cy="118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17" y="4797152"/>
            <a:ext cx="1314450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474" y="4473750"/>
            <a:ext cx="1028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97152"/>
            <a:ext cx="1552575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426" y="4620575"/>
            <a:ext cx="13335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6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437" y="4988100"/>
            <a:ext cx="14287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6359700"/>
            <a:ext cx="86764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Commons.wikimedia.org,a.jpg,písmeno</a:t>
            </a:r>
            <a:r>
              <a:rPr lang="cs-CZ" sz="1000" dirty="0" smtClean="0"/>
              <a:t> a.jpg,2.jpg,2286_big.jpg, b6f19b1fdd_21809929.jpg,kapesnik0683.jpg,namesA.gif,tn_3797.jpg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55371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3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40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Braillovo písmo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Braillovo písmo vytvořil francouzský učitel </a:t>
            </a:r>
            <a:r>
              <a:rPr lang="cs-CZ" b="1" dirty="0"/>
              <a:t>Louis Braille</a:t>
            </a:r>
            <a:r>
              <a:rPr lang="cs-CZ" dirty="0"/>
              <a:t> (1809-1852), který ve třech letech oslepl následkem </a:t>
            </a:r>
            <a:r>
              <a:rPr lang="cs-CZ" dirty="0" smtClean="0"/>
              <a:t>nehody</a:t>
            </a:r>
          </a:p>
          <a:p>
            <a:r>
              <a:rPr lang="cs-CZ" dirty="0"/>
              <a:t>Každý znak Braillova písma tvoří </a:t>
            </a:r>
            <a:r>
              <a:rPr lang="cs-CZ" b="1" dirty="0"/>
              <a:t>6 bodů uspořádaných do obdélníku</a:t>
            </a:r>
            <a:r>
              <a:rPr lang="cs-CZ" dirty="0"/>
              <a:t> 2 x </a:t>
            </a:r>
            <a:r>
              <a:rPr lang="cs-CZ" dirty="0" smtClean="0"/>
              <a:t>3</a:t>
            </a:r>
          </a:p>
          <a:p>
            <a:r>
              <a:rPr lang="cs-CZ" dirty="0" smtClean="0"/>
              <a:t> </a:t>
            </a:r>
            <a:r>
              <a:rPr lang="cs-CZ" dirty="0"/>
              <a:t>Na každém z těchto bodů může nebo nemusí být do papíru vytlačena hmatatelná </a:t>
            </a:r>
            <a:r>
              <a:rPr lang="cs-CZ" dirty="0" smtClean="0"/>
              <a:t>tečka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45024"/>
            <a:ext cx="2719387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6381328"/>
            <a:ext cx="3600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/>
              <a:t>c</a:t>
            </a:r>
            <a:r>
              <a:rPr lang="cs-CZ" sz="1000" dirty="0" err="1" smtClean="0"/>
              <a:t>ommons.wikimedia.org,Braillovo</a:t>
            </a:r>
            <a:r>
              <a:rPr lang="cs-CZ" sz="1000" dirty="0" smtClean="0"/>
              <a:t> písmo.jpg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47420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5301208"/>
            <a:ext cx="6512511" cy="114300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RUNOVÉ PÍSMO - </a:t>
            </a:r>
            <a:r>
              <a:rPr lang="cs-CZ" sz="2800" dirty="0" smtClean="0">
                <a:latin typeface="Comic Sans MS" pitchFamily="66" charset="0"/>
              </a:rPr>
              <a:t>VIKINGOVÉ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2913504"/>
          </a:xfrm>
        </p:spPr>
        <p:txBody>
          <a:bodyPr/>
          <a:lstStyle/>
          <a:p>
            <a:r>
              <a:rPr lang="cs-CZ" b="1" dirty="0"/>
              <a:t>Podle legendy</a:t>
            </a:r>
            <a:r>
              <a:rPr lang="cs-CZ" dirty="0"/>
              <a:t> daroval runové písmo lidem </a:t>
            </a:r>
            <a:r>
              <a:rPr lang="cs-CZ" dirty="0" err="1">
                <a:hlinkClick r:id="rId2" tooltip="přejít na stránku Vikingové a jejich bohové - Ásové"/>
              </a:rPr>
              <a:t>Odin</a:t>
            </a:r>
            <a:r>
              <a:rPr lang="cs-CZ" dirty="0">
                <a:hlinkClick r:id="rId2" tooltip="přejít na stránku Vikingové a jejich bohové - Ásové"/>
              </a:rPr>
              <a:t> - otec </a:t>
            </a:r>
            <a:r>
              <a:rPr lang="cs-CZ" dirty="0" smtClean="0">
                <a:hlinkClick r:id="rId2" tooltip="přejít na stránku Vikingové a jejich bohové - Ásové"/>
              </a:rPr>
              <a:t>bohů</a:t>
            </a:r>
            <a:endParaRPr lang="cs-CZ" dirty="0" smtClean="0"/>
          </a:p>
          <a:p>
            <a:r>
              <a:rPr lang="cs-CZ" dirty="0"/>
              <a:t>Runy jsou většinou vytesány do kamene, ale nacházejí se i na kostech, rohovině, dřevu i na předmětech denní </a:t>
            </a:r>
            <a:r>
              <a:rPr lang="cs-CZ" dirty="0" smtClean="0"/>
              <a:t>potřeby</a:t>
            </a:r>
          </a:p>
          <a:p>
            <a:r>
              <a:rPr lang="cs-CZ" dirty="0" smtClean="0"/>
              <a:t> </a:t>
            </a:r>
            <a:r>
              <a:rPr lang="cs-CZ" dirty="0"/>
              <a:t>Runy sloužily k označení nádob i osobních </a:t>
            </a:r>
            <a:r>
              <a:rPr lang="cs-CZ" dirty="0" smtClean="0"/>
              <a:t>věcí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431381"/>
            <a:ext cx="4760913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453336"/>
            <a:ext cx="38884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commons.wikimedia.org,450px-Anglosaxonrunes.jpg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65042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9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5085184"/>
            <a:ext cx="7334200" cy="114300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HIEROGLIFY - EGYPT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83" y="300194"/>
            <a:ext cx="5437331" cy="429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984" y="239402"/>
            <a:ext cx="2088232" cy="2610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75" y="2996952"/>
            <a:ext cx="2305050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085184"/>
            <a:ext cx="1809552" cy="1355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1760" y="6381328"/>
            <a:ext cx="38884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commons.wikimedia.org,písmo-hieroglyfy.gif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38090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4372168"/>
            <a:ext cx="8126288" cy="1143000"/>
          </a:xfrm>
        </p:spPr>
        <p:txBody>
          <a:bodyPr/>
          <a:lstStyle/>
          <a:p>
            <a:r>
              <a:rPr lang="cs-CZ" dirty="0" smtClean="0"/>
              <a:t>ČÍNSKÉ PÍSMO – </a:t>
            </a:r>
            <a:r>
              <a:rPr lang="cs-CZ" sz="2800" dirty="0" smtClean="0"/>
              <a:t>JAPONSKÉ PÍSMO</a:t>
            </a:r>
            <a:endParaRPr lang="cs-CZ" sz="28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300" y="404664"/>
            <a:ext cx="2694489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1342" y="260648"/>
            <a:ext cx="2702992" cy="4371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25" b="22261"/>
          <a:stretch/>
        </p:blipFill>
        <p:spPr bwMode="auto">
          <a:xfrm>
            <a:off x="4716016" y="5130249"/>
            <a:ext cx="1754109" cy="153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80300" y="116632"/>
            <a:ext cx="37237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commons.wikimedia.org,znaky.jpg,hiragana.gif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6510805"/>
            <a:ext cx="46085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nationalgeographic.com,chinam.jpg,</a:t>
            </a:r>
            <a:endParaRPr lang="cs-CZ" sz="1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623" y="5130248"/>
            <a:ext cx="1668599" cy="1581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88224" y="6453336"/>
            <a:ext cx="24482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nationalgeographic.com,japan2.gif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12539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5229200"/>
            <a:ext cx="6512511" cy="114300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INDIÁNSKÉ PÍSMO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363415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96752"/>
            <a:ext cx="4400550" cy="378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0" y="40466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Číslice starých Mayů – Jižní Amerika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37312"/>
            <a:ext cx="33843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Commons.wikimedia.org,indiánské-písmo.jpg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77000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79840" y="5445224"/>
            <a:ext cx="6512511" cy="114300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KLÍNOVÉ PÍSMO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2265432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toto písmo vytesávali staří Sumerové, oblast Mezopotámie</a:t>
            </a:r>
          </a:p>
          <a:p>
            <a:r>
              <a:rPr lang="cs-CZ" sz="1800" dirty="0" smtClean="0"/>
              <a:t>při tesání písmene vznikal klín</a:t>
            </a:r>
          </a:p>
          <a:p>
            <a:r>
              <a:rPr lang="cs-CZ" sz="1800" dirty="0" smtClean="0"/>
              <a:t>základem </a:t>
            </a:r>
            <a:r>
              <a:rPr lang="cs-CZ" sz="1800" dirty="0"/>
              <a:t>ke klínovému písmu byly čtyři druhy klínů: kolmý, vodorovný, šikmý a sdružení dvou šikmých </a:t>
            </a:r>
            <a:r>
              <a:rPr lang="cs-CZ" sz="1800" dirty="0" smtClean="0"/>
              <a:t>klínů</a:t>
            </a:r>
          </a:p>
          <a:p>
            <a:r>
              <a:rPr lang="cs-CZ" sz="1800" dirty="0" smtClean="0"/>
              <a:t>klínové </a:t>
            </a:r>
            <a:r>
              <a:rPr lang="cs-CZ" sz="1800" dirty="0"/>
              <a:t>písmo bylo časem nahrazeno hieroglyfy. Hliněné destičky a kovové </a:t>
            </a:r>
            <a:r>
              <a:rPr lang="cs-CZ" sz="1800" dirty="0" smtClean="0"/>
              <a:t>plátky, </a:t>
            </a:r>
            <a:r>
              <a:rPr lang="cs-CZ" sz="1800" dirty="0"/>
              <a:t>do níž se písmo rylo , později nahradil papyrus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80928"/>
            <a:ext cx="5688632" cy="2615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237312"/>
            <a:ext cx="24482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asmat.cz,1723.jpg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543871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20688" y="5157192"/>
            <a:ext cx="10404648" cy="1143000"/>
          </a:xfrm>
        </p:spPr>
        <p:txBody>
          <a:bodyPr/>
          <a:lstStyle/>
          <a:p>
            <a:r>
              <a:rPr lang="cs-CZ" dirty="0" smtClean="0"/>
              <a:t>HEBREJSKÉ a ARABSKÉ PÍSMO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3718247" cy="2406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92179"/>
            <a:ext cx="1818430" cy="1559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23" b="3663"/>
          <a:stretch/>
        </p:blipFill>
        <p:spPr bwMode="auto">
          <a:xfrm>
            <a:off x="235390" y="404664"/>
            <a:ext cx="9240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118746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IZRAEL - ÁSIE</a:t>
            </a:r>
            <a:endParaRPr lang="cs-CZ" dirty="0"/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888"/>
            <a:ext cx="3650045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6309320"/>
            <a:ext cx="8136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jewfaq.org,hebrew.gif,</a:t>
            </a:r>
            <a:r>
              <a:rPr lang="cs-CZ" sz="1000" dirty="0"/>
              <a:t> </a:t>
            </a:r>
            <a:r>
              <a:rPr lang="cs-CZ" sz="1000" dirty="0" smtClean="0"/>
              <a:t>ibssk.sk,abeceda.jpg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404664"/>
            <a:ext cx="185912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ccos.com,izrael-mapa.jpg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15473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517232"/>
            <a:ext cx="6512511" cy="114300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GOTICKÉ PÍSMO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14" b="47741"/>
          <a:stretch/>
        </p:blipFill>
        <p:spPr bwMode="auto">
          <a:xfrm>
            <a:off x="190357" y="3046140"/>
            <a:ext cx="3993254" cy="2485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8640"/>
            <a:ext cx="3456384" cy="4894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5157192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ŠVABACH – NOVOGOTICKÉ PÍSMO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381328"/>
            <a:ext cx="69739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depresysoul.blogspot.com,gotika+2.jpg,</a:t>
            </a:r>
            <a:r>
              <a:rPr lang="cs-CZ" sz="1000" dirty="0"/>
              <a:t> </a:t>
            </a:r>
            <a:r>
              <a:rPr lang="cs-CZ" sz="1000" dirty="0" smtClean="0"/>
              <a:t>can-tattoo.cz,1178209506_písmo_svabach.jpg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61597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354</TotalTime>
  <Words>198</Words>
  <Application>Microsoft Office PowerPoint</Application>
  <PresentationFormat>Předvádění na obrazovce (4:3)</PresentationFormat>
  <Paragraphs>59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PÍSMO V DĚJINÁCH</vt:lpstr>
      <vt:lpstr>Braillovo písmo</vt:lpstr>
      <vt:lpstr>RUNOVÉ PÍSMO - VIKINGOVÉ</vt:lpstr>
      <vt:lpstr>HIEROGLIFY - EGYPT</vt:lpstr>
      <vt:lpstr>ČÍNSKÉ PÍSMO – JAPONSKÉ PÍSMO</vt:lpstr>
      <vt:lpstr>INDIÁNSKÉ PÍSMO</vt:lpstr>
      <vt:lpstr>KLÍNOVÉ PÍSMO</vt:lpstr>
      <vt:lpstr>HEBREJSKÉ a ARABSKÉ PÍSMO</vt:lpstr>
      <vt:lpstr>GOTICKÉ PÍSMO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PÍSMO V DĚJINÁCH</dc:title>
  <dc:creator>Asus</dc:creator>
  <cp:lastModifiedBy>Jarmila</cp:lastModifiedBy>
  <cp:revision>18</cp:revision>
  <dcterms:created xsi:type="dcterms:W3CDTF">2011-10-17T23:17:29Z</dcterms:created>
  <dcterms:modified xsi:type="dcterms:W3CDTF">2013-10-06T07:10:09Z</dcterms:modified>
</cp:coreProperties>
</file>