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64" r:id="rId3"/>
    <p:sldId id="256" r:id="rId4"/>
    <p:sldId id="257" r:id="rId5"/>
    <p:sldId id="258" r:id="rId6"/>
    <p:sldId id="261" r:id="rId7"/>
    <p:sldId id="260" r:id="rId8"/>
    <p:sldId id="259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47932D8-B503-40AF-AFAE-67E54A221F9F}">
          <p14:sldIdLst>
            <p14:sldId id="264"/>
            <p14:sldId id="256"/>
            <p14:sldId id="257"/>
            <p14:sldId id="258"/>
            <p14:sldId id="261"/>
            <p14:sldId id="260"/>
            <p14:sldId id="259"/>
            <p14:sldId id="262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26" y="18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71F423-BFD4-4DB5-A273-5B5C463F1B22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A8E743-698E-405B-9EBC-0EB297332C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3012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010316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860227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4413636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352915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1314826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708870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609069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774436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41898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746216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44343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460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60892F0-9631-4EB9-B8C6-CAC5FE989EC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AA7DF28-12DA-425F-BDB7-2594AF9FD46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eaning_Tower_of_Pisa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hyperlink" Target="//upload.wikimedia.org/wikipedia/commons/5/51/Vy%C5%A1ehrad-rotunda.jpg" TargetMode="Externa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19672" y="1916832"/>
            <a:ext cx="5184576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/>
              <a:t>METODICKÝ LIST PRO ZŠ</a:t>
            </a:r>
          </a:p>
          <a:p>
            <a:r>
              <a:rPr lang="cs-CZ" sz="1200" b="1" dirty="0"/>
              <a:t> Pro zpracování vzdělávacích materiálů (VM)v rámci projektu EU peníze školám</a:t>
            </a:r>
          </a:p>
          <a:p>
            <a:r>
              <a:rPr lang="cs-CZ" sz="1200" b="1" dirty="0"/>
              <a:t>                      Operační program Vzdělávání pro konkurenceschopnost</a:t>
            </a:r>
          </a:p>
          <a:p>
            <a:r>
              <a:rPr lang="cs-CZ" sz="1200" b="1" dirty="0"/>
              <a:t>  </a:t>
            </a:r>
          </a:p>
          <a:p>
            <a:r>
              <a:rPr lang="cs-CZ" sz="1200" b="1" dirty="0"/>
              <a:t>Projekt: Moderní výuka</a:t>
            </a:r>
          </a:p>
          <a:p>
            <a:r>
              <a:rPr lang="cs-CZ" sz="1200" b="1" dirty="0"/>
              <a:t> Registrační číslo: CZ.1.07/1.4.00/21.3192</a:t>
            </a:r>
          </a:p>
          <a:p>
            <a:r>
              <a:rPr lang="cs-CZ" sz="1200" b="1" dirty="0"/>
              <a:t> Číslo DUM: </a:t>
            </a:r>
            <a:r>
              <a:rPr lang="cs-CZ" sz="1200" b="1" dirty="0" smtClean="0">
                <a:solidFill>
                  <a:srgbClr val="FF0000"/>
                </a:solidFill>
              </a:rPr>
              <a:t>VY_32_INOVACE_5.3.05</a:t>
            </a:r>
          </a:p>
          <a:p>
            <a:r>
              <a:rPr lang="cs-CZ" sz="1200" b="1" dirty="0"/>
              <a:t> Jméno autora: Mgr. Jarmila </a:t>
            </a:r>
            <a:r>
              <a:rPr lang="cs-CZ" sz="1200" b="1" dirty="0" err="1"/>
              <a:t>Gécová</a:t>
            </a:r>
            <a:endParaRPr lang="cs-CZ" sz="1200" b="1" dirty="0"/>
          </a:p>
          <a:p>
            <a:r>
              <a:rPr lang="cs-CZ" sz="1200" b="1" dirty="0"/>
              <a:t> Datum, období kdy byl vytvořen: říjen 2011</a:t>
            </a:r>
          </a:p>
          <a:p>
            <a:r>
              <a:rPr lang="cs-CZ" sz="1200" b="1" dirty="0"/>
              <a:t> Název práce: </a:t>
            </a:r>
            <a:r>
              <a:rPr lang="cs-CZ" sz="1200" b="1" dirty="0" smtClean="0"/>
              <a:t>Románský sloh </a:t>
            </a:r>
          </a:p>
          <a:p>
            <a:r>
              <a:rPr lang="cs-CZ" sz="1200" b="1" dirty="0"/>
              <a:t> Předmět, pro který je VM určen: </a:t>
            </a:r>
            <a:r>
              <a:rPr lang="cs-CZ" sz="1200" b="1" dirty="0" smtClean="0"/>
              <a:t>Výtvarná výchova</a:t>
            </a:r>
            <a:endParaRPr lang="cs-CZ" sz="1200" b="1" dirty="0"/>
          </a:p>
          <a:p>
            <a:r>
              <a:rPr lang="cs-CZ" sz="1200" b="1" dirty="0"/>
              <a:t> Ročník, pro který je VM určen </a:t>
            </a:r>
            <a:r>
              <a:rPr lang="cs-CZ" sz="1200" b="1" dirty="0" smtClean="0"/>
              <a:t>7.</a:t>
            </a:r>
            <a:endParaRPr lang="cs-CZ" sz="1200" b="1" dirty="0"/>
          </a:p>
          <a:p>
            <a:r>
              <a:rPr lang="cs-CZ" sz="1200" b="1" dirty="0"/>
              <a:t> Časová dotace: </a:t>
            </a:r>
            <a:r>
              <a:rPr lang="cs-CZ" sz="1200" b="1" dirty="0" smtClean="0"/>
              <a:t>2 </a:t>
            </a:r>
            <a:r>
              <a:rPr lang="cs-CZ" sz="1200" b="1" dirty="0"/>
              <a:t>h</a:t>
            </a:r>
          </a:p>
          <a:p>
            <a:r>
              <a:rPr lang="cs-CZ" sz="1200" b="1" dirty="0"/>
              <a:t>  </a:t>
            </a:r>
          </a:p>
          <a:p>
            <a:r>
              <a:rPr lang="cs-CZ" sz="1200" b="1" dirty="0"/>
              <a:t>Vzdělávací oblast, tematický okruh, téma:</a:t>
            </a:r>
          </a:p>
          <a:p>
            <a:r>
              <a:rPr lang="cs-CZ" sz="1200" b="1" dirty="0" smtClean="0"/>
              <a:t>Umění a kultura</a:t>
            </a:r>
            <a:endParaRPr lang="cs-CZ" sz="1200" b="1" dirty="0"/>
          </a:p>
          <a:p>
            <a:r>
              <a:rPr lang="cs-CZ" sz="1200" b="1" dirty="0" smtClean="0"/>
              <a:t>Písmo - iniciála</a:t>
            </a:r>
            <a:endParaRPr lang="cs-CZ" sz="1200" b="1" dirty="0"/>
          </a:p>
          <a:p>
            <a:r>
              <a:rPr lang="cs-CZ" sz="1200" b="1" dirty="0" smtClean="0"/>
              <a:t>Románský sloh </a:t>
            </a:r>
          </a:p>
          <a:p>
            <a:r>
              <a:rPr lang="cs-CZ" sz="1200" b="1" dirty="0"/>
              <a:t>  </a:t>
            </a:r>
          </a:p>
          <a:p>
            <a:r>
              <a:rPr lang="cs-CZ" sz="1200" b="1" dirty="0"/>
              <a:t>Metodický list, anotace- výstižný popis způsobu použití VM ve výuce: </a:t>
            </a:r>
          </a:p>
          <a:p>
            <a:r>
              <a:rPr lang="cs-CZ" sz="1200" b="1" dirty="0"/>
              <a:t>Materiál je </a:t>
            </a:r>
            <a:r>
              <a:rPr lang="cs-CZ" sz="1200" b="1" smtClean="0"/>
              <a:t>výukovým materiálem k</a:t>
            </a:r>
            <a:r>
              <a:rPr lang="cs-CZ" sz="1200" b="1" dirty="0"/>
              <a:t> </a:t>
            </a:r>
            <a:r>
              <a:rPr lang="cs-CZ" sz="1200" b="1" dirty="0" smtClean="0"/>
              <a:t>prohlubování znalostí o románském slohu a jeho historickém vývoji v oblasti malířství, sochařství a architektury.</a:t>
            </a:r>
            <a:endParaRPr lang="cs-CZ" sz="1200" b="1" dirty="0"/>
          </a:p>
          <a:p>
            <a:r>
              <a:rPr lang="cs-CZ" sz="1200" b="1" dirty="0"/>
              <a:t> </a:t>
            </a:r>
          </a:p>
          <a:p>
            <a:r>
              <a:rPr lang="cs-CZ" sz="1200" b="1" dirty="0"/>
              <a:t>Pomůcky: </a:t>
            </a:r>
            <a:r>
              <a:rPr lang="cs-CZ" sz="1200" b="1" dirty="0" smtClean="0"/>
              <a:t>prezentace, ukázky</a:t>
            </a:r>
            <a:endParaRPr lang="cs-CZ" sz="1200" b="1" dirty="0"/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8137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1908919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8610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CC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Románský sloh</a:t>
            </a:r>
            <a:endParaRPr lang="cs-CZ" sz="6000" b="1" dirty="0">
              <a:solidFill>
                <a:srgbClr val="CC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ARLING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97551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227290" y="69273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ARLING" pitchFamily="2" charset="0"/>
              </a:rPr>
              <a:t>Charakteristika</a:t>
            </a:r>
            <a:endParaRPr lang="cs-CZ" sz="5400" b="1" dirty="0">
              <a:ln>
                <a:solidFill>
                  <a:schemeClr val="tx1"/>
                </a:solidFill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ARLING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/>
          <a:lstStyle/>
          <a:p>
            <a:pPr lvl="0"/>
            <a:r>
              <a:rPr lang="cs-CZ" b="1" dirty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působí těžkopádně, masivně (stavebním materiálem je kámen, cihla)</a:t>
            </a:r>
          </a:p>
          <a:p>
            <a:pPr lvl="0"/>
            <a:endParaRPr lang="cs-CZ" b="1" dirty="0" smtClean="0">
              <a:ln w="19050">
                <a:solidFill>
                  <a:schemeClr val="tx1"/>
                </a:solidFill>
                <a:prstDash val="solid"/>
              </a:ln>
              <a:solidFill>
                <a:srgbClr val="FFC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lvl="0"/>
            <a:r>
              <a:rPr lang="cs-CZ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prostor </a:t>
            </a:r>
            <a:r>
              <a:rPr lang="cs-CZ" b="1" dirty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je většinou zakončen klenbou válenou, křížovou</a:t>
            </a:r>
          </a:p>
          <a:p>
            <a:pPr lvl="0"/>
            <a:endParaRPr lang="cs-CZ" b="1" dirty="0" smtClean="0">
              <a:ln w="19050">
                <a:solidFill>
                  <a:schemeClr val="tx1"/>
                </a:solidFill>
                <a:prstDash val="solid"/>
              </a:ln>
              <a:solidFill>
                <a:srgbClr val="FFC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  <a:p>
            <a:pPr lvl="0"/>
            <a:r>
              <a:rPr lang="cs-CZ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okna </a:t>
            </a:r>
            <a:r>
              <a:rPr lang="cs-CZ" b="1" dirty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malá, obloukovitá, tlak klenby nesou pilíře</a:t>
            </a:r>
          </a:p>
          <a:p>
            <a:pPr marL="0" indent="0">
              <a:buNone/>
            </a:pPr>
            <a:endParaRPr lang="cs-CZ" b="1" dirty="0">
              <a:ln w="28575">
                <a:solidFill>
                  <a:schemeClr val="tx2">
                    <a:tint val="1000"/>
                  </a:schemeClr>
                </a:solidFill>
                <a:prstDash val="solid"/>
              </a:ln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380030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711273">
            <a:off x="3089475" y="30166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Segoe Print" pitchFamily="2" charset="0"/>
              </a:rPr>
              <a:t>Malířství</a:t>
            </a:r>
            <a:endParaRPr lang="cs-CZ" sz="5400" dirty="0">
              <a:ln w="18415" cmpd="sng">
                <a:solidFill>
                  <a:schemeClr val="tx1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Segoe Prin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400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Převažují fresky a knižní malba</a:t>
            </a:r>
          </a:p>
          <a:p>
            <a:endParaRPr lang="cs-CZ" sz="3400" b="1" dirty="0" smtClean="0">
              <a:ln w="18415" cmpd="sng">
                <a:solidFill>
                  <a:schemeClr val="tx1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cs-CZ" sz="3400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Zobrazování svatých či známých panovníků</a:t>
            </a:r>
          </a:p>
          <a:p>
            <a:endParaRPr lang="cs-CZ" sz="3400" b="1" dirty="0" smtClean="0">
              <a:ln w="18415" cmpd="sng">
                <a:solidFill>
                  <a:schemeClr val="tx1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cs-CZ" sz="3400" b="1" dirty="0" smtClean="0">
                <a:ln w="18415" cmpd="sng">
                  <a:solidFill>
                    <a:schemeClr val="tx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Nebyl kladen důraz na anatomii a podobu</a:t>
            </a:r>
          </a:p>
          <a:p>
            <a:pPr marL="0" indent="0">
              <a:buNone/>
            </a:pPr>
            <a:endParaRPr lang="cs-CZ" sz="3400" b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591173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4.jxs.cz/437/847/d7802a37c1_67789524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3151508" cy="4374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7219" y="4706950"/>
            <a:ext cx="352839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chemeClr val="accent6">
                    <a:lumMod val="50000"/>
                  </a:schemeClr>
                </a:solidFill>
              </a:rPr>
              <a:t>http://narrateur.blog.cz/1008/patristika-a-scholastika</a:t>
            </a:r>
            <a:endParaRPr lang="cs-CZ" sz="11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8" name="Picture 4" descr="http://www.telc-etc.cz/telc/store/tl/39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143" y="995148"/>
            <a:ext cx="4244220" cy="5560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18143" y="725218"/>
            <a:ext cx="452585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chemeClr val="accent6">
                    <a:lumMod val="50000"/>
                  </a:schemeClr>
                </a:solidFill>
              </a:rPr>
              <a:t>http://www.telc-etc.cz/telc/?target=tl&amp;menu=1506&amp;rok=2004&amp;cislo=3</a:t>
            </a:r>
            <a:endParaRPr lang="cs-CZ" sz="11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45619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32656" y="188640"/>
            <a:ext cx="8229600" cy="1143000"/>
          </a:xfrm>
        </p:spPr>
        <p:txBody>
          <a:bodyPr/>
          <a:lstStyle/>
          <a:p>
            <a:r>
              <a:rPr lang="cs-CZ" dirty="0" smtClean="0"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  <a:latin typeface="AR DESTINE" pitchFamily="2" charset="0"/>
              </a:rPr>
              <a:t>Architektura</a:t>
            </a:r>
            <a:endParaRPr lang="cs-CZ" dirty="0">
              <a:effectLst>
                <a:glow rad="101600">
                  <a:schemeClr val="accent5">
                    <a:satMod val="175000"/>
                    <a:alpha val="40000"/>
                  </a:schemeClr>
                </a:glow>
              </a:effectLst>
              <a:latin typeface="AR DESTINE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2800" dirty="0" smtClean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hrady</a:t>
            </a:r>
            <a:r>
              <a:rPr lang="cs-CZ" sz="2800" dirty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, městské paláce, měšťanské domy, kamenné </a:t>
            </a:r>
            <a:r>
              <a:rPr lang="cs-CZ" sz="2800" dirty="0" smtClean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  mosty</a:t>
            </a:r>
            <a:r>
              <a:rPr lang="cs-CZ" sz="2800" dirty="0"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, fortifikační systém = opevnění - padací most, mohutné hradby, vodní příkopy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Šikmá věž">
            <a:hlinkClick r:id="rId3" tooltip="Šikmá věž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068960"/>
            <a:ext cx="2729808" cy="3636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16200000">
            <a:off x="1276910" y="4763901"/>
            <a:ext cx="36361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/>
              <a:t>http://cs.wikipedia.org/wiki/Pisa</a:t>
            </a:r>
            <a:endParaRPr lang="cs-CZ" sz="1000" b="1" dirty="0"/>
          </a:p>
        </p:txBody>
      </p:sp>
      <p:pic>
        <p:nvPicPr>
          <p:cNvPr id="2056" name="Picture 8" descr="Soubor:Vyšehrad-rotunda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366" y="3068960"/>
            <a:ext cx="2730891" cy="364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 rot="16200000">
            <a:off x="4062360" y="4689497"/>
            <a:ext cx="36411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/>
              <a:t>http://cs.wikipedia.org/wiki/Soubor:Vy%C5%A1ehrad-rotunda.jpg</a:t>
            </a:r>
            <a:endParaRPr lang="cs-CZ" sz="1000" b="1" dirty="0"/>
          </a:p>
        </p:txBody>
      </p:sp>
    </p:spTree>
    <p:extLst>
      <p:ext uri="{BB962C8B-B14F-4D97-AF65-F5344CB8AC3E}">
        <p14:creationId xmlns:p14="http://schemas.microsoft.com/office/powerpoint/2010/main" val="24563132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0720691">
            <a:off x="-324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BatangChe" pitchFamily="49" charset="-127"/>
                <a:ea typeface="BatangChe" pitchFamily="49" charset="-127"/>
              </a:rPr>
              <a:t>Sochařství</a:t>
            </a:r>
            <a:endParaRPr lang="cs-CZ" sz="54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353710"/>
            <a:ext cx="8229600" cy="4525963"/>
          </a:xfrm>
        </p:spPr>
        <p:txBody>
          <a:bodyPr/>
          <a:lstStyle/>
          <a:p>
            <a:pPr lvl="0"/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dekorativní </a:t>
            </a:r>
          </a:p>
          <a:p>
            <a:pPr lvl="0"/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figurální</a:t>
            </a:r>
          </a:p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plnilo </a:t>
            </a: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funkci šíření náboženství </a:t>
            </a:r>
            <a:endParaRPr lang="cs-CZ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lvl="0"/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kovolitectví - bronzové dveře</a:t>
            </a:r>
          </a:p>
          <a:p>
            <a:pPr lvl="0"/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řezbářství - Kristus na Kříži = jediný námět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91350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leccos.com/pics/pic/romanske_vytv._umen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2958"/>
            <a:ext cx="2814874" cy="3838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4095335"/>
            <a:ext cx="28148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</a:rPr>
              <a:t>http://leccos.com/index.php/clanky/romanske-vytvarne-umeni</a:t>
            </a:r>
            <a:endParaRPr lang="cs-CZ" sz="1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</a:endParaRPr>
          </a:p>
        </p:txBody>
      </p:sp>
      <p:pic>
        <p:nvPicPr>
          <p:cNvPr id="3076" name="Picture 4" descr="http://www.rumpal.cz/storage/200809180855_DSC_005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271" y="3212975"/>
            <a:ext cx="4732896" cy="3143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39271" y="2905199"/>
            <a:ext cx="47328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http://www.rumpal.cz/view.php?cisloclanku=2008090002</a:t>
            </a:r>
            <a:endParaRPr lang="cs-CZ" sz="1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516222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ambria" pitchFamily="18" charset="0"/>
              </a:rPr>
              <a:t>Nejznámější památky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lvl="0"/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ambria" pitchFamily="18" charset="0"/>
              </a:rPr>
              <a:t>chrám Cluny (Francie)</a:t>
            </a:r>
          </a:p>
          <a:p>
            <a:pPr lvl="0"/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ambria" pitchFamily="18" charset="0"/>
              </a:rPr>
              <a:t>kostel Notre-Dame-La-Grande v </a:t>
            </a:r>
            <a:r>
              <a:rPr lang="cs-CZ" b="1" dirty="0" err="1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ambria" pitchFamily="18" charset="0"/>
              </a:rPr>
              <a:t>Poitiers</a:t>
            </a:r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ambria" pitchFamily="18" charset="0"/>
              </a:rPr>
              <a:t> (Francie)</a:t>
            </a:r>
          </a:p>
          <a:p>
            <a:pPr lvl="0"/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ambria" pitchFamily="18" charset="0"/>
              </a:rPr>
              <a:t>Pisa (Itálie)</a:t>
            </a:r>
          </a:p>
          <a:p>
            <a:pPr lvl="0"/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ambria" pitchFamily="18" charset="0"/>
              </a:rPr>
              <a:t>kostel sv. Marka v Benátkách</a:t>
            </a:r>
          </a:p>
          <a:p>
            <a:pPr lvl="0"/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ambria" pitchFamily="18" charset="0"/>
              </a:rPr>
              <a:t>kostel sv. Apoštolů v Kolíně nad Rýnem</a:t>
            </a:r>
          </a:p>
          <a:p>
            <a:pPr lvl="0"/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Cambria" pitchFamily="18" charset="0"/>
              </a:rPr>
              <a:t>rotunda Sv. Kateřiny ve Znojmě</a:t>
            </a:r>
          </a:p>
          <a:p>
            <a:pPr marL="0" indent="0">
              <a:buNone/>
            </a:pP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277378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84</TotalTime>
  <Words>135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Aerodynamika</vt:lpstr>
      <vt:lpstr>Prezentace aplikace PowerPoint</vt:lpstr>
      <vt:lpstr>Románský sloh</vt:lpstr>
      <vt:lpstr>Charakteristika</vt:lpstr>
      <vt:lpstr>Malířství</vt:lpstr>
      <vt:lpstr>Prezentace aplikace PowerPoint</vt:lpstr>
      <vt:lpstr>Architektura</vt:lpstr>
      <vt:lpstr>Sochařství</vt:lpstr>
      <vt:lpstr>Prezentace aplikace PowerPoint</vt:lpstr>
      <vt:lpstr>Nejznámější památky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Románský sloh</dc:title>
  <dc:creator>Marta</dc:creator>
  <cp:lastModifiedBy>Jarmila</cp:lastModifiedBy>
  <cp:revision>15</cp:revision>
  <dcterms:created xsi:type="dcterms:W3CDTF">2011-11-05T15:45:59Z</dcterms:created>
  <dcterms:modified xsi:type="dcterms:W3CDTF">2013-10-06T07:56:11Z</dcterms:modified>
</cp:coreProperties>
</file>