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71" r:id="rId2"/>
    <p:sldId id="256" r:id="rId3"/>
    <p:sldId id="258" r:id="rId4"/>
    <p:sldId id="257" r:id="rId5"/>
    <p:sldId id="259" r:id="rId6"/>
    <p:sldId id="272" r:id="rId7"/>
    <p:sldId id="273" r:id="rId8"/>
    <p:sldId id="260" r:id="rId9"/>
    <p:sldId id="261" r:id="rId10"/>
    <p:sldId id="263" r:id="rId11"/>
    <p:sldId id="264" r:id="rId12"/>
    <p:sldId id="262" r:id="rId13"/>
    <p:sldId id="265" r:id="rId14"/>
    <p:sldId id="266" r:id="rId15"/>
    <p:sldId id="274" r:id="rId16"/>
    <p:sldId id="267" r:id="rId17"/>
    <p:sldId id="268" r:id="rId18"/>
    <p:sldId id="269" r:id="rId19"/>
    <p:sldId id="270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123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E9206C58-6999-4114-A28A-91ACEF26F891}" type="datetimeFigureOut">
              <a:rPr lang="cs-CZ"/>
              <a:pPr/>
              <a:t>6.10.2013</a:t>
            </a:fld>
            <a:endParaRPr lang="cs-CZ"/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EC7EE14-03CA-45E8-829F-59700B9F4B6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4004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5699E28-21FD-4FB8-B4E0-25BC12341144}" type="datetimeFigureOut">
              <a:rPr lang="cs-CZ"/>
              <a:pPr>
                <a:defRPr/>
              </a:pPr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5A0DBF0-A617-4E3D-AC8D-00152FAF5D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45924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F6AA6E-9D84-43ED-BEEF-C5A84A3DC27F}" type="datetimeFigureOut">
              <a:rPr lang="cs-CZ"/>
              <a:pPr>
                <a:defRPr/>
              </a:pPr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85B08-9194-437E-8200-4A6115880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14093-E681-478E-81E2-1534B930C2B0}" type="datetimeFigureOut">
              <a:rPr lang="cs-CZ"/>
              <a:pPr>
                <a:defRPr/>
              </a:pPr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0FCEB-A47C-4B4E-A316-3A9300FA5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66339C-BBAA-42F4-8F85-623F3F662090}" type="datetimeFigureOut">
              <a:rPr lang="cs-CZ"/>
              <a:pPr>
                <a:defRPr/>
              </a:pPr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8AD52-8CB5-47B3-9EB9-5EECF28742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E69BE-5517-446F-8D8A-D5CFD47F6D10}" type="datetimeFigureOut">
              <a:rPr lang="cs-CZ"/>
              <a:pPr>
                <a:defRPr/>
              </a:pPr>
              <a:t>6.10.2013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74EE1-EEB3-45F6-89D3-519932784A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5FD9A-6806-43B8-9BC2-29E84F645207}" type="datetimeFigureOut">
              <a:rPr lang="cs-CZ"/>
              <a:pPr>
                <a:defRPr/>
              </a:pPr>
              <a:t>6.10.2013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9B573-B947-4544-A357-A6113C33CF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FB231C-D3ED-4DA3-A238-ECF0C0BE8D3F}" type="datetimeFigureOut">
              <a:rPr lang="cs-CZ"/>
              <a:pPr>
                <a:defRPr/>
              </a:pPr>
              <a:t>6.10.2013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D52A-7BD7-4055-8C90-0236087037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85DEFF-E997-42A1-9800-8FBB1B531F63}" type="datetimeFigureOut">
              <a:rPr lang="cs-CZ"/>
              <a:pPr>
                <a:defRPr/>
              </a:pPr>
              <a:t>6.10.2013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FC7B7F-8BBF-428C-92F7-B495D0268E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EBEFD5-F1EA-4331-9DC6-3269C30224E7}" type="datetimeFigureOut">
              <a:rPr lang="cs-CZ"/>
              <a:pPr>
                <a:defRPr/>
              </a:pPr>
              <a:t>6.10.2013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9B7D7-70EB-4582-99BD-4DC94C3D7D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4B13E8-B5FF-44FD-93D3-5388BAB105DA}" type="datetimeFigureOut">
              <a:rPr lang="cs-CZ"/>
              <a:pPr>
                <a:defRPr/>
              </a:pPr>
              <a:t>6.10.2013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9490A-56D7-4F96-BDBF-AEF3EAD5DA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EC349-9DC3-45B7-8823-5CAF7A7A48A8}" type="datetimeFigureOut">
              <a:rPr lang="cs-CZ"/>
              <a:pPr>
                <a:defRPr/>
              </a:pPr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002F0-E485-42A7-8CDB-5BBCDF4106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A07AC-0437-42DB-9A73-1D7D535297F3}" type="datetimeFigureOut">
              <a:rPr lang="cs-CZ"/>
              <a:pPr>
                <a:defRPr/>
              </a:pPr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5E0707-7759-48BB-8534-A5F89DB9F7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14FFDAD-91CD-4C2C-8EBB-417293582CDD}" type="datetimeFigureOut">
              <a:rPr lang="cs-CZ"/>
              <a:pPr>
                <a:defRPr/>
              </a:pPr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29B0C0E-8208-4B0D-9F56-76AC9C11A4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slow">
    <p:fad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8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acred-destinations.com/egypt/edfu-photos/slides/sanctuary2-cc-gareth-rebekah.htm" TargetMode="External"/><Relationship Id="rId3" Type="http://schemas.openxmlformats.org/officeDocument/2006/relationships/image" Target="../media/image18.jpeg"/><Relationship Id="rId7" Type="http://schemas.openxmlformats.org/officeDocument/2006/relationships/image" Target="../media/image2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acred-destinations.com/egypt/edfu-photos/slides/birth-house-w-pylon-cc-adrian-barnes.htm" TargetMode="External"/><Relationship Id="rId5" Type="http://schemas.openxmlformats.org/officeDocument/2006/relationships/image" Target="../media/image19.jpeg"/><Relationship Id="rId4" Type="http://schemas.openxmlformats.org/officeDocument/2006/relationships/hyperlink" Target="http://www.sacred-destinations.com/egypt/edfu-photos/slides/columns-cc-twose.htm" TargetMode="External"/><Relationship Id="rId9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5"/>
          <p:cNvSpPr>
            <a:spLocks noChangeArrowheads="1"/>
          </p:cNvSpPr>
          <p:nvPr/>
        </p:nvSpPr>
        <p:spPr bwMode="auto">
          <a:xfrm>
            <a:off x="1042988" y="1700213"/>
            <a:ext cx="7129462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 dirty="0"/>
              <a:t>METODICKÝ LIST PRO ZŠ</a:t>
            </a:r>
          </a:p>
          <a:p>
            <a:r>
              <a:rPr lang="cs-CZ" sz="1400" b="1" dirty="0"/>
              <a:t> Pro zpracování vzdělávacích materiálů (VM)v rámci projektu EU peníze školám</a:t>
            </a:r>
          </a:p>
          <a:p>
            <a:r>
              <a:rPr lang="cs-CZ" sz="1400" b="1" dirty="0"/>
              <a:t>                      Operační program Vzdělávání pro konkurenceschopnost</a:t>
            </a:r>
          </a:p>
          <a:p>
            <a:r>
              <a:rPr lang="cs-CZ" sz="1400" b="1" dirty="0"/>
              <a:t>  </a:t>
            </a:r>
          </a:p>
          <a:p>
            <a:r>
              <a:rPr lang="cs-CZ" sz="1400" b="1" dirty="0"/>
              <a:t>Projekt: Moderní výuka</a:t>
            </a:r>
          </a:p>
          <a:p>
            <a:r>
              <a:rPr lang="cs-CZ" sz="1400" b="1" dirty="0"/>
              <a:t> Registrační číslo: CZ.1.07/1.4.00/21.3192</a:t>
            </a:r>
          </a:p>
          <a:p>
            <a:r>
              <a:rPr lang="cs-CZ" sz="1400" b="1" dirty="0"/>
              <a:t> Číslo DUM: </a:t>
            </a:r>
            <a:r>
              <a:rPr lang="cs-CZ" sz="1400" b="1" dirty="0">
                <a:solidFill>
                  <a:srgbClr val="FF0000"/>
                </a:solidFill>
              </a:rPr>
              <a:t>VY_32_INOVACE_5.3.06</a:t>
            </a:r>
          </a:p>
          <a:p>
            <a:r>
              <a:rPr lang="cs-CZ" sz="1400" b="1" dirty="0"/>
              <a:t> Jméno autora: Mgr. Jarmila </a:t>
            </a:r>
            <a:r>
              <a:rPr lang="cs-CZ" sz="1400" b="1" dirty="0" err="1"/>
              <a:t>Gécová</a:t>
            </a:r>
            <a:endParaRPr lang="cs-CZ" sz="1400" b="1" dirty="0"/>
          </a:p>
          <a:p>
            <a:r>
              <a:rPr lang="cs-CZ" sz="1400" b="1" dirty="0"/>
              <a:t> Datum, období kdy byl vytvořen: říjen 2011</a:t>
            </a:r>
          </a:p>
          <a:p>
            <a:r>
              <a:rPr lang="cs-CZ" sz="1400" b="1" dirty="0"/>
              <a:t> Název práce: Egypt </a:t>
            </a:r>
          </a:p>
          <a:p>
            <a:r>
              <a:rPr lang="cs-CZ" sz="1400" b="1" dirty="0"/>
              <a:t> Předmět, pro který je VM určen: Výtvarná výchova</a:t>
            </a:r>
          </a:p>
          <a:p>
            <a:r>
              <a:rPr lang="cs-CZ" sz="1400" b="1" dirty="0"/>
              <a:t> Ročník, pro který je VM určen 6.</a:t>
            </a:r>
          </a:p>
          <a:p>
            <a:r>
              <a:rPr lang="cs-CZ" sz="1400" b="1" dirty="0"/>
              <a:t> Časová dotace: 2 h  </a:t>
            </a:r>
          </a:p>
          <a:p>
            <a:r>
              <a:rPr lang="cs-CZ" sz="1400" b="1" dirty="0"/>
              <a:t>Vzdělávací oblast, tematický okruh, téma:</a:t>
            </a:r>
          </a:p>
          <a:p>
            <a:r>
              <a:rPr lang="cs-CZ" sz="1400" b="1" dirty="0"/>
              <a:t>Umění a </a:t>
            </a:r>
            <a:r>
              <a:rPr lang="cs-CZ" sz="1200" b="1" dirty="0"/>
              <a:t>kultura</a:t>
            </a:r>
          </a:p>
          <a:p>
            <a:r>
              <a:rPr lang="cs-CZ" sz="1200" b="1" dirty="0"/>
              <a:t>Písmo, postava v Egyptě</a:t>
            </a:r>
          </a:p>
          <a:p>
            <a:r>
              <a:rPr lang="cs-CZ" sz="1200" b="1" dirty="0"/>
              <a:t>Egypt</a:t>
            </a:r>
          </a:p>
          <a:p>
            <a:r>
              <a:rPr lang="cs-CZ" sz="1200" b="1" dirty="0"/>
              <a:t>  </a:t>
            </a:r>
          </a:p>
          <a:p>
            <a:r>
              <a:rPr lang="cs-CZ" sz="1200" b="1" dirty="0"/>
              <a:t>Metodický list, anotace- výstižný popis způsobu použití VM ve výuce: </a:t>
            </a:r>
          </a:p>
          <a:p>
            <a:r>
              <a:rPr lang="cs-CZ" sz="1200" b="1" dirty="0"/>
              <a:t>Prezentace je </a:t>
            </a:r>
            <a:r>
              <a:rPr lang="cs-CZ" sz="1200" b="1" smtClean="0"/>
              <a:t>výukovým materiálem k</a:t>
            </a:r>
            <a:r>
              <a:rPr lang="cs-CZ" sz="1200" b="1" dirty="0"/>
              <a:t> prohlubování znalostí </a:t>
            </a:r>
            <a:r>
              <a:rPr lang="cs-CZ" sz="1200" b="1" dirty="0" smtClean="0"/>
              <a:t>Umění Egypta a </a:t>
            </a:r>
            <a:r>
              <a:rPr lang="cs-CZ" sz="1200" b="1" dirty="0"/>
              <a:t>jeho historického vývoje, mezipředmětové vztahy</a:t>
            </a:r>
          </a:p>
          <a:p>
            <a:r>
              <a:rPr lang="cs-CZ" sz="1200" b="1" dirty="0"/>
              <a:t> </a:t>
            </a:r>
          </a:p>
          <a:p>
            <a:r>
              <a:rPr lang="cs-CZ" sz="1200" b="1" dirty="0"/>
              <a:t>Pomůcky: prezentace, ukázky Dějiny umění José </a:t>
            </a:r>
            <a:r>
              <a:rPr lang="cs-CZ" sz="1200" b="1" dirty="0" err="1"/>
              <a:t>Pijoan</a:t>
            </a:r>
            <a:endParaRPr lang="cs-CZ" sz="1200" b="1" dirty="0"/>
          </a:p>
          <a:p>
            <a:endParaRPr lang="cs-CZ" sz="1400" b="1" dirty="0"/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138" y="328424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836712"/>
            <a:ext cx="7772400" cy="14700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Viner Hand ITC" pitchFamily="66" charset="0"/>
              </a:rPr>
              <a:t>Egypt</a:t>
            </a:r>
            <a:endParaRPr lang="cs-CZ" sz="8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Viner Hand ITC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988840" y="19650"/>
            <a:ext cx="8229600" cy="1143000"/>
          </a:xfrm>
        </p:spPr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Mapa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Baskerville Old Face" pitchFamily="18" charset="0"/>
              </a:rPr>
              <a:t>Rozdělení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Baskerville Old Face" pitchFamily="18" charset="0"/>
              </a:rPr>
              <a:t>starověký Egypt - rozlehlá oáza v povodí řeky Nil (dlouhá a´ 2 000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>
                <a:latin typeface="Baskerville Old Face" pitchFamily="18" charset="0"/>
              </a:rPr>
              <a:t>km a široká a´20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>
                <a:latin typeface="Baskerville Old Face" pitchFamily="18" charset="0"/>
              </a:rPr>
              <a:t>km) 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Baskerville Old Face" pitchFamily="18" charset="0"/>
              </a:rPr>
              <a:t> </a:t>
            </a:r>
          </a:p>
          <a:p>
            <a:pPr eaLnBrk="1" hangingPunct="1"/>
            <a:r>
              <a:rPr lang="cs-CZ" smtClean="0">
                <a:latin typeface="Arial" charset="0"/>
              </a:rPr>
              <a:t>H</a:t>
            </a:r>
            <a:r>
              <a:rPr lang="cs-CZ" smtClean="0">
                <a:latin typeface="Baskerville Old Face" pitchFamily="18" charset="0"/>
              </a:rPr>
              <a:t>orní Egypt (na jihu) </a:t>
            </a:r>
          </a:p>
          <a:p>
            <a:pPr eaLnBrk="1" hangingPunct="1"/>
            <a:endParaRPr lang="cs-CZ" smtClean="0">
              <a:latin typeface="Baskerville Old Face" pitchFamily="18" charset="0"/>
            </a:endParaRPr>
          </a:p>
          <a:p>
            <a:pPr eaLnBrk="1" hangingPunct="1"/>
            <a:r>
              <a:rPr lang="cs-CZ" smtClean="0">
                <a:latin typeface="Baskerville Old Face" pitchFamily="18" charset="0"/>
              </a:rPr>
              <a:t>Dolní Egypt (na severu - delta)</a:t>
            </a:r>
          </a:p>
          <a:p>
            <a:pPr eaLnBrk="1" hangingPunct="1"/>
            <a:endParaRPr lang="cs-CZ" smtClean="0">
              <a:latin typeface="Baskerville Old Face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Baskerville Old Face" pitchFamily="18" charset="0"/>
              </a:rPr>
              <a:t>Malířství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500" smtClean="0">
                <a:latin typeface="Comic Sans MS" pitchFamily="66" charset="0"/>
              </a:rPr>
              <a:t>obrys, perspektiva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500" smtClean="0">
                <a:latin typeface="Comic Sans MS" pitchFamily="66" charset="0"/>
              </a:rPr>
              <a:t>pokrývá stěny chrámů, hrobek, na nábytku,…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500" smtClean="0">
                <a:latin typeface="Comic Sans MS" pitchFamily="66" charset="0"/>
              </a:rPr>
              <a:t>zobrazen pozemský život zemřelého a jeho putování po smrti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500" smtClean="0">
                <a:latin typeface="Comic Sans MS" pitchFamily="66" charset="0"/>
              </a:rPr>
              <a:t>v chrámech výjevy ze života bohů a faraónů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500" smtClean="0">
                <a:latin typeface="Comic Sans MS" pitchFamily="66" charset="0"/>
              </a:rPr>
              <a:t>nástěnné malby se prováděly do omítky z Nilského bahna a úlomků rákosu, která byla opatřena bílým vápenným podkladem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endParaRPr lang="cs-CZ" sz="25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US" sz="2500" b="1" u="sng" smtClean="0">
                <a:latin typeface="Comic Sans MS" pitchFamily="66" charset="0"/>
              </a:rPr>
              <a:t>Používal</a:t>
            </a:r>
            <a:r>
              <a:rPr lang="cs-CZ" sz="2500" b="1" u="sng" smtClean="0">
                <a:latin typeface="Comic Sans MS" pitchFamily="66" charset="0"/>
              </a:rPr>
              <a:t>i techniku : 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500" smtClean="0">
                <a:latin typeface="Comic Sans MS" pitchFamily="66" charset="0"/>
              </a:rPr>
              <a:t>tempera, eukanstiku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en-US" sz="2500" smtClean="0">
                <a:latin typeface="Comic Sans MS" pitchFamily="66" charset="0"/>
              </a:rPr>
              <a:t>po</a:t>
            </a:r>
            <a:r>
              <a:rPr lang="cs-CZ" sz="2500" smtClean="0">
                <a:latin typeface="Comic Sans MS" pitchFamily="66" charset="0"/>
              </a:rPr>
              <a:t>j</a:t>
            </a:r>
            <a:r>
              <a:rPr lang="en-US" sz="2500" smtClean="0">
                <a:latin typeface="Comic Sans MS" pitchFamily="66" charset="0"/>
              </a:rPr>
              <a:t>idlem  barvy </a:t>
            </a:r>
            <a:r>
              <a:rPr lang="cs-CZ" sz="2500" smtClean="0">
                <a:latin typeface="Comic Sans MS" pitchFamily="66" charset="0"/>
              </a:rPr>
              <a:t>byl vosk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500" smtClean="0">
                <a:latin typeface="Comic Sans MS" pitchFamily="66" charset="0"/>
              </a:rPr>
              <a:t>Hieroglyfy 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25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250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5" name="Picture 5" descr="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260350"/>
            <a:ext cx="4414837" cy="6262688"/>
          </a:xfrm>
          <a:prstGeom prst="rect">
            <a:avLst/>
          </a:prstGeom>
          <a:noFill/>
        </p:spPr>
      </p:pic>
      <p:pic>
        <p:nvPicPr>
          <p:cNvPr id="30727" name="Picture 7" descr="EGY0114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2363" y="404813"/>
            <a:ext cx="3884612" cy="61198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9" name="Picture 5" descr="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46038"/>
            <a:ext cx="5280025" cy="3519487"/>
          </a:xfrm>
          <a:prstGeom prst="rect">
            <a:avLst/>
          </a:prstGeom>
          <a:noFill/>
        </p:spPr>
      </p:pic>
      <p:pic>
        <p:nvPicPr>
          <p:cNvPr id="31751" name="Picture 7" descr="buh-anubi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8625" y="2924175"/>
            <a:ext cx="3422650" cy="3457575"/>
          </a:xfrm>
          <a:prstGeom prst="rect">
            <a:avLst/>
          </a:prstGeom>
          <a:noFill/>
        </p:spPr>
      </p:pic>
      <p:pic>
        <p:nvPicPr>
          <p:cNvPr id="31753" name="Picture 9" descr="malir0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5963" y="330200"/>
            <a:ext cx="3024187" cy="2493963"/>
          </a:xfrm>
          <a:prstGeom prst="rect">
            <a:avLst/>
          </a:prstGeom>
          <a:noFill/>
        </p:spPr>
      </p:pic>
      <p:pic>
        <p:nvPicPr>
          <p:cNvPr id="31755" name="Picture 11" descr="malir0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58888" y="3716338"/>
            <a:ext cx="2952750" cy="29527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323850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latin typeface="Comic Sans MS" pitchFamily="66" charset="0"/>
              </a:rPr>
              <a:t>Reliéf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700" smtClean="0">
                <a:latin typeface="Comic Sans MS" pitchFamily="66" charset="0"/>
              </a:rPr>
              <a:t>doplňuje architekturu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700" smtClean="0">
                <a:latin typeface="Comic Sans MS" pitchFamily="66" charset="0"/>
              </a:rPr>
              <a:t>někdy ji celou pokrývá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700" smtClean="0">
                <a:latin typeface="Comic Sans MS" pitchFamily="66" charset="0"/>
              </a:rPr>
              <a:t>je epický - výpravný, znázorňuje jednotlivé fáze života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700" smtClean="0">
                <a:latin typeface="Comic Sans MS" pitchFamily="66" charset="0"/>
              </a:rPr>
              <a:t>egyptští umělci neznali perspektivu, užívali tzv. pásovou kompozici (věci nad sebou dávali nad sebe)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700" smtClean="0">
                <a:latin typeface="Comic Sans MS" pitchFamily="66" charset="0"/>
              </a:rPr>
              <a:t>velice důležitý je obrys s ostrými hranami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700" smtClean="0">
                <a:latin typeface="Comic Sans MS" pitchFamily="66" charset="0"/>
              </a:rPr>
              <a:t>reliéfy byly polychromované - malované doplňovalo je písmo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700" smtClean="0">
                <a:latin typeface="Comic Sans MS" pitchFamily="66" charset="0"/>
              </a:rPr>
              <a:t>lidská postava - hieratické zobrazení (velikost postavy podle postavení ve společnosti)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700" smtClean="0">
                <a:latin typeface="Comic Sans MS" pitchFamily="66" charset="0"/>
              </a:rPr>
              <a:t>byla z profilu pouze oči a ramena z amfasu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endParaRPr lang="cs-CZ" sz="2700" smtClean="0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nd04.jxs.cz/594/167/47a7ddd52e_69006474_o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115888"/>
            <a:ext cx="4319588" cy="3241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/>
        </p:spPr>
      </p:pic>
      <p:pic>
        <p:nvPicPr>
          <p:cNvPr id="2054" name="Picture 6" descr="http://www.obrazyramy.cz/imgzbozi/infracolor/zari%2009/50x70_Pantherex_774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540125"/>
            <a:ext cx="4448175" cy="3189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/>
        </p:spPr>
      </p:pic>
      <p:sp>
        <p:nvSpPr>
          <p:cNvPr id="20484" name="TextovéPole 3"/>
          <p:cNvSpPr txBox="1">
            <a:spLocks noChangeArrowheads="1"/>
          </p:cNvSpPr>
          <p:nvPr/>
        </p:nvSpPr>
        <p:spPr bwMode="auto">
          <a:xfrm>
            <a:off x="4572000" y="6421438"/>
            <a:ext cx="32400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Calibri" pitchFamily="34" charset="0"/>
              </a:rPr>
              <a:t>http://faraon.wz.cz/umeni/umeni.htm</a:t>
            </a:r>
          </a:p>
        </p:txBody>
      </p:sp>
      <p:pic>
        <p:nvPicPr>
          <p:cNvPr id="2056" name="Picture 8" descr="http://www.ludmilka.estranky.cz/img/picture/2428/buh-anubis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52488" y="3575050"/>
            <a:ext cx="2828925" cy="2857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/>
        </p:spPr>
      </p:pic>
      <p:sp>
        <p:nvSpPr>
          <p:cNvPr id="20486" name="TextovéPole 4"/>
          <p:cNvSpPr txBox="1">
            <a:spLocks noChangeArrowheads="1"/>
          </p:cNvSpPr>
          <p:nvPr/>
        </p:nvSpPr>
        <p:spPr bwMode="auto">
          <a:xfrm>
            <a:off x="473075" y="6442075"/>
            <a:ext cx="358933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Calibri" pitchFamily="34" charset="0"/>
              </a:rPr>
              <a:t>http://www.ludmilka.estranky.cz/clanky.html</a:t>
            </a:r>
          </a:p>
        </p:txBody>
      </p:sp>
      <p:pic>
        <p:nvPicPr>
          <p:cNvPr id="2058" name="Picture 10" descr="http://www.ludmilka.estranky.cz/img/picture/2418/mumifikace-anubis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13350" y="512763"/>
            <a:ext cx="3165475" cy="24479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/>
        </p:spPr>
      </p:pic>
      <p:sp>
        <p:nvSpPr>
          <p:cNvPr id="20488" name="Obdélník 5"/>
          <p:cNvSpPr>
            <a:spLocks noChangeArrowheads="1"/>
          </p:cNvSpPr>
          <p:nvPr/>
        </p:nvSpPr>
        <p:spPr bwMode="auto">
          <a:xfrm>
            <a:off x="5000625" y="2976563"/>
            <a:ext cx="3590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Calibri" pitchFamily="34" charset="0"/>
              </a:rPr>
              <a:t>http://www.ludmilka.estranky.cz/clanky.html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Viner Hand ITC" pitchFamily="66" charset="0"/>
              </a:rPr>
              <a:t>Architektura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3600" smtClean="0">
                <a:latin typeface="Viner Hand ITC" pitchFamily="66" charset="0"/>
              </a:rPr>
              <a:t>Egypt měl ideální podmínky pro rozvoj monumentální architektury, svahy údolí Nilu poskytovaly dostatek kamene (žula, čedič, pískovec)</a:t>
            </a:r>
          </a:p>
          <a:p>
            <a:pPr eaLnBrk="1" hangingPunct="1"/>
            <a:r>
              <a:rPr lang="cs-CZ" sz="3600" smtClean="0">
                <a:latin typeface="Viner Hand ITC" pitchFamily="66" charset="0"/>
              </a:rPr>
              <a:t>Egyptské náboženství a víra v posmrtný život byly důvodem vybudování obrovských staveb</a:t>
            </a:r>
          </a:p>
          <a:p>
            <a:pPr eaLnBrk="1" hangingPunct="1">
              <a:buFont typeface="Arial" charset="0"/>
              <a:buNone/>
            </a:pPr>
            <a:endParaRPr lang="cs-CZ" sz="360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http://www.desperado.cz/wp-content/uploads/2010/07/200606051208_egypt_abu_simbel_E2006-IMGP195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3350" y="3860800"/>
            <a:ext cx="3810000" cy="2857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/>
        </p:spPr>
      </p:pic>
      <p:pic>
        <p:nvPicPr>
          <p:cNvPr id="1030" name="Picture 6" descr="http://www.cs.dartmouth.edu/farid/downloads/egypt/obelisk/obelisk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9700" y="890588"/>
            <a:ext cx="3810000" cy="26304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/>
        </p:spPr>
      </p:pic>
      <p:pic>
        <p:nvPicPr>
          <p:cNvPr id="1028" name="Picture 4" descr="http://t1.gstatic.com/images?q=tbn:ANd9GcRVxoK8bSLDvRRadZqspcQ4CaRxhDRtJi0gmfV8nxfnJN9tEB0OfrWHSICK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7475" y="893763"/>
            <a:ext cx="3810000" cy="2616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475" y="188913"/>
            <a:ext cx="4402138" cy="4905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Viner Hand ITC" pitchFamily="66" charset="0"/>
              </a:rPr>
              <a:t>Základní stavby</a:t>
            </a:r>
            <a:endParaRPr lang="cs-CZ" dirty="0">
              <a:latin typeface="Viner Hand ITC" pitchFamily="66" charset="0"/>
            </a:endParaRPr>
          </a:p>
        </p:txBody>
      </p:sp>
      <p:sp>
        <p:nvSpPr>
          <p:cNvPr id="22534" name="TextovéPole 4"/>
          <p:cNvSpPr txBox="1">
            <a:spLocks noChangeArrowheads="1"/>
          </p:cNvSpPr>
          <p:nvPr/>
        </p:nvSpPr>
        <p:spPr bwMode="auto">
          <a:xfrm>
            <a:off x="107950" y="893763"/>
            <a:ext cx="14398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Viner Hand ITC" pitchFamily="66" charset="0"/>
              </a:rPr>
              <a:t>MASTABA</a:t>
            </a:r>
          </a:p>
        </p:txBody>
      </p:sp>
      <p:sp>
        <p:nvSpPr>
          <p:cNvPr id="22535" name="TextovéPole 11"/>
          <p:cNvSpPr txBox="1">
            <a:spLocks noChangeArrowheads="1"/>
          </p:cNvSpPr>
          <p:nvPr/>
        </p:nvSpPr>
        <p:spPr bwMode="auto">
          <a:xfrm>
            <a:off x="7726363" y="3846513"/>
            <a:ext cx="12969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Viner Hand ITC" pitchFamily="66" charset="0"/>
              </a:rPr>
              <a:t>CHRÁM</a:t>
            </a:r>
          </a:p>
        </p:txBody>
      </p:sp>
      <p:sp>
        <p:nvSpPr>
          <p:cNvPr id="22536" name="TextovéPole 12"/>
          <p:cNvSpPr txBox="1">
            <a:spLocks noChangeArrowheads="1"/>
          </p:cNvSpPr>
          <p:nvPr/>
        </p:nvSpPr>
        <p:spPr bwMode="auto">
          <a:xfrm>
            <a:off x="5219700" y="887413"/>
            <a:ext cx="12969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Viner Hand ITC" pitchFamily="66" charset="0"/>
              </a:rPr>
              <a:t>OBELISK</a:t>
            </a:r>
          </a:p>
        </p:txBody>
      </p:sp>
      <p:pic>
        <p:nvPicPr>
          <p:cNvPr id="1026" name="Picture 2" descr="http://nd01.jxs.cz/526/181/6a719a9641_22489112_o2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950" y="3860800"/>
            <a:ext cx="3810000" cy="2857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/>
        </p:spPr>
      </p:pic>
      <p:sp>
        <p:nvSpPr>
          <p:cNvPr id="22538" name="TextovéPole 9"/>
          <p:cNvSpPr txBox="1">
            <a:spLocks noChangeArrowheads="1"/>
          </p:cNvSpPr>
          <p:nvPr/>
        </p:nvSpPr>
        <p:spPr bwMode="auto">
          <a:xfrm>
            <a:off x="107950" y="3876675"/>
            <a:ext cx="34353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Viner Hand ITC" pitchFamily="66" charset="0"/>
              </a:rPr>
              <a:t>PYRAMIDA-Cheopsova</a:t>
            </a:r>
          </a:p>
        </p:txBody>
      </p:sp>
      <p:sp>
        <p:nvSpPr>
          <p:cNvPr id="22539" name="TextovéPole 15"/>
          <p:cNvSpPr txBox="1">
            <a:spLocks noChangeArrowheads="1"/>
          </p:cNvSpPr>
          <p:nvPr/>
        </p:nvSpPr>
        <p:spPr bwMode="auto">
          <a:xfrm>
            <a:off x="107950" y="6261100"/>
            <a:ext cx="34956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b="1">
                <a:latin typeface="Calibri" pitchFamily="34" charset="0"/>
              </a:rPr>
              <a:t>http://historickyegypt.blog.cz/0802/cheopsova-pyramida</a:t>
            </a:r>
          </a:p>
        </p:txBody>
      </p:sp>
      <p:sp>
        <p:nvSpPr>
          <p:cNvPr id="22540" name="TextovéPole 14"/>
          <p:cNvSpPr txBox="1">
            <a:spLocks noChangeArrowheads="1"/>
          </p:cNvSpPr>
          <p:nvPr/>
        </p:nvSpPr>
        <p:spPr bwMode="auto">
          <a:xfrm>
            <a:off x="107950" y="3244850"/>
            <a:ext cx="33845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b="1">
                <a:latin typeface="Calibri" pitchFamily="34" charset="0"/>
              </a:rPr>
              <a:t>http://starovekyegyptmuj.wz.cz/mastaby.htm</a:t>
            </a:r>
          </a:p>
        </p:txBody>
      </p:sp>
      <p:sp>
        <p:nvSpPr>
          <p:cNvPr id="22541" name="TextovéPole 16"/>
          <p:cNvSpPr txBox="1">
            <a:spLocks noChangeArrowheads="1"/>
          </p:cNvSpPr>
          <p:nvPr/>
        </p:nvSpPr>
        <p:spPr bwMode="auto">
          <a:xfrm>
            <a:off x="5165725" y="3416300"/>
            <a:ext cx="3889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b="1">
                <a:latin typeface="Calibri" pitchFamily="34" charset="0"/>
              </a:rPr>
              <a:t>http://www.cs.dartmouth.edu/farid/Hany_Farid/Thutmose_I.html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www.sacred-destinations.com/egypt/images/edfu/resized/relief-c-beck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260350"/>
            <a:ext cx="4105275" cy="302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231775" y="2995613"/>
            <a:ext cx="460851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Calibri" pitchFamily="34" charset="0"/>
              </a:rPr>
              <a:t>http://www.sacred-destinations.com/egypt/edfu</a:t>
            </a:r>
          </a:p>
        </p:txBody>
      </p:sp>
      <p:pic>
        <p:nvPicPr>
          <p:cNvPr id="23556" name="Picture 4" descr="http://www.sacred-destinations.com/egypt/images/edfu/resized/columns-cc-twose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54513" y="266700"/>
            <a:ext cx="4586287" cy="301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7" name="TextovéPole 6"/>
          <p:cNvSpPr txBox="1">
            <a:spLocks noChangeArrowheads="1"/>
          </p:cNvSpPr>
          <p:nvPr/>
        </p:nvSpPr>
        <p:spPr bwMode="auto">
          <a:xfrm>
            <a:off x="4332288" y="2971800"/>
            <a:ext cx="460851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FF00"/>
                </a:solidFill>
                <a:latin typeface="Calibri" pitchFamily="34" charset="0"/>
              </a:rPr>
              <a:t>http://www.sacred-destinations.com/egypt/edfu</a:t>
            </a:r>
          </a:p>
        </p:txBody>
      </p:sp>
      <p:pic>
        <p:nvPicPr>
          <p:cNvPr id="23558" name="Picture 6" descr="Temple of Edfu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 t="12871"/>
          <a:stretch>
            <a:fillRect/>
          </a:stretch>
        </p:blipFill>
        <p:spPr bwMode="auto">
          <a:xfrm>
            <a:off x="4332288" y="3279775"/>
            <a:ext cx="4573587" cy="298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8" descr="Sanctuary of Horus, Edfu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 t="5742" b="5612"/>
          <a:stretch>
            <a:fillRect/>
          </a:stretch>
        </p:blipFill>
        <p:spPr bwMode="auto">
          <a:xfrm>
            <a:off x="231775" y="3838575"/>
            <a:ext cx="4108450" cy="2424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0" name="TextovéPole 9"/>
          <p:cNvSpPr txBox="1">
            <a:spLocks noChangeArrowheads="1"/>
          </p:cNvSpPr>
          <p:nvPr/>
        </p:nvSpPr>
        <p:spPr bwMode="auto">
          <a:xfrm>
            <a:off x="4356100" y="5956300"/>
            <a:ext cx="4608513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Calibri" pitchFamily="34" charset="0"/>
              </a:rPr>
              <a:t>http://www.sacred-destinations.com/egypt/edfu</a:t>
            </a:r>
          </a:p>
        </p:txBody>
      </p:sp>
      <p:sp>
        <p:nvSpPr>
          <p:cNvPr id="23561" name="TextovéPole 10"/>
          <p:cNvSpPr txBox="1">
            <a:spLocks noChangeArrowheads="1"/>
          </p:cNvSpPr>
          <p:nvPr/>
        </p:nvSpPr>
        <p:spPr bwMode="auto">
          <a:xfrm>
            <a:off x="231775" y="5956300"/>
            <a:ext cx="4608513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solidFill>
                  <a:srgbClr val="FFFF00"/>
                </a:solidFill>
                <a:latin typeface="Calibri" pitchFamily="34" charset="0"/>
              </a:rPr>
              <a:t>http://www.sacred-destinations.com/egypt/edfu</a:t>
            </a:r>
          </a:p>
        </p:txBody>
      </p:sp>
      <p:sp>
        <p:nvSpPr>
          <p:cNvPr id="23562" name="TextovéPole 7"/>
          <p:cNvSpPr txBox="1">
            <a:spLocks noChangeArrowheads="1"/>
          </p:cNvSpPr>
          <p:nvPr/>
        </p:nvSpPr>
        <p:spPr bwMode="auto">
          <a:xfrm>
            <a:off x="231775" y="3303588"/>
            <a:ext cx="41005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Viner Hand ITC" pitchFamily="66" charset="0"/>
              </a:rPr>
              <a:t>Chrám Edfu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Comic Sans MS" pitchFamily="66" charset="0"/>
              </a:rPr>
              <a:t>Sochařství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>
          <a:xfrm>
            <a:off x="468313" y="1341438"/>
            <a:ext cx="8229600" cy="50403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400" smtClean="0">
                <a:latin typeface="Comic Sans MS" pitchFamily="66" charset="0"/>
              </a:rPr>
              <a:t>v Egyptě byl dostatek kvalitního kamene &gt; velký rozvoj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endParaRPr lang="cs-CZ" sz="2000" b="1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400" b="1" u="sng" smtClean="0">
                <a:latin typeface="Comic Sans MS" pitchFamily="66" charset="0"/>
              </a:rPr>
              <a:t>Druhy: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endParaRPr lang="cs-CZ" sz="2000" b="1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b="1" smtClean="0">
                <a:latin typeface="Comic Sans MS" pitchFamily="66" charset="0"/>
              </a:rPr>
              <a:t>PLASTIKA</a:t>
            </a:r>
            <a:endParaRPr lang="cs-CZ" sz="20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000" smtClean="0">
                <a:latin typeface="Comic Sans MS" pitchFamily="66" charset="0"/>
              </a:rPr>
              <a:t>trojrozměrná tvorba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000" smtClean="0">
                <a:latin typeface="Comic Sans MS" pitchFamily="66" charset="0"/>
              </a:rPr>
              <a:t>monumentální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000" smtClean="0">
                <a:latin typeface="Comic Sans MS" pitchFamily="66" charset="0"/>
              </a:rPr>
              <a:t>kolosy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000" smtClean="0">
                <a:latin typeface="Comic Sans MS" pitchFamily="66" charset="0"/>
              </a:rPr>
              <a:t>sochy bohů, faraónů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000" smtClean="0">
                <a:latin typeface="Comic Sans MS" pitchFamily="66" charset="0"/>
              </a:rPr>
              <a:t>sfingy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000" smtClean="0">
                <a:latin typeface="Comic Sans MS" pitchFamily="66" charset="0"/>
              </a:rPr>
              <a:t>drobná - žánrová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000" smtClean="0">
                <a:latin typeface="Comic Sans MS" pitchFamily="66" charset="0"/>
              </a:rPr>
              <a:t>realistické portréty (hlavy) ve skutečné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000" smtClean="0">
                <a:latin typeface="Comic Sans MS" pitchFamily="66" charset="0"/>
              </a:rPr>
              <a:t>velikosti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smtClean="0">
                <a:latin typeface="Comic Sans MS" pitchFamily="66" charset="0"/>
              </a:rPr>
              <a:t> 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2000" b="1" smtClean="0">
                <a:latin typeface="Comic Sans MS" pitchFamily="66" charset="0"/>
              </a:rPr>
              <a:t>RELIÉF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r>
              <a:rPr lang="cs-CZ" sz="2000" smtClean="0">
                <a:latin typeface="Comic Sans MS" pitchFamily="66" charset="0"/>
              </a:rPr>
              <a:t>sochařská tvorba pro 1 pohled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</a:pPr>
            <a:endParaRPr lang="cs-CZ" sz="2000" smtClean="0">
              <a:latin typeface="Comic Sans MS" pitchFamily="66" charset="0"/>
            </a:endParaRPr>
          </a:p>
        </p:txBody>
      </p:sp>
      <p:pic>
        <p:nvPicPr>
          <p:cNvPr id="24581" name="Picture 5" descr="narme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16613" y="2133600"/>
            <a:ext cx="2932112" cy="42481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179388" y="260350"/>
            <a:ext cx="8785225" cy="6264275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en-US" sz="2200" b="1" smtClean="0">
                <a:latin typeface="Comic Sans MS" pitchFamily="66" charset="0"/>
              </a:rPr>
              <a:t>UMĚLECKÁ ŘEMESLA</a:t>
            </a:r>
            <a:endParaRPr lang="cs-CZ" sz="2200" b="1" smtClean="0">
              <a:latin typeface="Comic Sans MS" pitchFamily="66" charset="0"/>
            </a:endParaRP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2200" b="1" smtClean="0">
              <a:latin typeface="Comic Sans MS" pitchFamily="66" charset="0"/>
            </a:endParaRPr>
          </a:p>
          <a:p>
            <a:pPr marL="0" indent="0" eaLnBrk="1" hangingPunct="1">
              <a:lnSpc>
                <a:spcPct val="80000"/>
              </a:lnSpc>
            </a:pPr>
            <a:r>
              <a:rPr lang="cs-CZ" sz="2200" smtClean="0">
                <a:latin typeface="Comic Sans MS" pitchFamily="66" charset="0"/>
              </a:rPr>
              <a:t> velmi vysoká úroveň (jako malba a sochařství) - užitná funkce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cs-CZ" sz="2200" smtClean="0">
                <a:latin typeface="Comic Sans MS" pitchFamily="66" charset="0"/>
              </a:rPr>
              <a:t> dědičně zachovávána - dokonalost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2200" smtClean="0">
              <a:latin typeface="Comic Sans MS" pitchFamily="66" charset="0"/>
            </a:endParaRP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en-US" sz="2200" b="1" smtClean="0">
                <a:latin typeface="Comic Sans MS" pitchFamily="66" charset="0"/>
              </a:rPr>
              <a:t>KERAMIKA</a:t>
            </a:r>
            <a:endParaRPr lang="cs-CZ" sz="2200" b="1" smtClean="0">
              <a:latin typeface="Comic Sans MS" pitchFamily="66" charset="0"/>
            </a:endParaRP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2200" b="1" smtClean="0">
              <a:latin typeface="Comic Sans MS" pitchFamily="66" charset="0"/>
            </a:endParaRPr>
          </a:p>
          <a:p>
            <a:pPr marL="0" indent="0" eaLnBrk="1" hangingPunct="1">
              <a:lnSpc>
                <a:spcPct val="80000"/>
              </a:lnSpc>
            </a:pPr>
            <a:r>
              <a:rPr lang="cs-CZ" sz="2200" smtClean="0">
                <a:latin typeface="Comic Sans MS" pitchFamily="66" charset="0"/>
              </a:rPr>
              <a:t> </a:t>
            </a:r>
            <a:r>
              <a:rPr lang="en-US" sz="2200" smtClean="0">
                <a:latin typeface="Comic Sans MS" pitchFamily="66" charset="0"/>
              </a:rPr>
              <a:t>nejrůznější </a:t>
            </a:r>
            <a:r>
              <a:rPr lang="cs-CZ" sz="2200" smtClean="0">
                <a:latin typeface="Comic Sans MS" pitchFamily="66" charset="0"/>
              </a:rPr>
              <a:t>typy a tvary váz (hrnčířský kruh)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cs-CZ" sz="2200" smtClean="0">
                <a:latin typeface="Comic Sans MS" pitchFamily="66" charset="0"/>
              </a:rPr>
              <a:t> zdobena glazurou (nejčastěji modrozelená</a:t>
            </a:r>
            <a:r>
              <a:rPr lang="en-US" sz="2200" smtClean="0">
                <a:latin typeface="Comic Sans MS" pitchFamily="66" charset="0"/>
              </a:rPr>
              <a:t>)</a:t>
            </a:r>
            <a:endParaRPr lang="cs-CZ" sz="2200" smtClean="0">
              <a:latin typeface="Comic Sans MS" pitchFamily="66" charset="0"/>
            </a:endParaRP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2200" smtClean="0">
              <a:latin typeface="Comic Sans MS" pitchFamily="66" charset="0"/>
            </a:endParaRP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en-US" sz="2200" b="1" smtClean="0">
                <a:latin typeface="Comic Sans MS" pitchFamily="66" charset="0"/>
              </a:rPr>
              <a:t>KLENOTNICTVÍ</a:t>
            </a:r>
            <a:r>
              <a:rPr lang="cs-CZ" sz="2200" b="1" smtClean="0">
                <a:latin typeface="Comic Sans MS" pitchFamily="66" charset="0"/>
              </a:rPr>
              <a:t> 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2200" b="1" smtClean="0">
              <a:latin typeface="Comic Sans MS" pitchFamily="66" charset="0"/>
            </a:endParaRPr>
          </a:p>
          <a:p>
            <a:pPr marL="0" indent="0" eaLnBrk="1" hangingPunct="1">
              <a:lnSpc>
                <a:spcPct val="80000"/>
              </a:lnSpc>
            </a:pPr>
            <a:r>
              <a:rPr lang="cs-CZ" sz="2200" smtClean="0">
                <a:latin typeface="Comic Sans MS" pitchFamily="66" charset="0"/>
              </a:rPr>
              <a:t> velký rozvoj - dostatek zlata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cs-CZ" sz="2200" smtClean="0">
                <a:latin typeface="Comic Sans MS" pitchFamily="66" charset="0"/>
              </a:rPr>
              <a:t> oblíbenými kovy byla i měď a bronz (stříbro vzácné)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cs-CZ" sz="2200" smtClean="0">
                <a:latin typeface="Comic Sans MS" pitchFamily="66" charset="0"/>
              </a:rPr>
              <a:t> vyráběli se náhrdelníky, náramky, náprsní destičky, náušnice, 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2200" smtClean="0">
                <a:latin typeface="Comic Sans MS" pitchFamily="66" charset="0"/>
              </a:rPr>
              <a:t>  prsteny, čelenky, tepané masky, zrcadla, zbraně, nádobí,…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cs-CZ" sz="2200" smtClean="0">
                <a:latin typeface="Comic Sans MS" pitchFamily="66" charset="0"/>
              </a:rPr>
              <a:t> rozvinula se technika zlacení - pozlacoval se kov, dřevo, kámen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cs-CZ" sz="2200" smtClean="0">
                <a:latin typeface="Comic Sans MS" pitchFamily="66" charset="0"/>
              </a:rPr>
              <a:t> tenká zlatá fólie</a:t>
            </a:r>
          </a:p>
          <a:p>
            <a:pPr marL="0" indent="0" eaLnBrk="1" hangingPunct="1">
              <a:lnSpc>
                <a:spcPct val="80000"/>
              </a:lnSpc>
            </a:pPr>
            <a:endParaRPr lang="cs-CZ" sz="2200" smtClean="0">
              <a:latin typeface="Comic Sans MS" pitchFamily="66" charset="0"/>
            </a:endParaRPr>
          </a:p>
        </p:txBody>
      </p:sp>
      <p:pic>
        <p:nvPicPr>
          <p:cNvPr id="25604" name="Picture 4" descr="horovo-oko-stribro_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00788" y="1268413"/>
            <a:ext cx="2622550" cy="302418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3" name="Picture 5" descr="30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908050"/>
            <a:ext cx="4703763" cy="3975100"/>
          </a:xfrm>
          <a:prstGeom prst="rect">
            <a:avLst/>
          </a:prstGeom>
          <a:noFill/>
        </p:spPr>
      </p:pic>
      <p:pic>
        <p:nvPicPr>
          <p:cNvPr id="32775" name="Picture 7" descr="P1210795_filtere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86338" y="692150"/>
            <a:ext cx="3881437" cy="51847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2.bp.blogspot.com/_Ij7z4HxCG8I/TD7ud-QSLuI/AAAAAAAABmA/bPJeL-x3ctE/s1600/Edfu.jpg"/>
          <p:cNvPicPr>
            <a:picLocks noChangeAspect="1" noChangeArrowheads="1"/>
          </p:cNvPicPr>
          <p:nvPr/>
        </p:nvPicPr>
        <p:blipFill>
          <a:blip r:embed="rId3" cstate="print">
            <a:extLst/>
          </a:blip>
          <a:srcRect/>
          <a:stretch>
            <a:fillRect/>
          </a:stretch>
        </p:blipFill>
        <p:spPr bwMode="auto">
          <a:xfrm>
            <a:off x="977193" y="1351448"/>
            <a:ext cx="7478528" cy="5276906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  <p:sp>
        <p:nvSpPr>
          <p:cNvPr id="26627" name="TextovéPole 3"/>
          <p:cNvSpPr txBox="1">
            <a:spLocks noChangeArrowheads="1"/>
          </p:cNvSpPr>
          <p:nvPr/>
        </p:nvSpPr>
        <p:spPr bwMode="auto">
          <a:xfrm>
            <a:off x="1820863" y="788988"/>
            <a:ext cx="53276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>
                <a:latin typeface="Viner Hand ITC" pitchFamily="66" charset="0"/>
              </a:rPr>
              <a:t>Chrám Edfu</a:t>
            </a:r>
          </a:p>
        </p:txBody>
      </p:sp>
      <p:sp>
        <p:nvSpPr>
          <p:cNvPr id="26628" name="TextovéPole 4"/>
          <p:cNvSpPr txBox="1">
            <a:spLocks noChangeArrowheads="1"/>
          </p:cNvSpPr>
          <p:nvPr/>
        </p:nvSpPr>
        <p:spPr bwMode="auto">
          <a:xfrm>
            <a:off x="1423988" y="6399213"/>
            <a:ext cx="61214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 b="1">
                <a:latin typeface="Calibri" pitchFamily="34" charset="0"/>
              </a:rPr>
              <a:t>http://mystickyegypt.blogspot.com/2010/07/edfu.html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>
          <a:xfrm>
            <a:off x="439738" y="765175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>
                <a:latin typeface="Viner Hand ITC" pitchFamily="66" charset="0"/>
              </a:rPr>
              <a:t>Sfinga</a:t>
            </a:r>
          </a:p>
        </p:txBody>
      </p:sp>
      <p:pic>
        <p:nvPicPr>
          <p:cNvPr id="7170" name="Picture 2" descr="http://www.starovekyegypt.wz.cz/Sfinga%202.jpg"/>
          <p:cNvPicPr>
            <a:picLocks noChangeAspect="1" noChangeArrowheads="1"/>
          </p:cNvPicPr>
          <p:nvPr/>
        </p:nvPicPr>
        <p:blipFill>
          <a:blip r:embed="rId3">
            <a:extLst/>
          </a:blip>
          <a:srcRect/>
          <a:stretch>
            <a:fillRect/>
          </a:stretch>
        </p:blipFill>
        <p:spPr bwMode="auto">
          <a:xfrm>
            <a:off x="1051823" y="1493689"/>
            <a:ext cx="6969172" cy="4833539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  <p:sp>
        <p:nvSpPr>
          <p:cNvPr id="27652" name="TextovéPole 3"/>
          <p:cNvSpPr txBox="1">
            <a:spLocks noChangeArrowheads="1"/>
          </p:cNvSpPr>
          <p:nvPr/>
        </p:nvSpPr>
        <p:spPr bwMode="auto">
          <a:xfrm>
            <a:off x="1979613" y="6381750"/>
            <a:ext cx="53292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 b="1">
                <a:latin typeface="Calibri" pitchFamily="34" charset="0"/>
              </a:rPr>
              <a:t>http://jejda2.blog.cz/0801/egyptske-pamatky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765175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atin typeface="Viner Hand ITC" pitchFamily="66" charset="0"/>
              </a:rPr>
              <a:t>Abú </a:t>
            </a:r>
            <a:r>
              <a:rPr lang="cs-CZ" b="1" dirty="0" err="1" smtClean="0">
                <a:latin typeface="Viner Hand ITC" pitchFamily="66" charset="0"/>
              </a:rPr>
              <a:t>Simbel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8194" name="Picture 2" descr="http://www.photo-gallery.cz/dbimg/gallery/243/full/7331.jpg"/>
          <p:cNvPicPr>
            <a:picLocks noChangeAspect="1" noChangeArrowheads="1"/>
          </p:cNvPicPr>
          <p:nvPr/>
        </p:nvPicPr>
        <p:blipFill>
          <a:blip r:embed="rId3">
            <a:extLst/>
          </a:blip>
          <a:srcRect/>
          <a:stretch>
            <a:fillRect/>
          </a:stretch>
        </p:blipFill>
        <p:spPr bwMode="auto">
          <a:xfrm>
            <a:off x="1196382" y="1124320"/>
            <a:ext cx="6538356" cy="5254581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  <p:sp>
        <p:nvSpPr>
          <p:cNvPr id="28676" name="TextovéPole 4"/>
          <p:cNvSpPr txBox="1">
            <a:spLocks noChangeArrowheads="1"/>
          </p:cNvSpPr>
          <p:nvPr/>
        </p:nvSpPr>
        <p:spPr bwMode="auto">
          <a:xfrm>
            <a:off x="1979613" y="6308725"/>
            <a:ext cx="53292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 b="1">
                <a:latin typeface="Calibri" pitchFamily="34" charset="0"/>
              </a:rPr>
              <a:t>http://jejda2.blog.cz/0801/egyptske-pamatky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latin typeface="Viner Hand ITC" pitchFamily="66" charset="0"/>
              </a:rPr>
              <a:t>Pyramidy v Gíze</a:t>
            </a:r>
          </a:p>
        </p:txBody>
      </p:sp>
      <p:pic>
        <p:nvPicPr>
          <p:cNvPr id="9218" name="Picture 2" descr="http://www.dovolenavegypte.cz/design/pyramidy-v-gize.jpg"/>
          <p:cNvPicPr>
            <a:picLocks noChangeAspect="1" noChangeArrowheads="1"/>
          </p:cNvPicPr>
          <p:nvPr/>
        </p:nvPicPr>
        <p:blipFill>
          <a:blip r:embed="rId3">
            <a:extLst/>
          </a:blip>
          <a:srcRect/>
          <a:stretch>
            <a:fillRect/>
          </a:stretch>
        </p:blipFill>
        <p:spPr bwMode="auto">
          <a:xfrm>
            <a:off x="1410781" y="1917502"/>
            <a:ext cx="5896988" cy="4422252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  <p:sp>
        <p:nvSpPr>
          <p:cNvPr id="29700" name="TextovéPole 3"/>
          <p:cNvSpPr txBox="1">
            <a:spLocks noChangeArrowheads="1"/>
          </p:cNvSpPr>
          <p:nvPr/>
        </p:nvSpPr>
        <p:spPr bwMode="auto">
          <a:xfrm>
            <a:off x="2051050" y="6550025"/>
            <a:ext cx="51847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 b="1">
                <a:latin typeface="Calibri" pitchFamily="34" charset="0"/>
              </a:rPr>
              <a:t>http://www.dovolenavegypte.cz/turisticke-cile/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Fading Grid</Template>
  <TotalTime>137</TotalTime>
  <Words>271</Words>
  <Application>Microsoft Office PowerPoint</Application>
  <PresentationFormat>Předvádění na obrazovce (4:3)</PresentationFormat>
  <Paragraphs>112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Egypt</vt:lpstr>
      <vt:lpstr>Mapa</vt:lpstr>
      <vt:lpstr>Rozdělení</vt:lpstr>
      <vt:lpstr>Malířství</vt:lpstr>
      <vt:lpstr>Prezentace aplikace PowerPoint</vt:lpstr>
      <vt:lpstr>Prezentace aplikace PowerPoint</vt:lpstr>
      <vt:lpstr>Reliéf</vt:lpstr>
      <vt:lpstr>Prezentace aplikace PowerPoint</vt:lpstr>
      <vt:lpstr>Architektura</vt:lpstr>
      <vt:lpstr>Základní stavby</vt:lpstr>
      <vt:lpstr>Prezentace aplikace PowerPoint</vt:lpstr>
      <vt:lpstr>Sochařství</vt:lpstr>
      <vt:lpstr>Prezentace aplikace PowerPoint</vt:lpstr>
      <vt:lpstr>Prezentace aplikace PowerPoint</vt:lpstr>
      <vt:lpstr>Prezentace aplikace PowerPoint</vt:lpstr>
      <vt:lpstr>Sfinga</vt:lpstr>
      <vt:lpstr>Abú Simbel </vt:lpstr>
      <vt:lpstr>Pyramidy v Gíze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Egypt</dc:title>
  <dc:creator>Marta</dc:creator>
  <cp:lastModifiedBy>Jarmila</cp:lastModifiedBy>
  <cp:revision>19</cp:revision>
  <dcterms:created xsi:type="dcterms:W3CDTF">2011-11-06T13:39:47Z</dcterms:created>
  <dcterms:modified xsi:type="dcterms:W3CDTF">2013-10-06T07:56:31Z</dcterms:modified>
</cp:coreProperties>
</file>