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0" r:id="rId2"/>
    <p:sldId id="256" r:id="rId3"/>
    <p:sldId id="257" r:id="rId4"/>
    <p:sldId id="264" r:id="rId5"/>
    <p:sldId id="258" r:id="rId6"/>
    <p:sldId id="263" r:id="rId7"/>
    <p:sldId id="265" r:id="rId8"/>
    <p:sldId id="266" r:id="rId9"/>
    <p:sldId id="259" r:id="rId10"/>
    <p:sldId id="267" r:id="rId11"/>
    <p:sldId id="268" r:id="rId12"/>
    <p:sldId id="260" r:id="rId13"/>
    <p:sldId id="261" r:id="rId14"/>
    <p:sldId id="262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7" autoAdjust="0"/>
    <p:restoredTop sz="94660"/>
  </p:normalViewPr>
  <p:slideViewPr>
    <p:cSldViewPr>
      <p:cViewPr>
        <p:scale>
          <a:sx n="114" d="100"/>
          <a:sy n="114" d="100"/>
        </p:scale>
        <p:origin x="-84" y="15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3B14F1-2856-4E62-BA92-5494E58E377B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364089A-A953-4FEE-9771-D50932C40A6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tiptopglobe.com/images.php?fotka=recko_2&amp;dd=160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5/53/Schema_Saeulenordnungen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stockphotos.cz/download.php?img_id=14639425&amp;img_type=1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0/02/Hydria_Louvre_F43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93647" y="2132856"/>
            <a:ext cx="6724657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 METODICKÝ LIST PRO ZŠ</a:t>
            </a:r>
            <a:endParaRPr lang="cs-CZ" sz="1200" dirty="0"/>
          </a:p>
          <a:p>
            <a:r>
              <a:rPr lang="cs-CZ" sz="1200" b="1" dirty="0"/>
              <a:t> Pro zpracování vzdělávacích materiálů (VM)v rámci projektu EU peníze školám</a:t>
            </a:r>
            <a:endParaRPr lang="cs-CZ" sz="1200" dirty="0"/>
          </a:p>
          <a:p>
            <a:r>
              <a:rPr lang="cs-CZ" sz="1200" b="1" dirty="0"/>
              <a:t>                      Operační program Vzdělávání pro konkurenceschopnost</a:t>
            </a:r>
            <a:endParaRPr lang="cs-CZ" sz="1200" dirty="0"/>
          </a:p>
          <a:p>
            <a:r>
              <a:rPr lang="cs-CZ" sz="1200" b="1" dirty="0"/>
              <a:t>  </a:t>
            </a:r>
            <a:endParaRPr lang="cs-CZ" sz="1200" dirty="0"/>
          </a:p>
          <a:p>
            <a:r>
              <a:rPr lang="cs-CZ" sz="1200" b="1" dirty="0"/>
              <a:t>Projekt: Moderní výuka</a:t>
            </a:r>
            <a:endParaRPr lang="cs-CZ" sz="1200" dirty="0"/>
          </a:p>
          <a:p>
            <a:r>
              <a:rPr lang="cs-CZ" sz="1200" b="1" dirty="0"/>
              <a:t> Registrační číslo: CZ.1.07/1.4.00/21.3192</a:t>
            </a:r>
            <a:endParaRPr lang="cs-CZ" sz="1200" dirty="0"/>
          </a:p>
          <a:p>
            <a:r>
              <a:rPr lang="cs-CZ" sz="1200" b="1" dirty="0"/>
              <a:t> Číslo DUM: </a:t>
            </a:r>
            <a:r>
              <a:rPr lang="cs-CZ" sz="1200" b="1" dirty="0" smtClean="0"/>
              <a:t>VY_32_INOVACE_5.3.07</a:t>
            </a:r>
            <a:endParaRPr lang="cs-CZ" sz="1200" dirty="0"/>
          </a:p>
          <a:p>
            <a:r>
              <a:rPr lang="cs-CZ" sz="1200" b="1" dirty="0"/>
              <a:t> Jméno autora</a:t>
            </a:r>
            <a:r>
              <a:rPr lang="cs-CZ" sz="1200" b="1" dirty="0" smtClean="0"/>
              <a:t>: Mgr. Jarmila </a:t>
            </a:r>
            <a:r>
              <a:rPr lang="cs-CZ" sz="1200" b="1" dirty="0" err="1" smtClean="0"/>
              <a:t>Gécová</a:t>
            </a:r>
            <a:r>
              <a:rPr lang="cs-CZ" sz="1200" b="1" dirty="0" smtClean="0"/>
              <a:t> </a:t>
            </a:r>
            <a:endParaRPr lang="cs-CZ" sz="1200" b="1" dirty="0"/>
          </a:p>
          <a:p>
            <a:r>
              <a:rPr lang="cs-CZ" sz="1200" b="1" dirty="0"/>
              <a:t> Datum, období, kdy byl vytvořen: </a:t>
            </a:r>
            <a:r>
              <a:rPr lang="cs-CZ" sz="1200" b="1" dirty="0" smtClean="0"/>
              <a:t>listopad 2011</a:t>
            </a:r>
            <a:endParaRPr lang="cs-CZ" sz="1200" b="1" dirty="0"/>
          </a:p>
          <a:p>
            <a:r>
              <a:rPr lang="cs-CZ" sz="1200" b="1" dirty="0"/>
              <a:t> Název práce</a:t>
            </a:r>
            <a:r>
              <a:rPr lang="cs-CZ" sz="1200" b="1" dirty="0" smtClean="0"/>
              <a:t>: Řecko</a:t>
            </a:r>
            <a:endParaRPr lang="cs-CZ" sz="1200" dirty="0"/>
          </a:p>
          <a:p>
            <a:r>
              <a:rPr lang="cs-CZ" sz="1200" b="1" dirty="0"/>
              <a:t> Předmět, pro který je VM určen</a:t>
            </a:r>
            <a:r>
              <a:rPr lang="cs-CZ" sz="1200" b="1" dirty="0" smtClean="0"/>
              <a:t>: </a:t>
            </a:r>
            <a:r>
              <a:rPr lang="cs-CZ" sz="1200" b="1" dirty="0" err="1" smtClean="0"/>
              <a:t>Vv</a:t>
            </a:r>
            <a:r>
              <a:rPr lang="cs-CZ" sz="1200" b="1" dirty="0" smtClean="0"/>
              <a:t> </a:t>
            </a:r>
            <a:endParaRPr lang="cs-CZ" sz="1200" b="1" dirty="0"/>
          </a:p>
          <a:p>
            <a:r>
              <a:rPr lang="cs-CZ" sz="1200" b="1" dirty="0"/>
              <a:t> Ročník, pro který je VM určen</a:t>
            </a:r>
            <a:r>
              <a:rPr lang="cs-CZ" sz="1200" b="1" dirty="0" smtClean="0"/>
              <a:t>: 6.</a:t>
            </a:r>
            <a:endParaRPr lang="cs-CZ" sz="1200" dirty="0"/>
          </a:p>
          <a:p>
            <a:r>
              <a:rPr lang="cs-CZ" sz="1200" b="1" dirty="0"/>
              <a:t> Časová dotace</a:t>
            </a:r>
            <a:r>
              <a:rPr lang="cs-CZ" sz="1200" dirty="0"/>
              <a:t>: </a:t>
            </a:r>
            <a:r>
              <a:rPr lang="cs-CZ" sz="1200" b="1" dirty="0"/>
              <a:t>1 h</a:t>
            </a:r>
            <a:endParaRPr lang="cs-CZ" sz="1200" dirty="0"/>
          </a:p>
          <a:p>
            <a:r>
              <a:rPr lang="cs-CZ" sz="1200" b="1" dirty="0"/>
              <a:t>  </a:t>
            </a:r>
            <a:endParaRPr lang="cs-CZ" sz="1200" dirty="0"/>
          </a:p>
          <a:p>
            <a:r>
              <a:rPr lang="cs-CZ" sz="1200" b="1" dirty="0"/>
              <a:t>Vzdělávací oblast, tematický okruh, téma</a:t>
            </a:r>
            <a:r>
              <a:rPr lang="cs-CZ" sz="1200" b="1" dirty="0" smtClean="0"/>
              <a:t>:</a:t>
            </a:r>
            <a:endParaRPr lang="cs-CZ" sz="1200" b="1" dirty="0"/>
          </a:p>
          <a:p>
            <a:r>
              <a:rPr lang="cs-CZ" sz="1200" b="1" dirty="0" smtClean="0"/>
              <a:t>Umění a kultura</a:t>
            </a:r>
            <a:endParaRPr lang="cs-CZ" sz="1200" b="1" dirty="0"/>
          </a:p>
          <a:p>
            <a:r>
              <a:rPr lang="cs-CZ" sz="1200" b="1" dirty="0" smtClean="0"/>
              <a:t>Kresba</a:t>
            </a:r>
          </a:p>
          <a:p>
            <a:r>
              <a:rPr lang="cs-CZ" sz="1200" b="1" dirty="0" smtClean="0"/>
              <a:t>Řecko</a:t>
            </a:r>
            <a:r>
              <a:rPr lang="cs-CZ" sz="1200" b="1" dirty="0"/>
              <a:t>  </a:t>
            </a:r>
            <a:endParaRPr lang="cs-CZ" sz="1200" dirty="0"/>
          </a:p>
          <a:p>
            <a:r>
              <a:rPr lang="cs-CZ" sz="1200" b="1" dirty="0"/>
              <a:t>Metodický list, anotace- výstižný popis způsobu použití VM ve výuce:</a:t>
            </a:r>
            <a:r>
              <a:rPr lang="cs-CZ" sz="1200" dirty="0"/>
              <a:t> </a:t>
            </a:r>
          </a:p>
          <a:p>
            <a:r>
              <a:rPr lang="cs-CZ" sz="1200" dirty="0"/>
              <a:t>Prezentace </a:t>
            </a:r>
            <a:r>
              <a:rPr lang="cs-CZ" sz="1200"/>
              <a:t>je </a:t>
            </a:r>
            <a:r>
              <a:rPr lang="cs-CZ" sz="1200" smtClean="0"/>
              <a:t>výukovým </a:t>
            </a:r>
            <a:r>
              <a:rPr lang="cs-CZ" sz="1200" dirty="0"/>
              <a:t>materiálem </a:t>
            </a:r>
            <a:r>
              <a:rPr lang="cs-CZ" sz="1200" dirty="0" smtClean="0"/>
              <a:t>k prohlubování vědomostí o umění starověkého Řecka (mezipředmětové vztahy)</a:t>
            </a:r>
            <a:r>
              <a:rPr lang="cs-CZ" sz="1200" b="1" dirty="0"/>
              <a:t> </a:t>
            </a:r>
            <a:endParaRPr lang="cs-CZ" sz="1200" dirty="0"/>
          </a:p>
          <a:p>
            <a:r>
              <a:rPr lang="cs-CZ" sz="1200" b="1" dirty="0" smtClean="0"/>
              <a:t>Pomůcky</a:t>
            </a:r>
            <a:r>
              <a:rPr lang="cs-CZ" sz="1200" dirty="0" smtClean="0"/>
              <a:t>: Prezentace, ukázky keramiky</a:t>
            </a:r>
            <a:endParaRPr lang="cs-CZ" sz="12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3394" y="338137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933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Řecko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18291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157192"/>
            <a:ext cx="6512511" cy="1143000"/>
          </a:xfrm>
        </p:spPr>
        <p:txBody>
          <a:bodyPr/>
          <a:lstStyle/>
          <a:p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1196752"/>
            <a:ext cx="6400800" cy="3474720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dirty="0" smtClean="0"/>
              <a:t>  </a:t>
            </a:r>
            <a:r>
              <a:rPr lang="cs-CZ" sz="2400" dirty="0" smtClean="0"/>
              <a:t>kolem </a:t>
            </a:r>
            <a:r>
              <a:rPr lang="cs-CZ" sz="2400" dirty="0"/>
              <a:t>roku </a:t>
            </a:r>
            <a:r>
              <a:rPr lang="cs-CZ" sz="2400" dirty="0" smtClean="0"/>
              <a:t>1100 p. n. l. </a:t>
            </a:r>
            <a:r>
              <a:rPr lang="cs-CZ" sz="2400" dirty="0"/>
              <a:t>přicházejí na území </a:t>
            </a:r>
            <a:r>
              <a:rPr lang="cs-CZ" sz="2400" dirty="0" smtClean="0"/>
              <a:t>Řecka</a:t>
            </a:r>
          </a:p>
          <a:p>
            <a:pPr marL="45720" lv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b="1" dirty="0" smtClean="0"/>
              <a:t>Dórové</a:t>
            </a:r>
            <a:endParaRPr lang="cs-CZ" sz="2400" b="1" dirty="0"/>
          </a:p>
          <a:p>
            <a:pPr lvl="0"/>
            <a:r>
              <a:rPr lang="cs-CZ" sz="2400" dirty="0" smtClean="0"/>
              <a:t>  Řecko </a:t>
            </a:r>
            <a:r>
              <a:rPr lang="cs-CZ" sz="2400" b="1" dirty="0"/>
              <a:t>nebylo jednotnou </a:t>
            </a:r>
            <a:r>
              <a:rPr lang="cs-CZ" sz="2400" dirty="0"/>
              <a:t>zemí, bylo to sdružení </a:t>
            </a:r>
            <a:r>
              <a:rPr lang="cs-CZ" sz="2400" b="1" dirty="0"/>
              <a:t>městských </a:t>
            </a:r>
            <a:endParaRPr lang="cs-CZ" sz="2400" b="1" dirty="0" smtClean="0"/>
          </a:p>
          <a:p>
            <a:pPr marL="45720" lv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států</a:t>
            </a:r>
            <a:r>
              <a:rPr lang="cs-CZ" sz="2400" b="1" dirty="0"/>
              <a:t>:</a:t>
            </a:r>
          </a:p>
          <a:p>
            <a:pPr marL="0" lvl="0" indent="0">
              <a:buNone/>
            </a:pPr>
            <a:r>
              <a:rPr lang="cs-CZ" sz="2400" dirty="0" smtClean="0"/>
              <a:t>	- společná </a:t>
            </a:r>
            <a:r>
              <a:rPr lang="cs-CZ" sz="2400" dirty="0"/>
              <a:t>mytologie</a:t>
            </a:r>
          </a:p>
          <a:p>
            <a:pPr marL="0" lvl="0" indent="0">
              <a:buNone/>
            </a:pPr>
            <a:r>
              <a:rPr lang="cs-CZ" sz="2400" dirty="0" smtClean="0"/>
              <a:t>	- kultura</a:t>
            </a:r>
            <a:endParaRPr lang="cs-CZ" sz="2400" dirty="0"/>
          </a:p>
          <a:p>
            <a:pPr marL="0" lvl="0" indent="0">
              <a:buNone/>
            </a:pPr>
            <a:r>
              <a:rPr lang="cs-CZ" sz="2400" dirty="0" smtClean="0"/>
              <a:t>	- politika</a:t>
            </a:r>
            <a:endParaRPr lang="cs-CZ" sz="2400" dirty="0"/>
          </a:p>
          <a:p>
            <a:pPr marL="0" lvl="0" indent="0">
              <a:buNone/>
            </a:pPr>
            <a:r>
              <a:rPr lang="cs-CZ" sz="2400" dirty="0" smtClean="0"/>
              <a:t>	                        (např</a:t>
            </a:r>
            <a:r>
              <a:rPr lang="cs-CZ" sz="2400" dirty="0"/>
              <a:t>. Athény, Sparta, </a:t>
            </a:r>
            <a:r>
              <a:rPr lang="cs-CZ" sz="2400" dirty="0" err="1"/>
              <a:t>Korint</a:t>
            </a:r>
            <a:r>
              <a:rPr lang="cs-CZ" sz="2400" dirty="0" smtClean="0"/>
              <a:t>,…)</a:t>
            </a:r>
            <a:endParaRPr lang="cs-CZ" sz="2400" dirty="0"/>
          </a:p>
          <a:p>
            <a:pPr lvl="0"/>
            <a:r>
              <a:rPr lang="cs-CZ" sz="2400" dirty="0"/>
              <a:t>každý měl svého </a:t>
            </a:r>
            <a:r>
              <a:rPr lang="cs-CZ" sz="2400" b="1" dirty="0"/>
              <a:t>krále</a:t>
            </a:r>
          </a:p>
          <a:p>
            <a:pPr lvl="0"/>
            <a:r>
              <a:rPr lang="cs-CZ" sz="2400" dirty="0"/>
              <a:t>jednota městských států se projevila na přelomu </a:t>
            </a:r>
            <a:endParaRPr lang="cs-CZ" sz="2400" dirty="0" smtClean="0"/>
          </a:p>
          <a:p>
            <a:pPr marL="45720" lv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6</a:t>
            </a:r>
            <a:r>
              <a:rPr lang="cs-CZ" sz="2400" dirty="0"/>
              <a:t>. a 5. st. p</a:t>
            </a:r>
            <a:r>
              <a:rPr lang="cs-CZ" sz="2400" dirty="0" smtClean="0"/>
              <a:t>. n. l. </a:t>
            </a:r>
            <a:r>
              <a:rPr lang="cs-CZ" sz="2400" dirty="0"/>
              <a:t>= </a:t>
            </a:r>
            <a:r>
              <a:rPr lang="cs-CZ" sz="2400" b="1" dirty="0"/>
              <a:t>OBRANNÉ VÁLKY S PERSIÍ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6624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22512" y="6285465"/>
            <a:ext cx="5410944" cy="38864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http://www.tiptopglobe.com/fotky-recko-foto-obrazky?rr=1</a:t>
            </a:r>
          </a:p>
        </p:txBody>
      </p:sp>
      <p:pic>
        <p:nvPicPr>
          <p:cNvPr id="2050" name="Picture 2" descr="Fotky: Řecko (foto, obrázky)">
            <a:hlinkClick r:id="rId2" tooltip="Fotky: Řecko (foto, obrázky)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35182"/>
            <a:ext cx="4647517" cy="4986547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114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5157192"/>
            <a:ext cx="6512511" cy="1143000"/>
          </a:xfrm>
        </p:spPr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82128" y="764704"/>
            <a:ext cx="6400800" cy="4353664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dirty="0" smtClean="0"/>
              <a:t>základní </a:t>
            </a:r>
            <a:r>
              <a:rPr lang="cs-CZ" dirty="0"/>
              <a:t>řecká stavba </a:t>
            </a:r>
            <a:r>
              <a:rPr lang="cs-CZ" dirty="0" smtClean="0"/>
              <a:t>- chrám</a:t>
            </a:r>
            <a:endParaRPr lang="cs-CZ" dirty="0"/>
          </a:p>
          <a:p>
            <a:pPr lvl="0"/>
            <a:r>
              <a:rPr lang="cs-CZ" dirty="0"/>
              <a:t>jeho základem je </a:t>
            </a:r>
            <a:r>
              <a:rPr lang="cs-CZ" b="1" dirty="0" err="1" smtClean="0"/>
              <a:t>megaron</a:t>
            </a:r>
            <a:r>
              <a:rPr lang="cs-CZ" b="1" dirty="0" smtClean="0"/>
              <a:t>- velký sál se sloupovím</a:t>
            </a:r>
          </a:p>
          <a:p>
            <a:pPr lvl="0"/>
            <a:r>
              <a:rPr lang="cs-CZ" dirty="0" smtClean="0"/>
              <a:t>existovalo </a:t>
            </a:r>
            <a:r>
              <a:rPr lang="cs-CZ" dirty="0"/>
              <a:t>mnoho typů chrámů</a:t>
            </a:r>
          </a:p>
          <a:p>
            <a:pPr lvl="0"/>
            <a:r>
              <a:rPr lang="cs-CZ" b="1" dirty="0"/>
              <a:t>ANTY</a:t>
            </a:r>
            <a:r>
              <a:rPr lang="cs-CZ" dirty="0"/>
              <a:t> </a:t>
            </a:r>
            <a:endParaRPr lang="cs-CZ" dirty="0" smtClean="0"/>
          </a:p>
          <a:p>
            <a:pPr marL="45720" lvl="0" indent="0">
              <a:buNone/>
            </a:pPr>
            <a:r>
              <a:rPr lang="cs-CZ" dirty="0"/>
              <a:t> </a:t>
            </a:r>
            <a:r>
              <a:rPr lang="cs-CZ" dirty="0" smtClean="0"/>
              <a:t>   = </a:t>
            </a:r>
            <a:r>
              <a:rPr lang="cs-CZ" dirty="0"/>
              <a:t>prodloužené boční </a:t>
            </a:r>
            <a:r>
              <a:rPr lang="cs-CZ" dirty="0" smtClean="0"/>
              <a:t>zdi u </a:t>
            </a:r>
            <a:r>
              <a:rPr lang="cs-CZ" dirty="0"/>
              <a:t>první síně nazývanou </a:t>
            </a:r>
            <a:endParaRPr lang="cs-CZ" dirty="0" smtClean="0"/>
          </a:p>
          <a:p>
            <a:pPr marL="45720" lvl="0" indent="0">
              <a:buNone/>
            </a:pPr>
            <a:r>
              <a:rPr lang="cs-CZ" dirty="0" smtClean="0"/>
              <a:t>               </a:t>
            </a:r>
            <a:r>
              <a:rPr lang="cs-CZ" b="1" dirty="0" err="1" smtClean="0"/>
              <a:t>pronaos</a:t>
            </a:r>
            <a:r>
              <a:rPr lang="cs-CZ" dirty="0"/>
              <a:t>, navazující na druhou </a:t>
            </a:r>
            <a:r>
              <a:rPr lang="cs-CZ" b="1" dirty="0" err="1"/>
              <a:t>naos</a:t>
            </a:r>
            <a:endParaRPr lang="cs-CZ" b="1" dirty="0"/>
          </a:p>
          <a:p>
            <a:pPr lvl="0"/>
            <a:r>
              <a:rPr lang="cs-CZ" dirty="0"/>
              <a:t>všechny chrámy měly trojúhelníkovité štíty</a:t>
            </a:r>
          </a:p>
          <a:p>
            <a:pPr marL="0" indent="0">
              <a:buNone/>
            </a:pPr>
            <a:endParaRPr lang="cs-CZ" b="1" cap="all" dirty="0" smtClean="0"/>
          </a:p>
          <a:p>
            <a:pPr marL="0" indent="0">
              <a:buNone/>
            </a:pPr>
            <a:r>
              <a:rPr lang="cs-CZ" b="1" cap="all" dirty="0" smtClean="0">
                <a:solidFill>
                  <a:srgbClr val="FF0000"/>
                </a:solidFill>
              </a:rPr>
              <a:t>stavební </a:t>
            </a:r>
            <a:r>
              <a:rPr lang="cs-CZ" b="1" cap="all" dirty="0">
                <a:solidFill>
                  <a:srgbClr val="FF0000"/>
                </a:solidFill>
              </a:rPr>
              <a:t>slohy</a:t>
            </a:r>
          </a:p>
          <a:p>
            <a:pPr marL="0" lvl="0" indent="0">
              <a:buNone/>
            </a:pPr>
            <a:r>
              <a:rPr lang="cs-CZ" b="1" cap="all" dirty="0" smtClean="0"/>
              <a:t>	</a:t>
            </a:r>
            <a:r>
              <a:rPr lang="cs-CZ" sz="4100" b="1" cap="all" dirty="0" smtClean="0"/>
              <a:t>-dórský</a:t>
            </a:r>
            <a:endParaRPr lang="cs-CZ" sz="4100" b="1" cap="all" dirty="0"/>
          </a:p>
          <a:p>
            <a:pPr marL="0" lvl="0" indent="0">
              <a:buNone/>
            </a:pPr>
            <a:r>
              <a:rPr lang="cs-CZ" sz="4100" b="1" cap="all" dirty="0" smtClean="0"/>
              <a:t>	-</a:t>
            </a:r>
            <a:r>
              <a:rPr lang="cs-CZ" sz="4100" b="1" cap="all" dirty="0" err="1" smtClean="0"/>
              <a:t>iÓnský</a:t>
            </a:r>
            <a:endParaRPr lang="cs-CZ" sz="4100" b="1" cap="all" dirty="0"/>
          </a:p>
          <a:p>
            <a:pPr marL="0" lvl="0" indent="0">
              <a:buNone/>
            </a:pPr>
            <a:r>
              <a:rPr lang="cs-CZ" sz="4100" b="1" cap="all" dirty="0" smtClean="0"/>
              <a:t>	-korintský</a:t>
            </a:r>
            <a:endParaRPr lang="cs-CZ" sz="4100" b="1" cap="all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634" y="437431"/>
            <a:ext cx="73342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7431"/>
            <a:ext cx="2056072" cy="1509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4634" y="1961431"/>
            <a:ext cx="288970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http://leccos.com/index.php/clanky/megaron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816560"/>
            <a:ext cx="3960440" cy="227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062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91937" y="5426480"/>
            <a:ext cx="6512511" cy="1143000"/>
          </a:xfrm>
        </p:spPr>
        <p:txBody>
          <a:bodyPr/>
          <a:lstStyle/>
          <a:p>
            <a:r>
              <a:rPr lang="cs-CZ" dirty="0" smtClean="0"/>
              <a:t>Řecký chrám</a:t>
            </a:r>
            <a:endParaRPr lang="cs-CZ" dirty="0"/>
          </a:p>
        </p:txBody>
      </p:sp>
      <p:pic>
        <p:nvPicPr>
          <p:cNvPr id="1026" name="Picture 2" descr="Kreslené schéma chrám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25382"/>
            <a:ext cx="5688632" cy="4875244"/>
          </a:xfrm>
          <a:prstGeom prst="rect">
            <a:avLst/>
          </a:prstGeom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6446370"/>
            <a:ext cx="45365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/>
              <a:t>http://greekarch.ic.cz/foto.php</a:t>
            </a:r>
          </a:p>
        </p:txBody>
      </p:sp>
    </p:spTree>
    <p:extLst>
      <p:ext uri="{BB962C8B-B14F-4D97-AF65-F5344CB8AC3E}">
        <p14:creationId xmlns:p14="http://schemas.microsoft.com/office/powerpoint/2010/main" val="401438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79712" y="5229200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err="1"/>
              <a:t>Aquaduct</a:t>
            </a:r>
            <a:r>
              <a:rPr lang="cs-CZ" b="1" dirty="0"/>
              <a:t> na ostrově Lesbos</a:t>
            </a:r>
            <a:endParaRPr lang="cs-CZ" dirty="0"/>
          </a:p>
        </p:txBody>
      </p:sp>
      <p:pic>
        <p:nvPicPr>
          <p:cNvPr id="3074" name="Picture 2" descr="http://www.svet-bydleni.cz/Files/Backup/aquad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7538009" cy="41764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83342" y="569585"/>
            <a:ext cx="68407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/>
              <a:t>http://www.svet-bydleni.cz/bydleni-1/historie-bydleni-recka-architektura-periklovy-doby.aspx</a:t>
            </a:r>
          </a:p>
        </p:txBody>
      </p:sp>
    </p:spTree>
    <p:extLst>
      <p:ext uri="{BB962C8B-B14F-4D97-AF65-F5344CB8AC3E}">
        <p14:creationId xmlns:p14="http://schemas.microsoft.com/office/powerpoint/2010/main" val="3999199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Schema Saeulenordnunge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728"/>
            <a:ext cx="8724851" cy="56166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6570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013176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548680"/>
            <a:ext cx="6944816" cy="4505673"/>
          </a:xfrm>
        </p:spPr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FF0000"/>
                </a:solidFill>
              </a:rPr>
              <a:t>2 druhy </a:t>
            </a:r>
            <a:r>
              <a:rPr lang="cs-CZ" sz="3600" dirty="0">
                <a:solidFill>
                  <a:srgbClr val="FF0000"/>
                </a:solidFill>
              </a:rPr>
              <a:t>soch</a:t>
            </a:r>
          </a:p>
          <a:p>
            <a:pPr lvl="0" indent="0">
              <a:buNone/>
            </a:pPr>
            <a:r>
              <a:rPr lang="cs-CZ" sz="2000" b="1" cap="all" dirty="0" smtClean="0">
                <a:solidFill>
                  <a:schemeClr val="bg2">
                    <a:lumMod val="50000"/>
                  </a:schemeClr>
                </a:solidFill>
              </a:rPr>
              <a:t>1) </a:t>
            </a:r>
            <a:r>
              <a:rPr lang="cs-CZ" sz="2000" b="1" cap="all" dirty="0" err="1" smtClean="0">
                <a:solidFill>
                  <a:schemeClr val="bg2">
                    <a:lumMod val="50000"/>
                  </a:schemeClr>
                </a:solidFill>
              </a:rPr>
              <a:t>kúros</a:t>
            </a:r>
            <a:endParaRPr lang="cs-CZ" sz="2000" b="1" cap="all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sz="2000" dirty="0"/>
              <a:t>postava nahého chlapce s vykročenou nohou a tzv. archaickým úsměvem</a:t>
            </a:r>
          </a:p>
          <a:p>
            <a:pPr lvl="0"/>
            <a:r>
              <a:rPr lang="cs-CZ" sz="2000" dirty="0"/>
              <a:t>bylo dovoleno </a:t>
            </a:r>
            <a:r>
              <a:rPr lang="cs-CZ" sz="2000" dirty="0" smtClean="0"/>
              <a:t>zobrazovat </a:t>
            </a:r>
            <a:r>
              <a:rPr lang="cs-CZ" sz="2000" dirty="0"/>
              <a:t>bohy a vítěze olympijských her</a:t>
            </a:r>
          </a:p>
          <a:p>
            <a:pPr lvl="0" indent="0">
              <a:buNone/>
            </a:pPr>
            <a:r>
              <a:rPr lang="cs-CZ" sz="2000" b="1" cap="all" dirty="0" smtClean="0">
                <a:solidFill>
                  <a:schemeClr val="bg2">
                    <a:lumMod val="50000"/>
                  </a:schemeClr>
                </a:solidFill>
              </a:rPr>
              <a:t>2) </a:t>
            </a:r>
            <a:r>
              <a:rPr lang="cs-CZ" sz="2000" b="1" cap="all" dirty="0" err="1" smtClean="0">
                <a:solidFill>
                  <a:schemeClr val="bg2">
                    <a:lumMod val="50000"/>
                  </a:schemeClr>
                </a:solidFill>
              </a:rPr>
              <a:t>koré</a:t>
            </a:r>
            <a:endParaRPr lang="cs-CZ" sz="2000" b="1" cap="all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sz="2000" dirty="0" smtClean="0"/>
              <a:t>socha </a:t>
            </a:r>
            <a:r>
              <a:rPr lang="cs-CZ" sz="2000" dirty="0"/>
              <a:t>dívky oblečené podle dórské nebo iónské módy</a:t>
            </a:r>
          </a:p>
          <a:p>
            <a:pPr lvl="0"/>
            <a:r>
              <a:rPr lang="cs-CZ" sz="2000" dirty="0"/>
              <a:t>největší rozvoj sochařství - po vítězných válkách s Persií</a:t>
            </a:r>
          </a:p>
          <a:p>
            <a:pPr lvl="0"/>
            <a:r>
              <a:rPr lang="cs-CZ" sz="2000" dirty="0" smtClean="0"/>
              <a:t>ze </a:t>
            </a:r>
            <a:r>
              <a:rPr lang="cs-CZ" sz="2000" dirty="0"/>
              <a:t>slavných soch se téměř nic nedochovalo, většinu známe z pozdějších římských kopií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292" y="375725"/>
            <a:ext cx="1368152" cy="182420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82917" y="2210327"/>
            <a:ext cx="176419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http://www.fysis.cz/Ob/60ANTIKA/10Sochy/10arch/index.htm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3037" y="2728768"/>
            <a:ext cx="1319618" cy="397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2172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tarověké řecké sochařství 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444" y="764704"/>
            <a:ext cx="5354844" cy="58780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09444" y="6381328"/>
            <a:ext cx="54543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>
                <a:solidFill>
                  <a:schemeClr val="bg1">
                    <a:lumMod val="95000"/>
                  </a:schemeClr>
                </a:solidFill>
              </a:rPr>
              <a:t>http://www.stockphotos.cz/image.php?img_id=14639425&amp;img_type=1</a:t>
            </a:r>
          </a:p>
        </p:txBody>
      </p:sp>
    </p:spTree>
    <p:extLst>
      <p:ext uri="{BB962C8B-B14F-4D97-AF65-F5344CB8AC3E}">
        <p14:creationId xmlns:p14="http://schemas.microsoft.com/office/powerpoint/2010/main" val="236170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divysveta.webzdarma.cz/diova_soch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3" y="1268760"/>
            <a:ext cx="5239203" cy="53687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87016" y="376081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Diova socha v Olympii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2596650" y="6237312"/>
            <a:ext cx="39506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http://divysveta.webzdarma.cz/zeus.html</a:t>
            </a:r>
          </a:p>
        </p:txBody>
      </p:sp>
    </p:spTree>
    <p:extLst>
      <p:ext uri="{BB962C8B-B14F-4D97-AF65-F5344CB8AC3E}">
        <p14:creationId xmlns:p14="http://schemas.microsoft.com/office/powerpoint/2010/main" val="3579850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60648"/>
            <a:ext cx="6512511" cy="1143000"/>
          </a:xfrm>
        </p:spPr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1347532"/>
            <a:ext cx="7677472" cy="3474720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rozvíjelo se </a:t>
            </a:r>
            <a:r>
              <a:rPr lang="cs-CZ" b="1" dirty="0" smtClean="0">
                <a:solidFill>
                  <a:srgbClr val="FF0000"/>
                </a:solidFill>
              </a:rPr>
              <a:t>DESKOVÉ</a:t>
            </a:r>
            <a:r>
              <a:rPr lang="cs-CZ" b="1" dirty="0" smtClean="0"/>
              <a:t> </a:t>
            </a:r>
            <a:r>
              <a:rPr lang="cs-CZ" b="1" dirty="0"/>
              <a:t>malířství, fresky a mozaika </a:t>
            </a:r>
            <a:r>
              <a:rPr lang="cs-CZ" dirty="0"/>
              <a:t>- představu o nich si </a:t>
            </a:r>
            <a:r>
              <a:rPr lang="cs-CZ" dirty="0" smtClean="0"/>
              <a:t>  můžeme </a:t>
            </a:r>
            <a:r>
              <a:rPr lang="cs-CZ" dirty="0"/>
              <a:t>udělat díky římským malbám a zbytkům řeckých váz</a:t>
            </a:r>
          </a:p>
          <a:p>
            <a:pPr lvl="0"/>
            <a:r>
              <a:rPr lang="cs-CZ" dirty="0"/>
              <a:t>významní malíři - </a:t>
            </a:r>
            <a:r>
              <a:rPr lang="cs-CZ" b="1" dirty="0"/>
              <a:t>POLYGNOTOS, APOLLODOROS</a:t>
            </a:r>
          </a:p>
          <a:p>
            <a:pPr indent="0">
              <a:buNone/>
            </a:pPr>
            <a:endParaRPr lang="cs-CZ" b="1" cap="all" dirty="0"/>
          </a:p>
          <a:p>
            <a:pPr indent="0">
              <a:buNone/>
            </a:pPr>
            <a:r>
              <a:rPr lang="cs-CZ" b="1" cap="all" dirty="0" err="1" smtClean="0">
                <a:solidFill>
                  <a:srgbClr val="FF0000"/>
                </a:solidFill>
              </a:rPr>
              <a:t>VÁZovÉ</a:t>
            </a:r>
            <a:r>
              <a:rPr lang="cs-CZ" b="1" cap="all" dirty="0" smtClean="0"/>
              <a:t>  MALÍŘSTVÍ</a:t>
            </a:r>
            <a:endParaRPr lang="cs-CZ" b="1" cap="all" dirty="0"/>
          </a:p>
          <a:p>
            <a:pPr lvl="0"/>
            <a:r>
              <a:rPr lang="cs-CZ" dirty="0"/>
              <a:t>centra Athény a </a:t>
            </a:r>
            <a:r>
              <a:rPr lang="cs-CZ" dirty="0" err="1"/>
              <a:t>Korint</a:t>
            </a:r>
            <a:endParaRPr lang="cs-CZ" dirty="0"/>
          </a:p>
          <a:p>
            <a:pPr lvl="0"/>
            <a:r>
              <a:rPr lang="cs-CZ" dirty="0"/>
              <a:t>malovalo se na vázy nejrůznějších tvarů</a:t>
            </a: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97152"/>
            <a:ext cx="5460606" cy="1724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6521554"/>
            <a:ext cx="29523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http://www.dvk.g6.cz/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25335"/>
            <a:ext cx="2014101" cy="2685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0506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b="1" cap="all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černo figurový </a:t>
            </a:r>
            <a:r>
              <a:rPr lang="cs-CZ" b="1" cap="all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</a:t>
            </a:r>
          </a:p>
          <a:p>
            <a:pPr lvl="0"/>
            <a:r>
              <a:rPr lang="cs-CZ" dirty="0"/>
              <a:t>na vypálenou červenou vázu se malovaly černé </a:t>
            </a:r>
            <a:r>
              <a:rPr lang="cs-CZ" dirty="0" smtClean="0"/>
              <a:t>postavy, </a:t>
            </a:r>
            <a:r>
              <a:rPr lang="cs-CZ" dirty="0"/>
              <a:t>do kterých se </a:t>
            </a:r>
            <a:r>
              <a:rPr lang="cs-CZ" dirty="0" smtClean="0"/>
              <a:t>vyryly </a:t>
            </a:r>
            <a:r>
              <a:rPr lang="cs-CZ" dirty="0"/>
              <a:t>detaily</a:t>
            </a:r>
          </a:p>
          <a:p>
            <a:pPr marL="45720" indent="0">
              <a:buNone/>
            </a:pPr>
            <a:r>
              <a:rPr lang="cs-CZ" dirty="0"/>
              <a:t> </a:t>
            </a:r>
          </a:p>
          <a:p>
            <a:r>
              <a:rPr lang="cs-CZ" b="1" cap="all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červeno figurový </a:t>
            </a:r>
            <a:r>
              <a:rPr lang="cs-CZ" b="1" cap="all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</a:t>
            </a:r>
          </a:p>
          <a:p>
            <a:pPr lvl="0"/>
            <a:r>
              <a:rPr lang="cs-CZ" dirty="0"/>
              <a:t>na červenou vypálenou vázu se nanesla černá barva, do které se vyškrabávaly postavy</a:t>
            </a:r>
          </a:p>
          <a:p>
            <a:pPr lvl="0"/>
            <a:r>
              <a:rPr lang="cs-CZ" dirty="0"/>
              <a:t>ve 4. st. </a:t>
            </a:r>
            <a:r>
              <a:rPr lang="cs-CZ" dirty="0" smtClean="0"/>
              <a:t>p. n. l. </a:t>
            </a:r>
            <a:r>
              <a:rPr lang="cs-CZ" dirty="0"/>
              <a:t>vázové malířství upadá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91" b="6669"/>
          <a:stretch/>
        </p:blipFill>
        <p:spPr bwMode="auto">
          <a:xfrm>
            <a:off x="1043608" y="4127383"/>
            <a:ext cx="2219325" cy="250831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6644083"/>
            <a:ext cx="41044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http://www.stockphotos.cz/image.php?img_id=18220477&amp;img_type=1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77419"/>
            <a:ext cx="2573337" cy="240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38933"/>
            <a:ext cx="2381250" cy="3105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1912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Hydria Louvre F4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052736"/>
            <a:ext cx="4559099" cy="54947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80603" y="6309320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200" dirty="0">
                <a:solidFill>
                  <a:schemeClr val="bg1">
                    <a:lumMod val="95000"/>
                  </a:schemeClr>
                </a:solidFill>
              </a:rPr>
              <a:t>http://cs.wikipedia.org/wiki/Soubor:Hydria_Louvre_F43.jpg</a:t>
            </a:r>
          </a:p>
        </p:txBody>
      </p:sp>
    </p:spTree>
    <p:extLst>
      <p:ext uri="{BB962C8B-B14F-4D97-AF65-F5344CB8AC3E}">
        <p14:creationId xmlns:p14="http://schemas.microsoft.com/office/powerpoint/2010/main" val="256482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217.115.252.254:1572/dokumenty%20pro%20studenty/dvo%C5%99%C3%A1k%20martin/2.%20Starov%C4%9Bk/4.%20%C5%98ecko/3.%20Mal%C3%AD%C5%99stv%C3%AD/3.%20Mal%C3%AD%C5%99stv%C3%AD%20-%20%C4%8Dernofigurov%C3%BD%20styl/Ex%C3%A9ki%C3%A1s,%20V%C3%BDjev%20s%20Achillem,%20amfor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29751"/>
            <a:ext cx="3571875" cy="49339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6525344"/>
            <a:ext cx="417646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http://bitva-troja.net/?menu=vybaveni&amp;submenu=vystroj_stity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95530"/>
            <a:ext cx="3960440" cy="548579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0022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170</TotalTime>
  <Words>201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Prezentace aplikace PowerPoint</vt:lpstr>
      <vt:lpstr>Řecko</vt:lpstr>
      <vt:lpstr>Obecně</vt:lpstr>
      <vt:lpstr>Mapa</vt:lpstr>
      <vt:lpstr>Architektura</vt:lpstr>
      <vt:lpstr>Řecký chrám</vt:lpstr>
      <vt:lpstr>Aquaduct na ostrově Lesbos</vt:lpstr>
      <vt:lpstr>Prezentace aplikace PowerPoint</vt:lpstr>
      <vt:lpstr>Sochařství</vt:lpstr>
      <vt:lpstr>Prezentace aplikace PowerPoint</vt:lpstr>
      <vt:lpstr>Prezentace aplikace PowerPoint</vt:lpstr>
      <vt:lpstr>Malířství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Řecko</dc:title>
  <dc:creator>Marta</dc:creator>
  <cp:lastModifiedBy>Jarmila</cp:lastModifiedBy>
  <cp:revision>21</cp:revision>
  <dcterms:created xsi:type="dcterms:W3CDTF">2011-11-20T16:30:47Z</dcterms:created>
  <dcterms:modified xsi:type="dcterms:W3CDTF">2013-10-06T07:56:58Z</dcterms:modified>
</cp:coreProperties>
</file>