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8" r:id="rId15"/>
    <p:sldId id="267" r:id="rId16"/>
    <p:sldId id="269" r:id="rId17"/>
    <p:sldId id="270" r:id="rId18"/>
    <p:sldId id="27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9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A34E02A-0C0B-4D8B-B104-990507C85B8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604BC2F-06D4-4642-899C-32B6DA5C5EE9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E02A-0C0B-4D8B-B104-990507C85B8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BC2F-06D4-4642-899C-32B6DA5C5EE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E02A-0C0B-4D8B-B104-990507C85B8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BC2F-06D4-4642-899C-32B6DA5C5EE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E02A-0C0B-4D8B-B104-990507C85B8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BC2F-06D4-4642-899C-32B6DA5C5EE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E02A-0C0B-4D8B-B104-990507C85B8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BC2F-06D4-4642-899C-32B6DA5C5EE9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E02A-0C0B-4D8B-B104-990507C85B8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BC2F-06D4-4642-899C-32B6DA5C5EE9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E02A-0C0B-4D8B-B104-990507C85B8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BC2F-06D4-4642-899C-32B6DA5C5E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E02A-0C0B-4D8B-B104-990507C85B8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BC2F-06D4-4642-899C-32B6DA5C5E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E02A-0C0B-4D8B-B104-990507C85B8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BC2F-06D4-4642-899C-32B6DA5C5E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E02A-0C0B-4D8B-B104-990507C85B8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BC2F-06D4-4642-899C-32B6DA5C5EE9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E02A-0C0B-4D8B-B104-990507C85B8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BC2F-06D4-4642-899C-32B6DA5C5EE9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06983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03663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3265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5177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51985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0026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4446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99793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1804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32042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82926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A34E02A-0C0B-4D8B-B104-990507C85B8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604BC2F-06D4-4642-899C-32B6DA5C5EE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7850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91160" y="2132856"/>
            <a:ext cx="6266169" cy="42627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sz="1100" b="1" dirty="0">
                <a:solidFill>
                  <a:prstClr val="black"/>
                </a:solidFill>
              </a:rPr>
              <a:t>METODICKÝ LIST PRO ZŠ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 Pro zpracování vzdělávacích materiálů (VM)v rámci projektu EU peníze školám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     </a:t>
            </a:r>
            <a:r>
              <a:rPr lang="cs-CZ" sz="1100" b="1" dirty="0" smtClean="0">
                <a:solidFill>
                  <a:prstClr val="black"/>
                </a:solidFill>
              </a:rPr>
              <a:t>                 </a:t>
            </a:r>
            <a:r>
              <a:rPr lang="cs-CZ" sz="1100" b="1" dirty="0">
                <a:solidFill>
                  <a:prstClr val="black"/>
                </a:solidFill>
              </a:rPr>
              <a:t>Operační program Vzdělávání pro konkurenceschopnost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 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Projekt: Moderní výuka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</a:t>
            </a:r>
            <a:r>
              <a:rPr lang="cs-CZ" sz="1100" b="1" dirty="0" smtClean="0">
                <a:solidFill>
                  <a:prstClr val="black"/>
                </a:solidFill>
              </a:rPr>
              <a:t>Registrační </a:t>
            </a:r>
            <a:r>
              <a:rPr lang="cs-CZ" sz="1100" b="1" dirty="0">
                <a:solidFill>
                  <a:prstClr val="black"/>
                </a:solidFill>
              </a:rPr>
              <a:t>číslo: CZ.1.07/1.4.00/21.3192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</a:t>
            </a:r>
            <a:r>
              <a:rPr lang="cs-CZ" sz="1100" b="1" dirty="0" smtClean="0">
                <a:solidFill>
                  <a:prstClr val="black"/>
                </a:solidFill>
              </a:rPr>
              <a:t>Číslo </a:t>
            </a:r>
            <a:r>
              <a:rPr lang="cs-CZ" sz="1100" b="1" dirty="0">
                <a:solidFill>
                  <a:prstClr val="black"/>
                </a:solidFill>
              </a:rPr>
              <a:t>DUM: </a:t>
            </a:r>
            <a:r>
              <a:rPr lang="cs-CZ" sz="1100" b="1" dirty="0" smtClean="0">
                <a:solidFill>
                  <a:prstClr val="black"/>
                </a:solidFill>
              </a:rPr>
              <a:t>VY_32_INOVACE_5.3.08</a:t>
            </a:r>
          </a:p>
          <a:p>
            <a:r>
              <a:rPr lang="cs-CZ" sz="1100" b="1" dirty="0">
                <a:solidFill>
                  <a:prstClr val="black"/>
                </a:solidFill>
              </a:rPr>
              <a:t> </a:t>
            </a:r>
            <a:r>
              <a:rPr lang="cs-CZ" sz="1100" b="1" dirty="0" smtClean="0">
                <a:solidFill>
                  <a:prstClr val="black"/>
                </a:solidFill>
              </a:rPr>
              <a:t>Jméno </a:t>
            </a:r>
            <a:r>
              <a:rPr lang="cs-CZ" sz="1100" b="1" dirty="0">
                <a:solidFill>
                  <a:prstClr val="black"/>
                </a:solidFill>
              </a:rPr>
              <a:t>autora: </a:t>
            </a:r>
            <a:r>
              <a:rPr lang="cs-CZ" sz="1100" b="1" dirty="0" smtClean="0">
                <a:solidFill>
                  <a:prstClr val="black"/>
                </a:solidFill>
              </a:rPr>
              <a:t>Mgr. Jarmila </a:t>
            </a:r>
            <a:r>
              <a:rPr lang="cs-CZ" sz="1100" b="1" dirty="0" err="1" smtClean="0">
                <a:solidFill>
                  <a:prstClr val="black"/>
                </a:solidFill>
              </a:rPr>
              <a:t>Gécová</a:t>
            </a:r>
            <a:endParaRPr lang="cs-CZ" sz="1100" b="1" dirty="0" smtClean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</a:t>
            </a:r>
            <a:r>
              <a:rPr lang="cs-CZ" sz="1100" b="1" dirty="0" smtClean="0">
                <a:solidFill>
                  <a:prstClr val="black"/>
                </a:solidFill>
              </a:rPr>
              <a:t>Datum</a:t>
            </a:r>
            <a:r>
              <a:rPr lang="cs-CZ" sz="1100" b="1" dirty="0">
                <a:solidFill>
                  <a:prstClr val="black"/>
                </a:solidFill>
              </a:rPr>
              <a:t>, </a:t>
            </a:r>
            <a:r>
              <a:rPr lang="cs-CZ" sz="1100" b="1" dirty="0" smtClean="0">
                <a:solidFill>
                  <a:prstClr val="black"/>
                </a:solidFill>
              </a:rPr>
              <a:t>období, </a:t>
            </a:r>
            <a:r>
              <a:rPr lang="cs-CZ" sz="1100" b="1" dirty="0">
                <a:solidFill>
                  <a:prstClr val="black"/>
                </a:solidFill>
              </a:rPr>
              <a:t>kdy byl vytvořen: </a:t>
            </a:r>
            <a:r>
              <a:rPr lang="cs-CZ" sz="1100" b="1" dirty="0" smtClean="0">
                <a:solidFill>
                  <a:prstClr val="black"/>
                </a:solidFill>
              </a:rPr>
              <a:t>prosinec 2011</a:t>
            </a:r>
          </a:p>
          <a:p>
            <a:r>
              <a:rPr lang="cs-CZ" sz="1100" b="1" dirty="0">
                <a:solidFill>
                  <a:prstClr val="black"/>
                </a:solidFill>
              </a:rPr>
              <a:t> </a:t>
            </a:r>
            <a:r>
              <a:rPr lang="cs-CZ" sz="1100" b="1" dirty="0" smtClean="0">
                <a:solidFill>
                  <a:prstClr val="black"/>
                </a:solidFill>
              </a:rPr>
              <a:t>Název </a:t>
            </a:r>
            <a:r>
              <a:rPr lang="cs-CZ" sz="1100" b="1" dirty="0">
                <a:solidFill>
                  <a:prstClr val="black"/>
                </a:solidFill>
              </a:rPr>
              <a:t>práce</a:t>
            </a:r>
            <a:r>
              <a:rPr lang="cs-CZ" sz="1100" b="1" dirty="0" smtClean="0">
                <a:solidFill>
                  <a:prstClr val="black"/>
                </a:solidFill>
              </a:rPr>
              <a:t>: Umění Říma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</a:t>
            </a:r>
            <a:r>
              <a:rPr lang="cs-CZ" sz="1100" b="1" dirty="0" smtClean="0">
                <a:solidFill>
                  <a:prstClr val="black"/>
                </a:solidFill>
              </a:rPr>
              <a:t>Předmět</a:t>
            </a:r>
            <a:r>
              <a:rPr lang="cs-CZ" sz="1100" b="1" dirty="0">
                <a:solidFill>
                  <a:prstClr val="black"/>
                </a:solidFill>
              </a:rPr>
              <a:t>, pro který je VM určen: </a:t>
            </a:r>
            <a:r>
              <a:rPr lang="cs-CZ" sz="1100" b="1" dirty="0" err="1" smtClean="0">
                <a:solidFill>
                  <a:prstClr val="black"/>
                </a:solidFill>
              </a:rPr>
              <a:t>Vv</a:t>
            </a:r>
            <a:endParaRPr lang="cs-CZ" sz="1100" b="1" dirty="0" smtClean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</a:t>
            </a:r>
            <a:r>
              <a:rPr lang="cs-CZ" sz="1100" b="1" dirty="0" smtClean="0">
                <a:solidFill>
                  <a:prstClr val="black"/>
                </a:solidFill>
              </a:rPr>
              <a:t>Ročník</a:t>
            </a:r>
            <a:r>
              <a:rPr lang="cs-CZ" sz="1100" b="1" dirty="0">
                <a:solidFill>
                  <a:prstClr val="black"/>
                </a:solidFill>
              </a:rPr>
              <a:t>, pro který je VM </a:t>
            </a:r>
            <a:r>
              <a:rPr lang="cs-CZ" sz="1100" b="1" dirty="0" smtClean="0">
                <a:solidFill>
                  <a:prstClr val="black"/>
                </a:solidFill>
              </a:rPr>
              <a:t>určen: 6.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</a:t>
            </a:r>
            <a:r>
              <a:rPr lang="cs-CZ" sz="1100" b="1" dirty="0" smtClean="0">
                <a:solidFill>
                  <a:prstClr val="black"/>
                </a:solidFill>
              </a:rPr>
              <a:t>Časová </a:t>
            </a:r>
            <a:r>
              <a:rPr lang="cs-CZ" sz="1100" b="1" dirty="0">
                <a:solidFill>
                  <a:prstClr val="black"/>
                </a:solidFill>
              </a:rPr>
              <a:t>dotace</a:t>
            </a:r>
            <a:r>
              <a:rPr lang="cs-CZ" sz="1100" dirty="0">
                <a:solidFill>
                  <a:prstClr val="black"/>
                </a:solidFill>
              </a:rPr>
              <a:t>: </a:t>
            </a:r>
            <a:r>
              <a:rPr lang="cs-CZ" sz="1100" b="1" dirty="0">
                <a:solidFill>
                  <a:prstClr val="black"/>
                </a:solidFill>
              </a:rPr>
              <a:t>1 h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 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Vzdělávací oblast, tematický okruh, téma: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 smtClean="0">
                <a:solidFill>
                  <a:prstClr val="black"/>
                </a:solidFill>
              </a:rPr>
              <a:t>Umění a kultura</a:t>
            </a:r>
          </a:p>
          <a:p>
            <a:r>
              <a:rPr lang="cs-CZ" sz="1100" b="1" dirty="0" smtClean="0">
                <a:solidFill>
                  <a:prstClr val="black"/>
                </a:solidFill>
              </a:rPr>
              <a:t>Práce v materiálu</a:t>
            </a:r>
          </a:p>
          <a:p>
            <a:r>
              <a:rPr lang="cs-CZ" sz="1100" b="1" dirty="0" smtClean="0">
                <a:solidFill>
                  <a:prstClr val="black"/>
                </a:solidFill>
              </a:rPr>
              <a:t>Umění Říma</a:t>
            </a:r>
            <a:endParaRPr lang="cs-CZ" sz="1100" b="1" dirty="0">
              <a:solidFill>
                <a:prstClr val="black"/>
              </a:solidFill>
            </a:endParaRPr>
          </a:p>
          <a:p>
            <a:endParaRPr lang="cs-CZ" sz="1100" b="1" dirty="0" smtClean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 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Metodický list, anotace- výstižný popis způsobu použití VM ve výuce:</a:t>
            </a:r>
            <a:r>
              <a:rPr lang="cs-CZ" sz="1100" dirty="0">
                <a:solidFill>
                  <a:prstClr val="black"/>
                </a:solidFill>
              </a:rPr>
              <a:t> </a:t>
            </a:r>
          </a:p>
          <a:p>
            <a:r>
              <a:rPr lang="cs-CZ" sz="1100" dirty="0" smtClean="0">
                <a:solidFill>
                  <a:prstClr val="black"/>
                </a:solidFill>
              </a:rPr>
              <a:t>Prezentace </a:t>
            </a:r>
            <a:r>
              <a:rPr lang="cs-CZ" sz="1100">
                <a:solidFill>
                  <a:prstClr val="black"/>
                </a:solidFill>
              </a:rPr>
              <a:t>je </a:t>
            </a:r>
            <a:r>
              <a:rPr lang="cs-CZ" sz="1100" smtClean="0">
                <a:solidFill>
                  <a:prstClr val="black"/>
                </a:solidFill>
              </a:rPr>
              <a:t>výukovým </a:t>
            </a:r>
            <a:r>
              <a:rPr lang="cs-CZ" sz="1100" dirty="0" smtClean="0">
                <a:solidFill>
                  <a:prstClr val="black"/>
                </a:solidFill>
              </a:rPr>
              <a:t>materiálem k upevňování vědomostí o umění Říma.</a:t>
            </a:r>
          </a:p>
          <a:p>
            <a:r>
              <a:rPr lang="cs-CZ" sz="1100" b="1" dirty="0">
                <a:solidFill>
                  <a:prstClr val="black"/>
                </a:solidFill>
              </a:rPr>
              <a:t> 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Pomůcky</a:t>
            </a:r>
            <a:r>
              <a:rPr lang="cs-CZ" sz="1100" dirty="0" smtClean="0">
                <a:solidFill>
                  <a:prstClr val="black"/>
                </a:solidFill>
              </a:rPr>
              <a:t>: José </a:t>
            </a:r>
            <a:r>
              <a:rPr lang="cs-CZ" sz="1100" dirty="0" err="1" smtClean="0">
                <a:solidFill>
                  <a:prstClr val="black"/>
                </a:solidFill>
              </a:rPr>
              <a:t>Pijoan</a:t>
            </a:r>
            <a:r>
              <a:rPr lang="cs-CZ" sz="1100" dirty="0" smtClean="0">
                <a:solidFill>
                  <a:prstClr val="black"/>
                </a:solidFill>
              </a:rPr>
              <a:t> – Dějiny umění</a:t>
            </a:r>
            <a:endParaRPr lang="cs-CZ" sz="1100" dirty="0">
              <a:solidFill>
                <a:prstClr val="black"/>
              </a:solidFill>
            </a:endParaRPr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60264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8958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6795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/>
              <a:t>o původu obyvatelstva víme málo, byli vypuzeni národy </a:t>
            </a:r>
            <a:r>
              <a:rPr lang="cs-CZ" dirty="0" smtClean="0"/>
              <a:t>tzv. </a:t>
            </a:r>
            <a:r>
              <a:rPr lang="cs-CZ" b="1" dirty="0"/>
              <a:t>„velkého stěhování“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počátky </a:t>
            </a:r>
            <a:r>
              <a:rPr lang="cs-CZ" dirty="0"/>
              <a:t>Říma líčí mýtus - </a:t>
            </a:r>
            <a:r>
              <a:rPr lang="cs-CZ" b="1" dirty="0"/>
              <a:t>TROJSKÝ UPRCHLÍK </a:t>
            </a:r>
            <a:r>
              <a:rPr lang="cs-CZ" dirty="0"/>
              <a:t>- </a:t>
            </a:r>
            <a:r>
              <a:rPr lang="cs-CZ" dirty="0" err="1"/>
              <a:t>Aneas</a:t>
            </a:r>
            <a:r>
              <a:rPr lang="cs-CZ" dirty="0"/>
              <a:t> - </a:t>
            </a:r>
            <a:r>
              <a:rPr lang="cs-CZ" dirty="0" err="1"/>
              <a:t>Lulus</a:t>
            </a:r>
            <a:r>
              <a:rPr lang="cs-CZ" dirty="0"/>
              <a:t> - Romulus, Remus </a:t>
            </a:r>
            <a:r>
              <a:rPr lang="cs-CZ" dirty="0" smtClean="0"/>
              <a:t>– r. 753</a:t>
            </a:r>
            <a:endParaRPr lang="cs-CZ" dirty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ve </a:t>
            </a:r>
            <a:r>
              <a:rPr lang="cs-CZ" dirty="0"/>
              <a:t>skutečnosti Řím vznikl později na 7 pahorcích - 7 osad, 7 králů (např. </a:t>
            </a:r>
            <a:r>
              <a:rPr lang="cs-CZ" dirty="0" err="1"/>
              <a:t>Paletinum</a:t>
            </a:r>
            <a:r>
              <a:rPr lang="cs-CZ" dirty="0"/>
              <a:t>, Kapitol,…)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7764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56263" cy="1054250"/>
          </a:xfrm>
        </p:spPr>
        <p:txBody>
          <a:bodyPr/>
          <a:lstStyle/>
          <a:p>
            <a:r>
              <a:rPr lang="cs-CZ" dirty="0" smtClean="0">
                <a:latin typeface="Algerian" pitchFamily="82" charset="0"/>
              </a:rPr>
              <a:t>Mapa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1026" name="Picture 2" descr="http://www.paichl.cz/paichl/cestopisy/italie/Rom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988840"/>
            <a:ext cx="6181725" cy="44958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86000" y="6346140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 smtClean="0"/>
              <a:t>http://www.paichl.cz/paichl/cestopisy/Italie_Premysl.htm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62888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zpočátku řecké a etruské vlivy</a:t>
            </a:r>
          </a:p>
          <a:p>
            <a:pPr lvl="0"/>
            <a:r>
              <a:rPr lang="cs-CZ" dirty="0"/>
              <a:t>Římané rozšířili stavební typy, používali množství materiálů </a:t>
            </a:r>
            <a:r>
              <a:rPr lang="cs-CZ" dirty="0" smtClean="0"/>
              <a:t> (</a:t>
            </a:r>
            <a:r>
              <a:rPr lang="cs-CZ" dirty="0"/>
              <a:t>různé druhy kamene, pálené cihly, beton, </a:t>
            </a:r>
            <a:r>
              <a:rPr lang="cs-CZ" dirty="0" smtClean="0"/>
              <a:t>mramor…)</a:t>
            </a:r>
            <a:endParaRPr lang="cs-CZ" dirty="0"/>
          </a:p>
          <a:p>
            <a:pPr lvl="0"/>
            <a:r>
              <a:rPr lang="cs-CZ" dirty="0"/>
              <a:t>od Etrusků převzali toskánský sloup</a:t>
            </a:r>
          </a:p>
          <a:p>
            <a:pPr lvl="0"/>
            <a:r>
              <a:rPr lang="cs-CZ" dirty="0"/>
              <a:t>římští architekti se zasloužili o rozvoj klenby</a:t>
            </a:r>
          </a:p>
          <a:p>
            <a:pPr lvl="0"/>
            <a:r>
              <a:rPr lang="cs-CZ" dirty="0"/>
              <a:t>objevuje se nový prvek </a:t>
            </a:r>
            <a:r>
              <a:rPr lang="cs-CZ" b="1" dirty="0"/>
              <a:t>PILASTR</a:t>
            </a:r>
            <a:r>
              <a:rPr lang="cs-CZ" dirty="0"/>
              <a:t> = polosloup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Architektura</a:t>
            </a:r>
            <a:endParaRPr lang="cs-CZ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5773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markaurel.de/brotundspiele/kolose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693863"/>
            <a:ext cx="5832648" cy="44002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476672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Algerian" pitchFamily="82" charset="0"/>
              </a:rPr>
              <a:t>Koloseum</a:t>
            </a:r>
            <a:endParaRPr lang="cs-CZ" sz="4800" dirty="0">
              <a:latin typeface="Algerian" pitchFamily="82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95786" y="6237312"/>
            <a:ext cx="262443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http://dada.tom.sblog.cz/rstavby/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446435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56263" cy="1054250"/>
          </a:xfrm>
        </p:spPr>
        <p:txBody>
          <a:bodyPr/>
          <a:lstStyle/>
          <a:p>
            <a:r>
              <a:rPr lang="cs-CZ" dirty="0" smtClean="0"/>
              <a:t>Fontána di </a:t>
            </a:r>
            <a:r>
              <a:rPr lang="cs-CZ" dirty="0" err="1" smtClean="0"/>
              <a:t>Trévi</a:t>
            </a:r>
            <a:r>
              <a:rPr lang="cs-CZ" dirty="0" smtClean="0"/>
              <a:t> –</a:t>
            </a:r>
            <a:br>
              <a:rPr lang="cs-CZ" dirty="0" smtClean="0"/>
            </a:br>
            <a:r>
              <a:rPr lang="cs-CZ" sz="2400" dirty="0" smtClean="0"/>
              <a:t>nejkrásnější fontána světa</a:t>
            </a:r>
            <a:endParaRPr lang="cs-CZ" dirty="0"/>
          </a:p>
        </p:txBody>
      </p:sp>
      <p:pic>
        <p:nvPicPr>
          <p:cNvPr id="3074" name="Picture 2" descr="http://www.poznavat.cz/system/files/di%20trevi%20v%20rim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051185"/>
            <a:ext cx="5664629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4128" y="6381328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f</a:t>
            </a:r>
            <a:r>
              <a:rPr lang="cs-CZ" sz="1200" dirty="0" smtClean="0"/>
              <a:t>oto vlastní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906863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b="1" cap="all" dirty="0"/>
              <a:t>podobizna</a:t>
            </a:r>
          </a:p>
          <a:p>
            <a:pPr marL="0" lvl="0" indent="0">
              <a:buNone/>
            </a:pPr>
            <a:r>
              <a:rPr lang="cs-CZ" dirty="0" smtClean="0"/>
              <a:t>-hlava</a:t>
            </a:r>
            <a:r>
              <a:rPr lang="cs-CZ" dirty="0"/>
              <a:t>, busta, postava, jezdecká </a:t>
            </a:r>
            <a:r>
              <a:rPr lang="cs-CZ" dirty="0" smtClean="0"/>
              <a:t>socha</a:t>
            </a:r>
            <a:endParaRPr lang="cs-CZ" dirty="0"/>
          </a:p>
          <a:p>
            <a:pPr lvl="0"/>
            <a:endParaRPr lang="cs-CZ" b="1" cap="all" dirty="0" smtClean="0"/>
          </a:p>
          <a:p>
            <a:pPr lvl="0"/>
            <a:r>
              <a:rPr lang="cs-CZ" b="1" cap="all" dirty="0" smtClean="0"/>
              <a:t>historické </a:t>
            </a:r>
            <a:r>
              <a:rPr lang="cs-CZ" b="1" cap="all" dirty="0"/>
              <a:t>reliéfy</a:t>
            </a:r>
          </a:p>
          <a:p>
            <a:pPr marL="0" lvl="0" indent="0">
              <a:buNone/>
            </a:pPr>
            <a:r>
              <a:rPr lang="cs-CZ" dirty="0" smtClean="0"/>
              <a:t>-zachycují </a:t>
            </a:r>
            <a:r>
              <a:rPr lang="cs-CZ" dirty="0"/>
              <a:t>skutečné události z vítězných bitev</a:t>
            </a:r>
          </a:p>
          <a:p>
            <a:pPr marL="0" lvl="0" indent="0">
              <a:buNone/>
            </a:pPr>
            <a:r>
              <a:rPr lang="cs-CZ" dirty="0" smtClean="0"/>
              <a:t>-najdeme </a:t>
            </a:r>
            <a:r>
              <a:rPr lang="cs-CZ" dirty="0"/>
              <a:t>ji většinou na vítězných </a:t>
            </a:r>
            <a:r>
              <a:rPr lang="cs-CZ" dirty="0" smtClean="0"/>
              <a:t>stavbách (Vítězný oblouk…)</a:t>
            </a:r>
            <a:endParaRPr lang="cs-CZ" dirty="0"/>
          </a:p>
          <a:p>
            <a:pPr lvl="0"/>
            <a:endParaRPr lang="cs-CZ" b="1" cap="all" dirty="0" smtClean="0"/>
          </a:p>
          <a:p>
            <a:pPr lvl="0"/>
            <a:r>
              <a:rPr lang="cs-CZ" b="1" cap="all" dirty="0" smtClean="0"/>
              <a:t>sochy </a:t>
            </a:r>
            <a:r>
              <a:rPr lang="cs-CZ" b="1" cap="all" dirty="0"/>
              <a:t>bohů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693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474552" y="3716363"/>
            <a:ext cx="2360585" cy="4605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f</a:t>
            </a:r>
            <a:r>
              <a:rPr lang="cs-CZ" sz="1200" dirty="0" smtClean="0"/>
              <a:t>oto vlastní</a:t>
            </a:r>
            <a:endParaRPr lang="cs-CZ" sz="1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Busta</a:t>
            </a:r>
            <a:endParaRPr lang="cs-CZ" dirty="0"/>
          </a:p>
        </p:txBody>
      </p:sp>
      <p:pic>
        <p:nvPicPr>
          <p:cNvPr id="4098" name="Picture 2" descr="D:\obrázkyyy\škola výstavy\antiské sochy\IMG0144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3" y="1840569"/>
            <a:ext cx="3877747" cy="48471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3059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Reliéf</a:t>
            </a:r>
            <a:endParaRPr lang="cs-CZ" dirty="0"/>
          </a:p>
        </p:txBody>
      </p:sp>
      <p:pic>
        <p:nvPicPr>
          <p:cNvPr id="5122" name="Picture 2" descr="http://leccos.com/pics/pic/relief-_ukaz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988839"/>
            <a:ext cx="6192688" cy="461306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86000" y="6581001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200" dirty="0" smtClean="0"/>
              <a:t>http://leccos.com/index.php/clanky/relief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672372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96416" y="5877272"/>
            <a:ext cx="3296689" cy="62690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400" dirty="0"/>
              <a:t>f</a:t>
            </a:r>
            <a:r>
              <a:rPr lang="cs-CZ" sz="1400" dirty="0" smtClean="0"/>
              <a:t>oto vlastní</a:t>
            </a:r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181865" y="260648"/>
            <a:ext cx="5251662" cy="842620"/>
          </a:xfrm>
        </p:spPr>
        <p:txBody>
          <a:bodyPr/>
          <a:lstStyle/>
          <a:p>
            <a:r>
              <a:rPr lang="cs-CZ" sz="1800" b="1" dirty="0" smtClean="0"/>
              <a:t>Bohyně Héra a Athéna</a:t>
            </a:r>
            <a:endParaRPr lang="cs-CZ" sz="1800" b="1" dirty="0"/>
          </a:p>
        </p:txBody>
      </p:sp>
      <p:pic>
        <p:nvPicPr>
          <p:cNvPr id="6146" name="Picture 2" descr="D:\obrázkyyy\škola výstavy\antiské sochy\IMG0081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81" y="260648"/>
            <a:ext cx="4183360" cy="52292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D:\obrázkyyy\škola výstavy\antiské sochy\IMG0072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12776"/>
            <a:ext cx="4183360" cy="52292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7916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248347"/>
            <a:ext cx="8265241" cy="3877815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nejvíce památek se dochovalo z malby nástěnné</a:t>
            </a:r>
          </a:p>
          <a:p>
            <a:pPr lvl="0"/>
            <a:r>
              <a:rPr lang="cs-CZ" dirty="0"/>
              <a:t>vývoj nástěnné malby dělíme do čtyř tzv. pompejských slohů - podle vykopávek v Pompejích - 24</a:t>
            </a:r>
            <a:r>
              <a:rPr lang="cs-CZ" dirty="0" smtClean="0"/>
              <a:t>. 8. 79 </a:t>
            </a:r>
            <a:r>
              <a:rPr lang="cs-CZ" dirty="0"/>
              <a:t>zničeny výbuchem Vesuvu</a:t>
            </a:r>
          </a:p>
          <a:p>
            <a:pPr marL="0" lvl="0" indent="0">
              <a:buNone/>
            </a:pPr>
            <a:r>
              <a:rPr lang="cs-CZ" dirty="0" smtClean="0"/>
              <a:t>1) inkrustační </a:t>
            </a:r>
          </a:p>
          <a:p>
            <a:pPr marL="0" lvl="0" indent="0">
              <a:buNone/>
            </a:pPr>
            <a:r>
              <a:rPr lang="cs-CZ" dirty="0" smtClean="0"/>
              <a:t>2) iluzionistický </a:t>
            </a:r>
            <a:r>
              <a:rPr lang="cs-CZ" dirty="0"/>
              <a:t>- malby napodobují </a:t>
            </a:r>
            <a:r>
              <a:rPr lang="cs-CZ" dirty="0" smtClean="0"/>
              <a:t>prvky  </a:t>
            </a:r>
            <a:r>
              <a:rPr lang="cs-CZ" dirty="0"/>
              <a:t>architektury, </a:t>
            </a: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     průhledy </a:t>
            </a:r>
            <a:r>
              <a:rPr lang="cs-CZ" dirty="0"/>
              <a:t>do krajin</a:t>
            </a:r>
          </a:p>
          <a:p>
            <a:pPr marL="0" lvl="0" indent="0">
              <a:buNone/>
            </a:pPr>
            <a:r>
              <a:rPr lang="cs-CZ" dirty="0" smtClean="0"/>
              <a:t>3) </a:t>
            </a:r>
            <a:r>
              <a:rPr lang="cs-CZ" dirty="0"/>
              <a:t>ornamentální</a:t>
            </a:r>
          </a:p>
          <a:p>
            <a:pPr marL="0" lvl="0" indent="0">
              <a:buNone/>
            </a:pPr>
            <a:r>
              <a:rPr lang="cs-CZ" dirty="0" smtClean="0"/>
              <a:t>4) barokní </a:t>
            </a:r>
            <a:r>
              <a:rPr lang="cs-CZ" dirty="0"/>
              <a:t>- </a:t>
            </a:r>
            <a:r>
              <a:rPr lang="cs-CZ" dirty="0" err="1"/>
              <a:t>přezdobenost</a:t>
            </a:r>
            <a:r>
              <a:rPr lang="cs-CZ" dirty="0"/>
              <a:t>, zlacení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146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55231" y="2060848"/>
            <a:ext cx="4016769" cy="2836837"/>
          </a:xfrm>
        </p:spPr>
        <p:txBody>
          <a:bodyPr/>
          <a:lstStyle/>
          <a:p>
            <a:r>
              <a:rPr lang="cs-CZ" dirty="0" smtClean="0"/>
              <a:t>Malířství nebylo pokládáno za umění jako je tomu dnes a využívalo se spíše jako doplněk staveb</a:t>
            </a:r>
          </a:p>
          <a:p>
            <a:r>
              <a:rPr lang="cs-CZ" dirty="0" smtClean="0"/>
              <a:t>Velmi oblíbené byly mozaiky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Malba</a:t>
            </a:r>
            <a:endParaRPr lang="cs-CZ" dirty="0"/>
          </a:p>
        </p:txBody>
      </p:sp>
      <p:pic>
        <p:nvPicPr>
          <p:cNvPr id="7170" name="Picture 2" descr="http://www.wlyceum.cz/rim/nove/yaroshyu/freska_z_neronova_zlateho_dom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60847"/>
            <a:ext cx="4320480" cy="390283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446240" y="6007662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200" dirty="0" smtClean="0"/>
              <a:t>http://www.wlyceum.cz/rim/nove/yaroshyu/index.php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162835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248347"/>
            <a:ext cx="3512713" cy="3340893"/>
          </a:xfrm>
        </p:spPr>
        <p:txBody>
          <a:bodyPr/>
          <a:lstStyle/>
          <a:p>
            <a:r>
              <a:rPr lang="cs-CZ" dirty="0" smtClean="0"/>
              <a:t>Vykládání z různobarevných kamínků do obrazů či obrazců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Mozaika</a:t>
            </a:r>
            <a:endParaRPr lang="cs-CZ" dirty="0"/>
          </a:p>
        </p:txBody>
      </p:sp>
      <p:pic>
        <p:nvPicPr>
          <p:cNvPr id="8194" name="Picture 2" descr="http://antickamesta.websnadno.cz/Muzea_evropa/100_426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060848"/>
            <a:ext cx="4697802" cy="35283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274861" y="5605511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200" dirty="0" smtClean="0"/>
              <a:t>http://www.antickamesta.websnadno.cz/ANTICKA-MUZEA-V-EVROPE.html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781093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Pompeje</a:t>
            </a:r>
            <a:endParaRPr lang="cs-CZ" dirty="0"/>
          </a:p>
        </p:txBody>
      </p:sp>
      <p:pic>
        <p:nvPicPr>
          <p:cNvPr id="9218" name="Picture 2" descr="http://upload.wikimedia.org/wikipedia/commons/thumb/5/5c/Pompeii_the_last_day_1.jpg/220px-Pompeii_the_last_day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878" y="2060848"/>
            <a:ext cx="2532084" cy="28083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09248" y="4869547"/>
            <a:ext cx="289534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http://cs.wikipedia.org/wiki/Pompeje</a:t>
            </a:r>
            <a:endParaRPr lang="cs-CZ" sz="1200" dirty="0"/>
          </a:p>
        </p:txBody>
      </p:sp>
      <p:pic>
        <p:nvPicPr>
          <p:cNvPr id="9220" name="Picture 4" descr="http://t2.gstatic.com/images?q=tbn:ANd9GcRZzHn2dk6aB27FoFAcTFTZMIDpVULRf81QfkTUlZVQgDFvpddQ9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6623" y="2060848"/>
            <a:ext cx="5568878" cy="278443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584527" y="4869160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200" dirty="0" smtClean="0"/>
              <a:t>http://italie.adrialand.com/palinuro/pompeje.html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951388" y="5301208"/>
            <a:ext cx="72008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Město je známé tím, že se stalo jedním ze tří starořímských měst v Neapolské zátoce v císařské provincii Italia (dnes region Kampánie, Itálie), která byla 24. srpna roku 79 našeho letopočtu zničena výbuchem sopky Vesuv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884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1024" y="1916832"/>
            <a:ext cx="7745505" cy="3877815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Archeolog objeví dutinu pod nánosem tisíce let staré lávy. Ze zvědavosti nalije do dutiny sádru a po zaschnutí  se nestačí divit. Před ním leží torzo těla přesně tak, jak se před tisíci lety schovalo před lávou. Tyto nálezy se staly časté.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 na konec</a:t>
            </a:r>
            <a:endParaRPr lang="cs-CZ" dirty="0"/>
          </a:p>
        </p:txBody>
      </p:sp>
      <p:pic>
        <p:nvPicPr>
          <p:cNvPr id="10242" name="Picture 2" descr="http://p-numismatika.cz/images/kapitola_21/pompeje_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212976"/>
            <a:ext cx="5312147" cy="35283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 rot="16200000">
            <a:off x="6600963" y="431686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200" dirty="0" smtClean="0"/>
              <a:t>http://p-numismatika.cz/index.php?get=kapitola21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80906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427984" y="6397427"/>
            <a:ext cx="4448817" cy="46057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200" dirty="0"/>
              <a:t>http://www.vsudedobre.cz/trips/06_it-nap-01/</a:t>
            </a:r>
          </a:p>
        </p:txBody>
      </p:sp>
      <p:pic>
        <p:nvPicPr>
          <p:cNvPr id="11266" name="Picture 2" descr="http://www.geops.cz/FileHandler.ashx?FileID=4719&amp;FormatID=2&amp;TimeStamp=201104111537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5"/>
            <a:ext cx="4896544" cy="342556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http://www.vsudedobre.cz/foto/06_it-nap/2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284984"/>
            <a:ext cx="4350841" cy="326313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9512" y="3758222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200" dirty="0" smtClean="0"/>
              <a:t>http://www.geops.cz/zajezdy/italie/rim-a-okoli/kouzlo-kampanie-a-ostrov-capri-11/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761420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64</TotalTime>
  <Words>309</Words>
  <Application>Microsoft Office PowerPoint</Application>
  <PresentationFormat>Předvádění na obrazovce (4:3)</PresentationFormat>
  <Paragraphs>82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Tvrdý obal</vt:lpstr>
      <vt:lpstr>Aerodynamika</vt:lpstr>
      <vt:lpstr>Prezentace aplikace PowerPoint</vt:lpstr>
      <vt:lpstr>Řím</vt:lpstr>
      <vt:lpstr>Obecně</vt:lpstr>
      <vt:lpstr>Mapa</vt:lpstr>
      <vt:lpstr>Architektura</vt:lpstr>
      <vt:lpstr>Prezentace aplikace PowerPoint</vt:lpstr>
      <vt:lpstr>Fontána di Trévi – nejkrásnější fontána světa</vt:lpstr>
      <vt:lpstr>Sochařství</vt:lpstr>
      <vt:lpstr>Busta</vt:lpstr>
      <vt:lpstr>Reliéf</vt:lpstr>
      <vt:lpstr>Bohyně Héra a Athéna</vt:lpstr>
      <vt:lpstr>Malířství</vt:lpstr>
      <vt:lpstr>Malba</vt:lpstr>
      <vt:lpstr>Mozaika</vt:lpstr>
      <vt:lpstr>Pompeje</vt:lpstr>
      <vt:lpstr>Zajímavost na konec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Řím</dc:title>
  <dc:creator>Marta</dc:creator>
  <cp:lastModifiedBy>Jarmila</cp:lastModifiedBy>
  <cp:revision>16</cp:revision>
  <dcterms:created xsi:type="dcterms:W3CDTF">2011-12-09T15:29:24Z</dcterms:created>
  <dcterms:modified xsi:type="dcterms:W3CDTF">2013-10-06T07:57:21Z</dcterms:modified>
</cp:coreProperties>
</file>