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63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F252122-F943-4C4E-9BA3-C282B269C52A}" type="datetimeFigureOut">
              <a:rPr lang="cs-CZ" smtClean="0"/>
              <a:t>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D0650EF-2E18-4E1C-8ED3-76054E2E7108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912" TargetMode="External"/><Relationship Id="rId2" Type="http://schemas.openxmlformats.org/officeDocument/2006/relationships/hyperlink" Target="http://cs.wikipedia.org/wiki/190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cs.wikipedia.org/wiki/Kol%C3%A1%C5%B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191160" y="2132856"/>
            <a:ext cx="626616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100" b="1" dirty="0"/>
              <a:t>METODICKÝ LIST PRO ZŠ</a:t>
            </a:r>
            <a:endParaRPr lang="cs-CZ" sz="1100" dirty="0"/>
          </a:p>
          <a:p>
            <a:r>
              <a:rPr lang="cs-CZ" sz="1100" b="1" dirty="0"/>
              <a:t> Pro zpracování vzdělávacích materiálů (VM)v rámci projektu EU peníze školám</a:t>
            </a:r>
            <a:endParaRPr lang="cs-CZ" sz="1100" dirty="0"/>
          </a:p>
          <a:p>
            <a:r>
              <a:rPr lang="cs-CZ" sz="1100" b="1" dirty="0"/>
              <a:t>     </a:t>
            </a:r>
            <a:r>
              <a:rPr lang="cs-CZ" sz="1100" b="1" dirty="0" smtClean="0"/>
              <a:t>                 </a:t>
            </a:r>
            <a:r>
              <a:rPr lang="cs-CZ" sz="1100" b="1" dirty="0"/>
              <a:t>Operační program Vzdělávání pro konkurenceschopnost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Projekt: Moderní výuka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Registrační </a:t>
            </a:r>
            <a:r>
              <a:rPr lang="cs-CZ" sz="1100" b="1" dirty="0"/>
              <a:t>číslo: CZ.1.07/1.4.00/21.3192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Číslo </a:t>
            </a:r>
            <a:r>
              <a:rPr lang="cs-CZ" sz="1100" b="1" dirty="0"/>
              <a:t>DUM: </a:t>
            </a:r>
            <a:r>
              <a:rPr lang="cs-CZ" sz="1100" b="1" dirty="0" smtClean="0"/>
              <a:t>VY_32_INOVACE_5.3.09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Jméno </a:t>
            </a:r>
            <a:r>
              <a:rPr lang="cs-CZ" sz="1100" b="1" dirty="0"/>
              <a:t>autora: Mgr. Jarmila </a:t>
            </a:r>
            <a:r>
              <a:rPr lang="cs-CZ" sz="1100" b="1" dirty="0" err="1"/>
              <a:t>Gécová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Datum</a:t>
            </a:r>
            <a:r>
              <a:rPr lang="cs-CZ" sz="1100" b="1" dirty="0"/>
              <a:t>, období kdy byl vytvořen: </a:t>
            </a:r>
            <a:r>
              <a:rPr lang="cs-CZ" sz="1100" b="1" dirty="0" smtClean="0"/>
              <a:t>listopad 2011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Název </a:t>
            </a:r>
            <a:r>
              <a:rPr lang="cs-CZ" sz="1100" b="1" dirty="0"/>
              <a:t>práce: </a:t>
            </a:r>
            <a:r>
              <a:rPr lang="cs-CZ" sz="1100" b="1" dirty="0" smtClean="0"/>
              <a:t>Kubismus I.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Předmět</a:t>
            </a:r>
            <a:r>
              <a:rPr lang="cs-CZ" sz="1100" b="1" dirty="0"/>
              <a:t>, pro který je VM určen: </a:t>
            </a:r>
            <a:r>
              <a:rPr lang="cs-CZ" sz="1100" b="1" dirty="0" err="1" smtClean="0"/>
              <a:t>Vv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Ročník</a:t>
            </a:r>
            <a:r>
              <a:rPr lang="cs-CZ" sz="1100" b="1" dirty="0"/>
              <a:t>, pro který je VM určen </a:t>
            </a:r>
            <a:r>
              <a:rPr lang="cs-CZ" sz="1100" b="1" dirty="0" smtClean="0"/>
              <a:t>9.</a:t>
            </a:r>
            <a:endParaRPr lang="cs-CZ" sz="1100" dirty="0"/>
          </a:p>
          <a:p>
            <a:r>
              <a:rPr lang="cs-CZ" sz="1100" b="1" dirty="0"/>
              <a:t> </a:t>
            </a:r>
            <a:r>
              <a:rPr lang="cs-CZ" sz="1100" b="1" dirty="0" smtClean="0"/>
              <a:t>Časová </a:t>
            </a:r>
            <a:r>
              <a:rPr lang="cs-CZ" sz="1100" b="1" dirty="0"/>
              <a:t>dotace</a:t>
            </a:r>
            <a:r>
              <a:rPr lang="cs-CZ" sz="1100" dirty="0"/>
              <a:t>: </a:t>
            </a:r>
            <a:r>
              <a:rPr lang="cs-CZ" sz="1100" b="1" dirty="0"/>
              <a:t>1 h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Vzdělávací oblast, tematický okruh, téma:</a:t>
            </a:r>
            <a:endParaRPr lang="cs-CZ" sz="1100" dirty="0"/>
          </a:p>
          <a:p>
            <a:r>
              <a:rPr lang="cs-CZ" sz="1100" b="1" dirty="0" smtClean="0"/>
              <a:t>Umění a kultura</a:t>
            </a:r>
            <a:endParaRPr lang="cs-CZ" sz="1100" dirty="0"/>
          </a:p>
          <a:p>
            <a:r>
              <a:rPr lang="cs-CZ" sz="1100" b="1" dirty="0" smtClean="0"/>
              <a:t>Výtvarná výchova - abstrakce</a:t>
            </a:r>
            <a:endParaRPr lang="cs-CZ" sz="1100" dirty="0"/>
          </a:p>
          <a:p>
            <a:r>
              <a:rPr lang="cs-CZ" sz="1100" b="1" dirty="0" smtClean="0"/>
              <a:t>Kubismus I.</a:t>
            </a:r>
            <a:endParaRPr lang="cs-CZ" sz="1100" dirty="0"/>
          </a:p>
          <a:p>
            <a:r>
              <a:rPr lang="cs-CZ" sz="1100" b="1" dirty="0"/>
              <a:t>  </a:t>
            </a:r>
            <a:endParaRPr lang="cs-CZ" sz="1100" dirty="0"/>
          </a:p>
          <a:p>
            <a:r>
              <a:rPr lang="cs-CZ" sz="1100" b="1" dirty="0"/>
              <a:t>Metodický list, anotace- výstižný popis způsobu použití VM ve výuce:</a:t>
            </a:r>
            <a:r>
              <a:rPr lang="cs-CZ" sz="1100" dirty="0"/>
              <a:t> </a:t>
            </a:r>
          </a:p>
          <a:p>
            <a:r>
              <a:rPr lang="cs-CZ" sz="1100" dirty="0" smtClean="0"/>
              <a:t>Prezentace </a:t>
            </a:r>
            <a:r>
              <a:rPr lang="cs-CZ" sz="1100" dirty="0"/>
              <a:t>je </a:t>
            </a:r>
            <a:r>
              <a:rPr lang="cs-CZ" sz="1100" smtClean="0"/>
              <a:t>výukovým materiálem  k</a:t>
            </a:r>
            <a:r>
              <a:rPr lang="cs-CZ" sz="1100" dirty="0"/>
              <a:t> upevňování znalostí v</a:t>
            </a:r>
            <a:r>
              <a:rPr lang="cs-CZ" sz="1100" dirty="0" smtClean="0"/>
              <a:t>ýtvarné  kultury 20. století</a:t>
            </a:r>
            <a:endParaRPr lang="cs-CZ" sz="1100" dirty="0"/>
          </a:p>
          <a:p>
            <a:r>
              <a:rPr lang="cs-CZ" sz="1100" b="1" dirty="0"/>
              <a:t> </a:t>
            </a:r>
            <a:endParaRPr lang="cs-CZ" sz="1100" dirty="0"/>
          </a:p>
          <a:p>
            <a:r>
              <a:rPr lang="cs-CZ" sz="1100" b="1" dirty="0"/>
              <a:t>Pomůcky</a:t>
            </a:r>
            <a:r>
              <a:rPr lang="cs-CZ" sz="1100" dirty="0"/>
              <a:t>: </a:t>
            </a:r>
            <a:r>
              <a:rPr lang="cs-CZ" sz="1100" dirty="0" smtClean="0"/>
              <a:t>prezentace, José </a:t>
            </a:r>
            <a:r>
              <a:rPr lang="cs-CZ" sz="1100" dirty="0" err="1" smtClean="0"/>
              <a:t>Pijoan</a:t>
            </a:r>
            <a:r>
              <a:rPr lang="cs-CZ" sz="1100" dirty="0" smtClean="0"/>
              <a:t> – Dějiny umění</a:t>
            </a:r>
            <a:endParaRPr lang="cs-CZ" sz="1100" dirty="0"/>
          </a:p>
        </p:txBody>
      </p:sp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324" y="338138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5409" y="0"/>
            <a:ext cx="8229600" cy="1219200"/>
          </a:xfrm>
        </p:spPr>
        <p:txBody>
          <a:bodyPr>
            <a:norm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sz="48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KUBISMUS – </a:t>
            </a:r>
            <a:r>
              <a:rPr lang="cs-CZ" sz="32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UMĚNÍ</a:t>
            </a:r>
            <a:r>
              <a:rPr lang="cs-CZ" sz="36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 </a:t>
            </a:r>
            <a:r>
              <a:rPr lang="cs-CZ" sz="3200" b="1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20. STOLETÍ</a:t>
            </a:r>
            <a:endParaRPr lang="cs-CZ" sz="3200" b="1" dirty="0">
              <a:solidFill>
                <a:srgbClr val="FF99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35" y="1527060"/>
            <a:ext cx="3101883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2005" y="3532021"/>
            <a:ext cx="31018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http://www.arttherapyblog.com/art-quotes/pablo-picasso-quotes-art-as-therapy/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16832"/>
            <a:ext cx="1931987" cy="323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95936" y="5153745"/>
            <a:ext cx="19319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http://www.georgesbraque.org/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27217" y="1182146"/>
            <a:ext cx="2836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PABLO PICASSO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61412" y="1421115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GEORGE </a:t>
            </a:r>
            <a:r>
              <a:rPr lang="cs-CZ" b="1" dirty="0"/>
              <a:t>B</a:t>
            </a:r>
            <a:r>
              <a:rPr lang="cs-CZ" b="1" dirty="0" smtClean="0"/>
              <a:t>RAQUE</a:t>
            </a:r>
            <a:endParaRPr lang="cs-CZ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09120"/>
            <a:ext cx="1657612" cy="214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99592" y="4036422"/>
            <a:ext cx="1657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JOSEF ČAPEK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9592" y="6532557"/>
            <a:ext cx="39604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http://malirgronych.webnode.cz/osobnosti-planety/capek-josef/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r="9327"/>
          <a:stretch/>
        </p:blipFill>
        <p:spPr bwMode="auto">
          <a:xfrm>
            <a:off x="6176111" y="2564904"/>
            <a:ext cx="2518898" cy="353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499456" y="206084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EMIL FILLA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11630" y="6098679"/>
            <a:ext cx="2932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http://www.artmagazin.eu/galerie-vytvarniku/emil-filla-zatisi-s-rybou-a-ananasem.htm</a:t>
            </a:r>
          </a:p>
        </p:txBody>
      </p:sp>
    </p:spTree>
    <p:extLst>
      <p:ext uri="{BB962C8B-B14F-4D97-AF65-F5344CB8AC3E}">
        <p14:creationId xmlns:p14="http://schemas.microsoft.com/office/powerpoint/2010/main" val="1764494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4572000"/>
          </a:xfrm>
        </p:spPr>
        <p:txBody>
          <a:bodyPr/>
          <a:lstStyle/>
          <a:p>
            <a:r>
              <a:rPr lang="cs-CZ" sz="2400" dirty="0"/>
              <a:t>Termínu „kubismus“ jako první použil francouzský kritik umění </a:t>
            </a:r>
            <a:r>
              <a:rPr lang="cs-CZ" sz="2400" dirty="0" smtClean="0"/>
              <a:t>v </a:t>
            </a:r>
            <a:r>
              <a:rPr lang="cs-CZ" sz="2400" dirty="0"/>
              <a:t>roce</a:t>
            </a:r>
            <a:r>
              <a:rPr lang="cs-CZ" sz="2400" dirty="0">
                <a:solidFill>
                  <a:srgbClr val="FFFF0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1908 </a:t>
            </a:r>
            <a:r>
              <a:rPr lang="cs-CZ" sz="2400" dirty="0" smtClean="0"/>
              <a:t>("</a:t>
            </a:r>
            <a:r>
              <a:rPr lang="cs-CZ" sz="2400" dirty="0"/>
              <a:t>divný </a:t>
            </a:r>
            <a:r>
              <a:rPr lang="cs-CZ" sz="2400" dirty="0" err="1"/>
              <a:t>cubiques</a:t>
            </a:r>
            <a:r>
              <a:rPr lang="cs-CZ" sz="2400" dirty="0"/>
              <a:t>" = krychle</a:t>
            </a:r>
            <a:r>
              <a:rPr lang="cs-CZ" sz="2400" dirty="0" smtClean="0"/>
              <a:t>) </a:t>
            </a:r>
          </a:p>
          <a:p>
            <a:r>
              <a:rPr lang="cs-CZ" sz="2400" dirty="0"/>
              <a:t>Toto použití bylo </a:t>
            </a:r>
            <a:r>
              <a:rPr lang="cs-CZ" sz="2400" dirty="0" smtClean="0"/>
              <a:t>myšleno hanlivě</a:t>
            </a:r>
            <a:endParaRPr lang="cs-CZ" sz="24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3753341" cy="4584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8687" y="6374487"/>
            <a:ext cx="41044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http://kunst.gymszbad.de/zab2006/ts-3/braque/braque-lestaques.htm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701" y="2276872"/>
            <a:ext cx="4416491" cy="3600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350701" y="5881473"/>
            <a:ext cx="46857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http://www.freie-evangelische-bekenntnisschule.de/index.php?id=197</a:t>
            </a:r>
          </a:p>
        </p:txBody>
      </p:sp>
    </p:spTree>
    <p:extLst>
      <p:ext uri="{BB962C8B-B14F-4D97-AF65-F5344CB8AC3E}">
        <p14:creationId xmlns:p14="http://schemas.microsoft.com/office/powerpoint/2010/main" val="3141456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720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Předmět </a:t>
            </a:r>
            <a:r>
              <a:rPr lang="cs-CZ" sz="2000" dirty="0"/>
              <a:t>nezobrazuje jen z jednoho úhlu, ale z mnoha úhlů </a:t>
            </a:r>
            <a:r>
              <a:rPr lang="cs-CZ" sz="2000" dirty="0" smtClean="0"/>
              <a:t>současně</a:t>
            </a:r>
          </a:p>
          <a:p>
            <a:r>
              <a:rPr lang="cs-CZ" sz="2000" dirty="0"/>
              <a:t>Zobrazovaný předmět byl rozkládán až na nejjednodušší geometrické tvary (především krychle - </a:t>
            </a:r>
            <a:r>
              <a:rPr lang="cs-CZ" sz="2000" b="1" dirty="0">
                <a:solidFill>
                  <a:srgbClr val="FFFF00"/>
                </a:solidFill>
              </a:rPr>
              <a:t>latinsky </a:t>
            </a:r>
            <a:r>
              <a:rPr lang="cs-CZ" sz="2000" b="1" dirty="0" err="1">
                <a:solidFill>
                  <a:srgbClr val="FFFF00"/>
                </a:solidFill>
              </a:rPr>
              <a:t>cubus</a:t>
            </a:r>
            <a:r>
              <a:rPr lang="cs-CZ" sz="2000" dirty="0"/>
              <a:t>), které byly pak pomocí fantazie skládány do obrazu, proto zobrazené předměty působí dojmem, že jsou deformované a objevují se zároveň z několika </a:t>
            </a:r>
            <a:r>
              <a:rPr lang="cs-CZ" sz="2000" dirty="0" smtClean="0"/>
              <a:t>pohledů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6535554"/>
            <a:ext cx="29886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http://www.artgallery-raetzke.de/kubismus.htm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32" y="1988837"/>
            <a:ext cx="3387224" cy="44824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204864"/>
            <a:ext cx="2541208" cy="3806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79912" y="6093296"/>
            <a:ext cx="246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http://fp.tsn.at/lustaufkunst/Kunstwerk/kubismus.htm</a:t>
            </a: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301" y="2060849"/>
            <a:ext cx="2526164" cy="4232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3704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260648"/>
            <a:ext cx="7772400" cy="4572000"/>
          </a:xfrm>
        </p:spPr>
        <p:txBody>
          <a:bodyPr/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tvorby dělíme kubismus na:</a:t>
            </a:r>
          </a:p>
          <a:p>
            <a:pPr marL="68580" indent="0">
              <a:buNone/>
            </a:pPr>
            <a:r>
              <a:rPr lang="cs-CZ" sz="2400" b="1" u="sng" dirty="0" smtClean="0">
                <a:solidFill>
                  <a:srgbClr val="FFFF00"/>
                </a:solidFill>
              </a:rPr>
              <a:t>PRE-KUBISMUS</a:t>
            </a:r>
            <a:r>
              <a:rPr lang="cs-CZ" sz="2400" dirty="0" smtClean="0"/>
              <a:t> (</a:t>
            </a:r>
            <a:r>
              <a:rPr lang="cs-CZ" sz="2400" dirty="0" smtClean="0">
                <a:solidFill>
                  <a:srgbClr val="FFFF00"/>
                </a:solidFill>
              </a:rPr>
              <a:t>1906 - 1909</a:t>
            </a:r>
            <a:r>
              <a:rPr lang="cs-CZ" sz="2400" dirty="0" smtClean="0"/>
              <a:t>) </a:t>
            </a:r>
            <a:r>
              <a:rPr lang="cs-CZ" sz="2400" dirty="0"/>
              <a:t>– v toto období zahájili kubisté </a:t>
            </a:r>
            <a:r>
              <a:rPr lang="cs-CZ" sz="2400" dirty="0" smtClean="0">
                <a:solidFill>
                  <a:srgbClr val="FFC000"/>
                </a:solidFill>
              </a:rPr>
              <a:t>Georges </a:t>
            </a:r>
            <a:r>
              <a:rPr lang="cs-CZ" sz="2400" dirty="0" err="1" smtClean="0">
                <a:solidFill>
                  <a:srgbClr val="FFC000"/>
                </a:solidFill>
              </a:rPr>
              <a:t>Brague</a:t>
            </a:r>
            <a:r>
              <a:rPr lang="cs-CZ" sz="2400" dirty="0" smtClean="0">
                <a:solidFill>
                  <a:srgbClr val="FFC000"/>
                </a:solidFill>
              </a:rPr>
              <a:t> </a:t>
            </a:r>
            <a:r>
              <a:rPr lang="cs-CZ" sz="2400" dirty="0" smtClean="0"/>
              <a:t>a </a:t>
            </a:r>
            <a:r>
              <a:rPr lang="cs-CZ" sz="2400" dirty="0" smtClean="0">
                <a:solidFill>
                  <a:srgbClr val="FFC000"/>
                </a:solidFill>
              </a:rPr>
              <a:t>Pablo Picasso</a:t>
            </a:r>
          </a:p>
          <a:p>
            <a:pPr marL="68580" indent="0">
              <a:buNone/>
            </a:pPr>
            <a:r>
              <a:rPr lang="cs-CZ" sz="2400" dirty="0"/>
              <a:t>Postupně jsou zobrazované předměty omezovány na základní geometrické tvary, z barev se používaly pouze odstíny šedé a hnědé barvy.</a:t>
            </a:r>
          </a:p>
          <a:p>
            <a:pPr marL="68580" indent="0">
              <a:buNone/>
            </a:pPr>
            <a:endParaRPr lang="cs-CZ" sz="2400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60221"/>
            <a:ext cx="2520280" cy="3354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04149" y="6525344"/>
            <a:ext cx="20162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http://novasa.rajce.idnes.cz/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64904"/>
            <a:ext cx="3036344" cy="3803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621474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Picasso – Ženský akt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639940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Braque</a:t>
            </a:r>
            <a:r>
              <a:rPr lang="cs-CZ" dirty="0" smtClean="0"/>
              <a:t> - Zámek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948264" y="6368181"/>
            <a:ext cx="219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http://zuzsar.blogspot.com/2010/11/kubismus.html</a:t>
            </a:r>
          </a:p>
        </p:txBody>
      </p:sp>
    </p:spTree>
    <p:extLst>
      <p:ext uri="{BB962C8B-B14F-4D97-AF65-F5344CB8AC3E}">
        <p14:creationId xmlns:p14="http://schemas.microsoft.com/office/powerpoint/2010/main" val="365487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9514" y="835694"/>
            <a:ext cx="7772400" cy="4572000"/>
          </a:xfrm>
        </p:spPr>
        <p:txBody>
          <a:bodyPr/>
          <a:lstStyle/>
          <a:p>
            <a:r>
              <a:rPr lang="cs-CZ" sz="2000" dirty="0" smtClean="0"/>
              <a:t>v </a:t>
            </a:r>
            <a:r>
              <a:rPr lang="cs-CZ" sz="2000" dirty="0"/>
              <a:t>tomto období kubismus nebyl abstraktním uměním, barva se stále téměř nepoužívala. Dochází k částečné abstrakci tzn. zobrazované předměty jsou nahrazovány jinými podobnými předměty. Zobrazovaný předmět je rozložen na jednotlivé geometrické tvary, které jsou pak zobrazeny neperspektivně vedle sebe</a:t>
            </a:r>
            <a:r>
              <a:rPr lang="cs-CZ" sz="2400" dirty="0"/>
              <a:t>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219200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ANALYTICKÝ KUBISMUS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file" tooltip="1909"/>
              </a:rPr>
              <a:t>1909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file" tooltip="1912"/>
              </a:rPr>
              <a:t>1912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24944"/>
            <a:ext cx="2286000" cy="330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131840" y="29370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Juan </a:t>
            </a:r>
            <a:r>
              <a:rPr lang="cs-CZ" b="1" dirty="0" err="1" smtClean="0"/>
              <a:t>Cris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6309320"/>
            <a:ext cx="2286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http://es.wikipedia.org/wiki/Cubismo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021172"/>
            <a:ext cx="2088232" cy="3446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472100" y="260555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BRAQUE - ZÁTIŠÍ</a:t>
            </a:r>
            <a:endParaRPr lang="cs-CZ" b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052" y="3021172"/>
            <a:ext cx="2106088" cy="3464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355976" y="6424736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http://www.unterricht.kunstbrowser.de/theorie/interpretation/03c19899200b03c07/03c19899201350b71.html</a:t>
            </a:r>
          </a:p>
        </p:txBody>
      </p:sp>
    </p:spTree>
    <p:extLst>
      <p:ext uri="{BB962C8B-B14F-4D97-AF65-F5344CB8AC3E}">
        <p14:creationId xmlns:p14="http://schemas.microsoft.com/office/powerpoint/2010/main" val="263798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9022" y="1196752"/>
            <a:ext cx="7772400" cy="4572000"/>
          </a:xfrm>
        </p:spPr>
        <p:txBody>
          <a:bodyPr/>
          <a:lstStyle/>
          <a:p>
            <a:r>
              <a:rPr lang="cs-CZ" sz="2000" dirty="0"/>
              <a:t>kubismus </a:t>
            </a:r>
            <a:r>
              <a:rPr lang="cs-CZ" sz="2000" dirty="0" smtClean="0"/>
              <a:t>se přiblížil </a:t>
            </a:r>
            <a:r>
              <a:rPr lang="cs-CZ" sz="2000" dirty="0"/>
              <a:t>abstrakci, </a:t>
            </a:r>
            <a:r>
              <a:rPr lang="cs-CZ" sz="2000" dirty="0" smtClean="0"/>
              <a:t>ale je </a:t>
            </a:r>
            <a:r>
              <a:rPr lang="cs-CZ" sz="2000" dirty="0"/>
              <a:t>pro něj stále důležitý zobrazovaný předmět, který je skládán z linií a ploch. Objevuje se </a:t>
            </a:r>
            <a:r>
              <a:rPr lang="cs-CZ" sz="2000" dirty="0">
                <a:solidFill>
                  <a:srgbClr val="FFFF00"/>
                </a:solidFill>
                <a:hlinkClick r:id="rId2" action="ppaction://hlinkfile" tooltip="Koláž"/>
              </a:rPr>
              <a:t>koláž</a:t>
            </a:r>
            <a:r>
              <a:rPr lang="cs-CZ" sz="2000" dirty="0"/>
              <a:t> a s ní i barva</a:t>
            </a:r>
            <a:r>
              <a:rPr lang="cs-CZ" sz="2000" dirty="0" smtClean="0"/>
              <a:t>.</a:t>
            </a:r>
            <a:r>
              <a:rPr lang="cs-CZ" sz="2000" dirty="0"/>
              <a:t> Místo rozbíjení předmětu na drobné části jej najednou umělci začali zachycovat co nejvíce zredukovaný, bez detailů, nezobrazovali jeho </a:t>
            </a:r>
            <a:r>
              <a:rPr lang="cs-CZ" sz="2000" dirty="0" smtClean="0"/>
              <a:t>vzhled</a:t>
            </a:r>
            <a:r>
              <a:rPr lang="cs-CZ" sz="2000" dirty="0"/>
              <a:t>, ale podstatu.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78281" y="332656"/>
            <a:ext cx="777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solidFill>
                  <a:srgbClr val="FFFF00"/>
                </a:solidFill>
              </a:rPr>
              <a:t>Syntetický kubismus</a:t>
            </a:r>
            <a:r>
              <a:rPr lang="cs-CZ" dirty="0">
                <a:solidFill>
                  <a:srgbClr val="FFFF00"/>
                </a:solidFill>
              </a:rPr>
              <a:t> (též vrcholný) </a:t>
            </a:r>
            <a:r>
              <a:rPr lang="cs-CZ" dirty="0" smtClean="0">
                <a:solidFill>
                  <a:srgbClr val="FFFF00"/>
                </a:solidFill>
              </a:rPr>
              <a:t>(1912-1914)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34" y="2879836"/>
            <a:ext cx="5074384" cy="3636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251033" y="299525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FF00"/>
                </a:solidFill>
              </a:rPr>
              <a:t>Emil Filla: Zátiší s klarinetem a ovocem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533" y="6488668"/>
            <a:ext cx="5065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/>
              <a:t>http://www.lidovky.cz/zlodeji-fillovy-obrazy-tezko-zpenezi-mini-znalec-fvp-/ln_domov.asp?c=A111118_113304_ln_domov_ogo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898" y="4372468"/>
            <a:ext cx="2857500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813898" y="6381852"/>
            <a:ext cx="990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Picasso</a:t>
            </a:r>
            <a:endParaRPr lang="cs-CZ" sz="900" dirty="0">
              <a:solidFill>
                <a:srgbClr val="FFFF00"/>
              </a:solidFill>
            </a:endParaRPr>
          </a:p>
          <a:p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11752" y="6400851"/>
            <a:ext cx="22322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http//pablo-picasso.xrweb.org/?p=</a:t>
            </a:r>
            <a:r>
              <a:rPr lang="cs-CZ" sz="900" dirty="0" err="1" smtClean="0"/>
              <a:t>zivotopis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2516774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24744"/>
            <a:ext cx="5378214" cy="5165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8229600" cy="12192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Futurismus </a:t>
            </a: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vyšel z kubismu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3688" y="6513884"/>
            <a:ext cx="48906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solidFill>
                  <a:prstClr val="white"/>
                </a:solidFill>
              </a:rPr>
              <a:t>http://www.gamepark.cz/vytvarne_umeni_20_stoleti_do_1_svetove_valky_562496.htm</a:t>
            </a:r>
          </a:p>
        </p:txBody>
      </p:sp>
    </p:spTree>
    <p:extLst>
      <p:ext uri="{BB962C8B-B14F-4D97-AF65-F5344CB8AC3E}">
        <p14:creationId xmlns:p14="http://schemas.microsoft.com/office/powerpoint/2010/main" val="32155659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256</TotalTime>
  <Words>344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Prezentace aplikace PowerPoint</vt:lpstr>
      <vt:lpstr>KUBISMUS – UMĚNÍ 20. STOLETÍ</vt:lpstr>
      <vt:lpstr>Prezentace aplikace PowerPoint</vt:lpstr>
      <vt:lpstr>Prezentace aplikace PowerPoint</vt:lpstr>
      <vt:lpstr>Prezentace aplikace PowerPoint</vt:lpstr>
      <vt:lpstr>ANALYTICKÝ KUBISMUS (1909 – 1912) </vt:lpstr>
      <vt:lpstr>Syntetický kubismus (též vrcholný) (1912-1914)</vt:lpstr>
      <vt:lpstr>Futurismus - vyšel z kubismu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24</cp:revision>
  <dcterms:created xsi:type="dcterms:W3CDTF">2011-10-25T02:22:41Z</dcterms:created>
  <dcterms:modified xsi:type="dcterms:W3CDTF">2013-10-06T07:57:46Z</dcterms:modified>
</cp:coreProperties>
</file>