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71" r:id="rId3"/>
    <p:sldId id="272" r:id="rId4"/>
    <p:sldId id="273" r:id="rId5"/>
    <p:sldId id="267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191160" y="2132856"/>
            <a:ext cx="6266169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 </a:t>
            </a:r>
            <a:r>
              <a:rPr lang="cs-CZ" sz="1100" b="1" dirty="0"/>
              <a:t>METODICKÝ LIST PRO ZŠ</a:t>
            </a:r>
            <a:endParaRPr lang="cs-CZ" sz="1100" dirty="0"/>
          </a:p>
          <a:p>
            <a:r>
              <a:rPr lang="cs-CZ" sz="1100" b="1" dirty="0"/>
              <a:t> Pro zpracování vzdělávacích materiálů (VM)v rámci projektu EU peníze školám</a:t>
            </a:r>
            <a:endParaRPr lang="cs-CZ" sz="1100" dirty="0"/>
          </a:p>
          <a:p>
            <a:r>
              <a:rPr lang="cs-CZ" sz="1100" b="1" dirty="0"/>
              <a:t>     </a:t>
            </a:r>
            <a:r>
              <a:rPr lang="cs-CZ" sz="1100" b="1" dirty="0" smtClean="0"/>
              <a:t>                 </a:t>
            </a:r>
            <a:r>
              <a:rPr lang="cs-CZ" sz="1100" b="1" dirty="0"/>
              <a:t>Operační program Vzdělávání pro konkurenceschopnost</a:t>
            </a:r>
            <a:endParaRPr lang="cs-CZ" sz="1100" dirty="0"/>
          </a:p>
          <a:p>
            <a:r>
              <a:rPr lang="cs-CZ" sz="1100" b="1" dirty="0"/>
              <a:t>  </a:t>
            </a:r>
            <a:endParaRPr lang="cs-CZ" sz="1100" dirty="0"/>
          </a:p>
          <a:p>
            <a:r>
              <a:rPr lang="cs-CZ" sz="1100" b="1" dirty="0"/>
              <a:t>Projekt: Moderní výuka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Registrační </a:t>
            </a:r>
            <a:r>
              <a:rPr lang="cs-CZ" sz="1100" b="1" dirty="0"/>
              <a:t>číslo: CZ.1.07/1.4.00/21.3192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Číslo </a:t>
            </a:r>
            <a:r>
              <a:rPr lang="cs-CZ" sz="1100" b="1" dirty="0"/>
              <a:t>DUM: </a:t>
            </a:r>
            <a:r>
              <a:rPr lang="cs-CZ" sz="1100" b="1" dirty="0" smtClean="0"/>
              <a:t>VY_32_INOVACE_5.3.10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Jméno </a:t>
            </a:r>
            <a:r>
              <a:rPr lang="cs-CZ" sz="1100" b="1" dirty="0"/>
              <a:t>autora: Mgr. Jarmila </a:t>
            </a:r>
            <a:r>
              <a:rPr lang="cs-CZ" sz="1100" b="1" dirty="0" err="1"/>
              <a:t>Gécová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Datum</a:t>
            </a:r>
            <a:r>
              <a:rPr lang="cs-CZ" sz="1100" b="1" dirty="0"/>
              <a:t>, období kdy byl vytvořen: </a:t>
            </a:r>
            <a:r>
              <a:rPr lang="cs-CZ" sz="1100" b="1" dirty="0" smtClean="0"/>
              <a:t>listopad 2011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Název </a:t>
            </a:r>
            <a:r>
              <a:rPr lang="cs-CZ" sz="1100" b="1" dirty="0"/>
              <a:t>práce: </a:t>
            </a:r>
            <a:r>
              <a:rPr lang="cs-CZ" sz="1100" b="1" dirty="0" smtClean="0"/>
              <a:t>Kubismus II., III.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Předmět</a:t>
            </a:r>
            <a:r>
              <a:rPr lang="cs-CZ" sz="1100" b="1" dirty="0"/>
              <a:t>, pro který je VM určen: </a:t>
            </a:r>
            <a:r>
              <a:rPr lang="cs-CZ" sz="1100" b="1" dirty="0" err="1" smtClean="0"/>
              <a:t>Vv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Ročník</a:t>
            </a:r>
            <a:r>
              <a:rPr lang="cs-CZ" sz="1100" b="1" dirty="0"/>
              <a:t>, pro který je VM určen </a:t>
            </a:r>
            <a:r>
              <a:rPr lang="cs-CZ" sz="1100" b="1" dirty="0" smtClean="0"/>
              <a:t>9.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Časová </a:t>
            </a:r>
            <a:r>
              <a:rPr lang="cs-CZ" sz="1100" b="1" dirty="0"/>
              <a:t>dotace</a:t>
            </a:r>
            <a:r>
              <a:rPr lang="cs-CZ" sz="1100" dirty="0"/>
              <a:t>: </a:t>
            </a:r>
            <a:r>
              <a:rPr lang="cs-CZ" sz="1100" b="1" dirty="0" smtClean="0"/>
              <a:t>1 + 1 </a:t>
            </a:r>
            <a:r>
              <a:rPr lang="cs-CZ" sz="1100" b="1" dirty="0"/>
              <a:t>h</a:t>
            </a:r>
            <a:endParaRPr lang="cs-CZ" sz="1100" dirty="0"/>
          </a:p>
          <a:p>
            <a:r>
              <a:rPr lang="cs-CZ" sz="1100" b="1" dirty="0"/>
              <a:t>  </a:t>
            </a:r>
            <a:endParaRPr lang="cs-CZ" sz="1100" dirty="0"/>
          </a:p>
          <a:p>
            <a:r>
              <a:rPr lang="cs-CZ" sz="1100" b="1" dirty="0"/>
              <a:t>Vzdělávací oblast, tematický okruh, téma:</a:t>
            </a:r>
            <a:endParaRPr lang="cs-CZ" sz="1100" dirty="0"/>
          </a:p>
          <a:p>
            <a:r>
              <a:rPr lang="cs-CZ" sz="1100" b="1" dirty="0" smtClean="0"/>
              <a:t>Umění a kultura</a:t>
            </a:r>
            <a:endParaRPr lang="cs-CZ" sz="1100" dirty="0"/>
          </a:p>
          <a:p>
            <a:r>
              <a:rPr lang="cs-CZ" sz="1100" b="1" dirty="0" smtClean="0"/>
              <a:t>Výtvarná výchova - abstrakce</a:t>
            </a:r>
            <a:endParaRPr lang="cs-CZ" sz="1100" dirty="0"/>
          </a:p>
          <a:p>
            <a:r>
              <a:rPr lang="cs-CZ" sz="1100" b="1" dirty="0" smtClean="0"/>
              <a:t>Kubismus II.</a:t>
            </a:r>
            <a:endParaRPr lang="cs-CZ" sz="1100" dirty="0"/>
          </a:p>
          <a:p>
            <a:r>
              <a:rPr lang="cs-CZ" sz="1100" b="1" dirty="0"/>
              <a:t>  </a:t>
            </a:r>
            <a:endParaRPr lang="cs-CZ" sz="1100" dirty="0"/>
          </a:p>
          <a:p>
            <a:r>
              <a:rPr lang="cs-CZ" sz="1100" b="1" dirty="0"/>
              <a:t>Metodický list, anotace- výstižný popis způsobu použití VM ve výuce:</a:t>
            </a:r>
            <a:r>
              <a:rPr lang="cs-CZ" sz="1100" dirty="0"/>
              <a:t> </a:t>
            </a:r>
          </a:p>
          <a:p>
            <a:r>
              <a:rPr lang="cs-CZ" sz="1100" dirty="0" smtClean="0"/>
              <a:t>Prezentace </a:t>
            </a:r>
            <a:r>
              <a:rPr lang="cs-CZ" sz="1100" dirty="0"/>
              <a:t>je </a:t>
            </a:r>
            <a:r>
              <a:rPr lang="cs-CZ" sz="1100" smtClean="0"/>
              <a:t>výukovým materiálem k</a:t>
            </a:r>
            <a:r>
              <a:rPr lang="cs-CZ" sz="1100" dirty="0"/>
              <a:t> upevňování znalostí v</a:t>
            </a:r>
            <a:r>
              <a:rPr lang="cs-CZ" sz="1100" dirty="0" smtClean="0"/>
              <a:t>ýtvarné  kultury 20. století</a:t>
            </a:r>
            <a:endParaRPr lang="cs-CZ" sz="1100" dirty="0"/>
          </a:p>
          <a:p>
            <a:r>
              <a:rPr lang="cs-CZ" sz="1100" b="1" dirty="0"/>
              <a:t> </a:t>
            </a:r>
            <a:endParaRPr lang="cs-CZ" sz="1100" dirty="0"/>
          </a:p>
          <a:p>
            <a:r>
              <a:rPr lang="cs-CZ" sz="1100" b="1" dirty="0"/>
              <a:t>Pomůcky</a:t>
            </a:r>
            <a:r>
              <a:rPr lang="cs-CZ" sz="1100" dirty="0"/>
              <a:t>: </a:t>
            </a:r>
            <a:r>
              <a:rPr lang="cs-CZ" sz="1100" dirty="0" smtClean="0"/>
              <a:t>prezentace, José </a:t>
            </a:r>
            <a:r>
              <a:rPr lang="cs-CZ" sz="1100" dirty="0" err="1" smtClean="0"/>
              <a:t>Pijoan</a:t>
            </a:r>
            <a:r>
              <a:rPr lang="cs-CZ" sz="1100" dirty="0" smtClean="0"/>
              <a:t> – Dějiny umění</a:t>
            </a:r>
            <a:endParaRPr lang="cs-CZ" sz="1100" dirty="0"/>
          </a:p>
        </p:txBody>
      </p:sp>
      <p:pic>
        <p:nvPicPr>
          <p:cNvPr id="2" name="obrázek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167" y="338138"/>
            <a:ext cx="5745162" cy="14049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8907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KUBISMUS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opakování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424" y="2028378"/>
            <a:ext cx="3103563" cy="20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293096"/>
            <a:ext cx="1652587" cy="214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692" y="1616448"/>
            <a:ext cx="2517775" cy="353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03376"/>
            <a:ext cx="1927225" cy="3236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0" y="5013176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9933"/>
                </a:solidFill>
              </a:rPr>
              <a:t>PICASSO, BRAQUE,</a:t>
            </a:r>
          </a:p>
          <a:p>
            <a:r>
              <a:rPr lang="cs-CZ" b="1" dirty="0" smtClean="0">
                <a:solidFill>
                  <a:srgbClr val="FF9933"/>
                </a:solidFill>
              </a:rPr>
              <a:t>FILLA, ČAPEK</a:t>
            </a:r>
            <a:endParaRPr lang="cs-CZ" b="1" dirty="0">
              <a:solidFill>
                <a:srgbClr val="FF99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862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rotože zakladatel směru se jmenoval JAKUB</a:t>
            </a:r>
          </a:p>
          <a:p>
            <a:endParaRPr lang="cs-CZ" dirty="0" smtClean="0"/>
          </a:p>
          <a:p>
            <a:r>
              <a:rPr lang="cs-CZ" dirty="0"/>
              <a:t>p</a:t>
            </a:r>
            <a:r>
              <a:rPr lang="cs-CZ" dirty="0" smtClean="0"/>
              <a:t>rotože zakladatel směru pocházel z KUBY</a:t>
            </a:r>
          </a:p>
          <a:p>
            <a:endParaRPr lang="cs-CZ" dirty="0"/>
          </a:p>
          <a:p>
            <a:r>
              <a:rPr lang="cs-CZ" dirty="0" smtClean="0"/>
              <a:t>protože název je odvozen ze slova KVÁDR</a:t>
            </a:r>
          </a:p>
          <a:p>
            <a:endParaRPr lang="cs-CZ" dirty="0"/>
          </a:p>
          <a:p>
            <a:r>
              <a:rPr lang="cs-CZ" dirty="0"/>
              <a:t>n</a:t>
            </a:r>
            <a:r>
              <a:rPr lang="cs-CZ" dirty="0" smtClean="0"/>
              <a:t>ázev je odvozen od slova KRYCHLE</a:t>
            </a:r>
          </a:p>
          <a:p>
            <a:endParaRPr lang="cs-CZ" dirty="0"/>
          </a:p>
          <a:p>
            <a:r>
              <a:rPr lang="cs-CZ" dirty="0" smtClean="0"/>
              <a:t>protože zakladatel věděl, co je to KUBATURA 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685800" indent="-685800">
              <a:buFont typeface="Arial" pitchFamily="34" charset="0"/>
              <a:buChar char="•"/>
            </a:pPr>
            <a:r>
              <a:rPr lang="cs-CZ" sz="4800" b="1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KUBISMUS = ???</a:t>
            </a:r>
            <a:endParaRPr lang="cs-CZ" sz="4800" b="1" dirty="0">
              <a:solidFill>
                <a:srgbClr val="FF99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260200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-99392"/>
            <a:ext cx="8229600" cy="1219200"/>
          </a:xfrm>
        </p:spPr>
        <p:txBody>
          <a:bodyPr>
            <a:normAutofit fontScale="90000"/>
          </a:bodyPr>
          <a:lstStyle/>
          <a:p>
            <a:pPr marL="685800" indent="-685800">
              <a:buFont typeface="Arial" pitchFamily="34" charset="0"/>
              <a:buChar char="•"/>
            </a:pPr>
            <a:r>
              <a:rPr lang="cs-CZ" sz="4800" b="1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PABLO   RUIS   PICASSO</a:t>
            </a:r>
            <a:br>
              <a:rPr lang="cs-CZ" sz="4800" b="1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1600" dirty="0">
                <a:solidFill>
                  <a:schemeClr val="tx1"/>
                </a:solidFill>
              </a:rPr>
              <a:t>Jeho </a:t>
            </a:r>
            <a:r>
              <a:rPr lang="cs-CZ" sz="1600" dirty="0" smtClean="0">
                <a:solidFill>
                  <a:schemeClr val="tx1"/>
                </a:solidFill>
              </a:rPr>
              <a:t> celé  jméno </a:t>
            </a:r>
            <a:r>
              <a:rPr lang="cs-CZ" sz="1600" dirty="0">
                <a:solidFill>
                  <a:schemeClr val="tx1"/>
                </a:solidFill>
              </a:rPr>
              <a:t>je </a:t>
            </a:r>
            <a:r>
              <a:rPr lang="cs-CZ" sz="1600" b="1" dirty="0">
                <a:solidFill>
                  <a:schemeClr val="tx1"/>
                </a:solidFill>
              </a:rPr>
              <a:t>Pablo Diego José Santiago Francisco de Paula Juan </a:t>
            </a:r>
            <a:r>
              <a:rPr lang="cs-CZ" sz="1600" b="1" dirty="0" err="1">
                <a:solidFill>
                  <a:schemeClr val="tx1"/>
                </a:solidFill>
              </a:rPr>
              <a:t>Nepomuceno</a:t>
            </a:r>
            <a:r>
              <a:rPr lang="cs-CZ" sz="1600" b="1" dirty="0">
                <a:solidFill>
                  <a:schemeClr val="tx1"/>
                </a:solidFill>
              </a:rPr>
              <a:t> </a:t>
            </a:r>
            <a:r>
              <a:rPr lang="cs-CZ" sz="1600" b="1" dirty="0" err="1">
                <a:solidFill>
                  <a:schemeClr val="tx1"/>
                </a:solidFill>
              </a:rPr>
              <a:t>Crispín</a:t>
            </a:r>
            <a:r>
              <a:rPr lang="cs-CZ" sz="1600" b="1" dirty="0">
                <a:solidFill>
                  <a:schemeClr val="tx1"/>
                </a:solidFill>
              </a:rPr>
              <a:t> </a:t>
            </a:r>
            <a:r>
              <a:rPr lang="cs-CZ" sz="1600" b="1" dirty="0" err="1">
                <a:solidFill>
                  <a:schemeClr val="tx1"/>
                </a:solidFill>
              </a:rPr>
              <a:t>Crispiniano</a:t>
            </a:r>
            <a:r>
              <a:rPr lang="cs-CZ" sz="1600" b="1" dirty="0">
                <a:solidFill>
                  <a:schemeClr val="tx1"/>
                </a:solidFill>
              </a:rPr>
              <a:t> de los </a:t>
            </a:r>
            <a:r>
              <a:rPr lang="cs-CZ" sz="1600" b="1" dirty="0" err="1">
                <a:solidFill>
                  <a:schemeClr val="tx1"/>
                </a:solidFill>
              </a:rPr>
              <a:t>Remedios</a:t>
            </a:r>
            <a:r>
              <a:rPr lang="cs-CZ" sz="1600" b="1" dirty="0">
                <a:solidFill>
                  <a:schemeClr val="tx1"/>
                </a:solidFill>
              </a:rPr>
              <a:t> </a:t>
            </a:r>
            <a:r>
              <a:rPr lang="cs-CZ" sz="1600" b="1" dirty="0" err="1">
                <a:solidFill>
                  <a:schemeClr val="tx1"/>
                </a:solidFill>
              </a:rPr>
              <a:t>Cipriano</a:t>
            </a:r>
            <a:r>
              <a:rPr lang="cs-CZ" sz="1600" b="1" dirty="0">
                <a:solidFill>
                  <a:schemeClr val="tx1"/>
                </a:solidFill>
              </a:rPr>
              <a:t> de la </a:t>
            </a:r>
            <a:r>
              <a:rPr lang="cs-CZ" sz="1600" b="1" dirty="0" err="1">
                <a:solidFill>
                  <a:schemeClr val="tx1"/>
                </a:solidFill>
              </a:rPr>
              <a:t>Santísima</a:t>
            </a:r>
            <a:r>
              <a:rPr lang="cs-CZ" sz="1600" b="1" dirty="0">
                <a:solidFill>
                  <a:schemeClr val="tx1"/>
                </a:solidFill>
              </a:rPr>
              <a:t> Trinidad </a:t>
            </a:r>
            <a:r>
              <a:rPr lang="cs-CZ" sz="1600" b="1" dirty="0" err="1">
                <a:solidFill>
                  <a:schemeClr val="tx1"/>
                </a:solidFill>
              </a:rPr>
              <a:t>Ruiz</a:t>
            </a:r>
            <a:r>
              <a:rPr lang="cs-CZ" sz="1600" b="1" dirty="0">
                <a:solidFill>
                  <a:schemeClr val="tx1"/>
                </a:solidFill>
              </a:rPr>
              <a:t> </a:t>
            </a:r>
            <a:r>
              <a:rPr lang="cs-CZ" sz="1600" b="1" dirty="0" err="1">
                <a:solidFill>
                  <a:schemeClr val="tx1"/>
                </a:solidFill>
              </a:rPr>
              <a:t>Blasco</a:t>
            </a:r>
            <a:r>
              <a:rPr lang="cs-CZ" sz="1600" b="1" dirty="0">
                <a:solidFill>
                  <a:schemeClr val="tx1"/>
                </a:solidFill>
              </a:rPr>
              <a:t> y Picasso </a:t>
            </a:r>
            <a:r>
              <a:rPr lang="cs-CZ" sz="1600" b="1" dirty="0" err="1">
                <a:solidFill>
                  <a:schemeClr val="tx1"/>
                </a:solidFill>
              </a:rPr>
              <a:t>López</a:t>
            </a:r>
            <a:endParaRPr lang="cs-CZ" sz="1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1895475" cy="2352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55776" y="1196752"/>
            <a:ext cx="640871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9933"/>
                </a:solidFill>
              </a:rPr>
              <a:t>ŠPANĚLSKÝ MALÍŘ A SOCHAŘ</a:t>
            </a:r>
          </a:p>
          <a:p>
            <a:endParaRPr lang="cs-CZ" b="1" dirty="0" smtClean="0"/>
          </a:p>
          <a:p>
            <a:r>
              <a:rPr lang="cs-CZ" b="1" dirty="0" smtClean="0"/>
              <a:t>- </a:t>
            </a:r>
            <a:r>
              <a:rPr lang="cs-CZ" dirty="0"/>
              <a:t>v</a:t>
            </a:r>
            <a:r>
              <a:rPr lang="cs-CZ" dirty="0" smtClean="0"/>
              <a:t>ytvořil asi 13 000 obrazů a skic, 100 000 rytin a tisků, </a:t>
            </a:r>
          </a:p>
          <a:p>
            <a:r>
              <a:rPr lang="cs-CZ" dirty="0" smtClean="0"/>
              <a:t>34 000 ilustrací a 300 skulptur a keramických děl</a:t>
            </a:r>
          </a:p>
          <a:p>
            <a:endParaRPr lang="cs-CZ" dirty="0"/>
          </a:p>
          <a:p>
            <a:r>
              <a:rPr lang="cs-CZ" dirty="0" smtClean="0"/>
              <a:t>Dílo:</a:t>
            </a:r>
          </a:p>
          <a:p>
            <a:r>
              <a:rPr lang="cs-CZ" b="1" dirty="0" smtClean="0">
                <a:solidFill>
                  <a:srgbClr val="99CCFF"/>
                </a:solidFill>
              </a:rPr>
              <a:t>modré období</a:t>
            </a:r>
            <a:r>
              <a:rPr lang="cs-CZ" dirty="0" smtClean="0">
                <a:solidFill>
                  <a:srgbClr val="99CCFF"/>
                </a:solidFill>
              </a:rPr>
              <a:t>, </a:t>
            </a:r>
            <a:r>
              <a:rPr lang="cs-CZ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růžové období, </a:t>
            </a:r>
            <a:r>
              <a:rPr lang="cs-CZ" b="1" dirty="0" smtClean="0">
                <a:solidFill>
                  <a:schemeClr val="bg1"/>
                </a:solidFill>
              </a:rPr>
              <a:t>africké období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analytický kubismus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syntetický kubismus</a:t>
            </a:r>
            <a:endParaRPr lang="cs-CZ" b="1" dirty="0">
              <a:solidFill>
                <a:srgbClr val="FFFF00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3789223"/>
            <a:ext cx="1769381" cy="276587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23528" y="6555101"/>
            <a:ext cx="33843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http://www.artquotes.net/masters/picasso/pablo_lavie1903.htm</a:t>
            </a: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1579" y="4058462"/>
            <a:ext cx="2214561" cy="222739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7906" y="4189884"/>
            <a:ext cx="1452897" cy="19645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257466"/>
            <a:ext cx="1444590" cy="186483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8729" y="4189884"/>
            <a:ext cx="1425759" cy="248063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5671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-531440"/>
            <a:ext cx="8229600" cy="1219200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George </a:t>
            </a:r>
            <a:r>
              <a:rPr lang="cs-CZ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Braque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francouzský malíř a sochař</a:t>
            </a:r>
            <a:endParaRPr lang="cs-CZ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764705"/>
            <a:ext cx="2777209" cy="34563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44279" y="6525343"/>
            <a:ext cx="30243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http://abstractart.20m.com/George_Braque.html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012" y="741272"/>
            <a:ext cx="3024336" cy="25202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279" y="1556792"/>
            <a:ext cx="2695873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645024"/>
            <a:ext cx="2967180" cy="2478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66" y="4508913"/>
            <a:ext cx="2832171" cy="2047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37480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338</TotalTime>
  <Words>116</Words>
  <Application>Microsoft Office PowerPoint</Application>
  <PresentationFormat>Předvádění na obrazovce (4:3)</PresentationFormat>
  <Paragraphs>49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Papír</vt:lpstr>
      <vt:lpstr>Prezentace aplikace PowerPoint</vt:lpstr>
      <vt:lpstr>KUBISMUS - opakování</vt:lpstr>
      <vt:lpstr>KUBISMUS = ???</vt:lpstr>
      <vt:lpstr>PABLO   RUIS   PICASSO Jeho  celé  jméno je Pablo Diego José Santiago Francisco de Paula Juan Nepomuceno Crispín Crispiniano de los Remedios Cipriano de la Santísima Trinidad Ruiz Blasco y Picasso López</vt:lpstr>
      <vt:lpstr>George Braque – francouzský malíř a sochař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Jarmila</cp:lastModifiedBy>
  <cp:revision>36</cp:revision>
  <dcterms:created xsi:type="dcterms:W3CDTF">2011-10-25T02:22:41Z</dcterms:created>
  <dcterms:modified xsi:type="dcterms:W3CDTF">2013-10-06T07:58:09Z</dcterms:modified>
</cp:coreProperties>
</file>