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7998B5E-278D-4C9F-A3E7-CEB37BA21FBD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3DC27D-BB68-44E5-AC45-67DEE01F45F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564904"/>
            <a:ext cx="7854696" cy="3672408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b="1" dirty="0"/>
              <a:t> </a:t>
            </a:r>
            <a:r>
              <a:rPr lang="cs-CZ" sz="4800" b="1" dirty="0"/>
              <a:t>METODICKÝ LIST PRO ZŠ</a:t>
            </a:r>
            <a:endParaRPr lang="cs-CZ" sz="4800" dirty="0"/>
          </a:p>
          <a:p>
            <a:pPr algn="l"/>
            <a:r>
              <a:rPr lang="cs-CZ" sz="4800" b="1" dirty="0"/>
              <a:t> Pro zpracování vzdělávacích materiálů (VM)v rámci projektu EU peníze školám</a:t>
            </a:r>
            <a:endParaRPr lang="cs-CZ" sz="4800" dirty="0"/>
          </a:p>
          <a:p>
            <a:pPr algn="l"/>
            <a:r>
              <a:rPr lang="cs-CZ" sz="4800" b="1" dirty="0"/>
              <a:t>                      Operační program Vzdělávání pro </a:t>
            </a:r>
            <a:r>
              <a:rPr lang="cs-CZ" sz="4800" b="1" dirty="0" smtClean="0"/>
              <a:t>konkurenceschopnost</a:t>
            </a:r>
            <a:r>
              <a:rPr lang="cs-CZ" sz="4800" b="1" dirty="0"/>
              <a:t>  </a:t>
            </a:r>
            <a:endParaRPr lang="cs-CZ" sz="4800" dirty="0"/>
          </a:p>
          <a:p>
            <a:pPr algn="l"/>
            <a:r>
              <a:rPr lang="cs-CZ" sz="4800" b="1" dirty="0"/>
              <a:t>Projekt: Moderní výuka</a:t>
            </a:r>
            <a:endParaRPr lang="cs-CZ" sz="4800" dirty="0"/>
          </a:p>
          <a:p>
            <a:pPr algn="l"/>
            <a:r>
              <a:rPr lang="cs-CZ" sz="4800" b="1" dirty="0"/>
              <a:t> Registrační číslo: CZ.1.07/1.4.00/21.3192</a:t>
            </a:r>
            <a:endParaRPr lang="cs-CZ" sz="4800" dirty="0"/>
          </a:p>
          <a:p>
            <a:pPr algn="l"/>
            <a:r>
              <a:rPr lang="cs-CZ" sz="4800" b="1" dirty="0"/>
              <a:t> Číslo DUM: </a:t>
            </a:r>
            <a:r>
              <a:rPr lang="cs-CZ" sz="4800" b="1" dirty="0" smtClean="0"/>
              <a:t>VY_32_INOVACE_5.3.11</a:t>
            </a:r>
            <a:endParaRPr lang="cs-CZ" sz="4800" dirty="0"/>
          </a:p>
          <a:p>
            <a:pPr algn="l"/>
            <a:r>
              <a:rPr lang="cs-CZ" sz="4800" b="1" dirty="0"/>
              <a:t> Jméno autora: </a:t>
            </a:r>
            <a:r>
              <a:rPr lang="cs-CZ" sz="4800" b="1" dirty="0" smtClean="0"/>
              <a:t>Mgr. Jarmila </a:t>
            </a:r>
            <a:r>
              <a:rPr lang="cs-CZ" sz="4800" b="1" dirty="0" err="1" smtClean="0"/>
              <a:t>Gécová</a:t>
            </a:r>
            <a:endParaRPr lang="cs-CZ" sz="4800" b="1" dirty="0"/>
          </a:p>
          <a:p>
            <a:pPr algn="l"/>
            <a:r>
              <a:rPr lang="cs-CZ" sz="4800" b="1" dirty="0"/>
              <a:t> Datum, období, kdy byl vytvořen: </a:t>
            </a:r>
            <a:r>
              <a:rPr lang="cs-CZ" sz="4800" b="1" dirty="0" smtClean="0"/>
              <a:t>prosinec 2011</a:t>
            </a:r>
            <a:endParaRPr lang="cs-CZ" sz="4800" b="1" dirty="0"/>
          </a:p>
          <a:p>
            <a:pPr algn="l"/>
            <a:r>
              <a:rPr lang="cs-CZ" sz="4800" b="1" dirty="0"/>
              <a:t> Název práce</a:t>
            </a:r>
            <a:r>
              <a:rPr lang="cs-CZ" sz="4800" b="1" dirty="0" smtClean="0"/>
              <a:t>: Impresionismus I.</a:t>
            </a:r>
            <a:endParaRPr lang="cs-CZ" sz="4800" dirty="0"/>
          </a:p>
          <a:p>
            <a:pPr algn="l"/>
            <a:r>
              <a:rPr lang="cs-CZ" sz="4800" b="1" dirty="0"/>
              <a:t> Předmět, pro který je VM určen</a:t>
            </a:r>
            <a:r>
              <a:rPr lang="cs-CZ" sz="4800" b="1" dirty="0" smtClean="0"/>
              <a:t>: Výtvarná výchova </a:t>
            </a:r>
            <a:endParaRPr lang="cs-CZ" sz="4800" b="1" dirty="0"/>
          </a:p>
          <a:p>
            <a:pPr algn="l"/>
            <a:r>
              <a:rPr lang="cs-CZ" sz="4800" b="1" dirty="0"/>
              <a:t> Ročník, pro který je VM určen</a:t>
            </a:r>
            <a:r>
              <a:rPr lang="cs-CZ" sz="4800" b="1" dirty="0" smtClean="0"/>
              <a:t>: 8.</a:t>
            </a:r>
            <a:endParaRPr lang="cs-CZ" sz="4800" dirty="0"/>
          </a:p>
          <a:p>
            <a:pPr algn="l"/>
            <a:r>
              <a:rPr lang="cs-CZ" sz="4800" b="1" dirty="0"/>
              <a:t> Časová dotace</a:t>
            </a:r>
            <a:r>
              <a:rPr lang="cs-CZ" sz="4800" dirty="0"/>
              <a:t>: </a:t>
            </a:r>
            <a:r>
              <a:rPr lang="cs-CZ" sz="4800" b="1" dirty="0"/>
              <a:t>1 h</a:t>
            </a:r>
            <a:endParaRPr lang="cs-CZ" sz="4800" dirty="0"/>
          </a:p>
          <a:p>
            <a:pPr algn="l"/>
            <a:r>
              <a:rPr lang="cs-CZ" sz="4800" b="1" dirty="0"/>
              <a:t>  </a:t>
            </a:r>
            <a:endParaRPr lang="cs-CZ" sz="4800" dirty="0"/>
          </a:p>
          <a:p>
            <a:pPr algn="l"/>
            <a:r>
              <a:rPr lang="cs-CZ" sz="4800" b="1" dirty="0"/>
              <a:t>Vzdělávací oblast, tematický okruh, téma</a:t>
            </a:r>
            <a:r>
              <a:rPr lang="cs-CZ" sz="4800" b="1" dirty="0" smtClean="0"/>
              <a:t>:</a:t>
            </a:r>
            <a:r>
              <a:rPr lang="cs-CZ" sz="4800" b="1" dirty="0"/>
              <a:t> </a:t>
            </a:r>
            <a:endParaRPr lang="cs-CZ" sz="4800" b="1" dirty="0" smtClean="0"/>
          </a:p>
          <a:p>
            <a:pPr algn="l"/>
            <a:r>
              <a:rPr lang="cs-CZ" sz="4800" b="1" dirty="0" smtClean="0"/>
              <a:t>Umění a kultura</a:t>
            </a:r>
          </a:p>
          <a:p>
            <a:pPr algn="l"/>
            <a:r>
              <a:rPr lang="cs-CZ" sz="4800" b="1" dirty="0" smtClean="0"/>
              <a:t>Malba</a:t>
            </a:r>
          </a:p>
          <a:p>
            <a:pPr algn="l"/>
            <a:r>
              <a:rPr lang="cs-CZ" sz="4800" b="1" dirty="0"/>
              <a:t>Impresionismus I.</a:t>
            </a:r>
            <a:endParaRPr lang="cs-CZ" sz="4800" dirty="0"/>
          </a:p>
          <a:p>
            <a:pPr algn="l"/>
            <a:endParaRPr lang="cs-CZ" sz="4800" dirty="0"/>
          </a:p>
          <a:p>
            <a:pPr algn="l"/>
            <a:r>
              <a:rPr lang="cs-CZ" sz="4800" b="1" dirty="0"/>
              <a:t>Metodický list, anotace- výstižný popis způsobu použití VM ve výuce:</a:t>
            </a:r>
            <a:r>
              <a:rPr lang="cs-CZ" sz="4800" dirty="0"/>
              <a:t> </a:t>
            </a:r>
          </a:p>
          <a:p>
            <a:pPr algn="l"/>
            <a:r>
              <a:rPr lang="cs-CZ" sz="4800" dirty="0"/>
              <a:t>Prezentace </a:t>
            </a:r>
            <a:r>
              <a:rPr lang="cs-CZ" sz="4800"/>
              <a:t>je </a:t>
            </a:r>
            <a:r>
              <a:rPr lang="cs-CZ" sz="4800" smtClean="0"/>
              <a:t>výukovým </a:t>
            </a:r>
            <a:r>
              <a:rPr lang="cs-CZ" sz="4800" dirty="0"/>
              <a:t>materiálem k </a:t>
            </a:r>
            <a:r>
              <a:rPr lang="cs-CZ" sz="4800" dirty="0" smtClean="0"/>
              <a:t>upevňování nového učiva Umělecké směry - Impresionismus</a:t>
            </a:r>
          </a:p>
          <a:p>
            <a:pPr algn="l"/>
            <a:r>
              <a:rPr lang="cs-CZ" sz="4800" dirty="0" smtClean="0"/>
              <a:t>Pomůcky: José </a:t>
            </a:r>
            <a:r>
              <a:rPr lang="cs-CZ" sz="4800" dirty="0" err="1" smtClean="0"/>
              <a:t>Pijoan</a:t>
            </a:r>
            <a:r>
              <a:rPr lang="cs-CZ" sz="4800" dirty="0" smtClean="0"/>
              <a:t> – dějiny umění</a:t>
            </a:r>
            <a:endParaRPr lang="cs-CZ" sz="4800" dirty="0"/>
          </a:p>
          <a:p>
            <a:pPr algn="l"/>
            <a:r>
              <a:rPr lang="cs-CZ" sz="4800" b="1" dirty="0"/>
              <a:t> </a:t>
            </a:r>
            <a:endParaRPr lang="cs-CZ" sz="4800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5011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212976"/>
            <a:ext cx="7851648" cy="1828800"/>
          </a:xfrm>
        </p:spPr>
        <p:txBody>
          <a:bodyPr/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8710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Arial" pitchFamily="34" charset="0"/>
              <a:buChar char="•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CLAUDE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2. polovina 19. století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název podle obrazu C. Moneta </a:t>
            </a:r>
            <a:r>
              <a:rPr lang="cs-CZ" sz="2000" dirty="0" smtClean="0">
                <a:solidFill>
                  <a:srgbClr val="FF0000"/>
                </a:solidFill>
              </a:rPr>
              <a:t>IMPRESSION = </a:t>
            </a:r>
            <a:r>
              <a:rPr lang="cs-CZ" sz="2000" dirty="0" smtClean="0">
                <a:solidFill>
                  <a:srgbClr val="0070C0"/>
                </a:solidFill>
              </a:rPr>
              <a:t>Dojem, východ slunce,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                                                                                 původně </a:t>
            </a:r>
            <a:r>
              <a:rPr lang="cs-CZ" sz="2000" dirty="0" smtClean="0">
                <a:solidFill>
                  <a:srgbClr val="FF0000"/>
                </a:solidFill>
              </a:rPr>
              <a:t>hanlivý význam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12976"/>
            <a:ext cx="4320480" cy="329436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228812"/>
            <a:ext cx="381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http://offer.clicktech.net/sevanmelikyan/More-on-After%20Monet's-Impression-Sunrise.htm</a:t>
            </a:r>
            <a:endParaRPr lang="cs-CZ" sz="1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4655"/>
            <a:ext cx="1872208" cy="2234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5222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Arial" pitchFamily="34" charset="0"/>
              <a:buChar char="•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Znaky malby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2440" y="1910184"/>
            <a:ext cx="8229600" cy="4389120"/>
          </a:xfrm>
        </p:spPr>
        <p:txBody>
          <a:bodyPr/>
          <a:lstStyle/>
          <a:p>
            <a:r>
              <a:rPr lang="cs-CZ" sz="2000" dirty="0" smtClean="0">
                <a:solidFill>
                  <a:srgbClr val="0070C0"/>
                </a:solidFill>
              </a:rPr>
              <a:t>Maluje se v terénu (venku)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Malba je vzdušná a rychlá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Hlavní motiv = nebe a voda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Mlhavé světelné efekty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Světlé čisté barvy </a:t>
            </a:r>
            <a:r>
              <a:rPr lang="cs-CZ" sz="2000" b="1" dirty="0" smtClean="0">
                <a:solidFill>
                  <a:srgbClr val="0070C0"/>
                </a:solidFill>
              </a:rPr>
              <a:t>nanášené ve skvrnách, obraz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                                  vzniká pohledem z dálky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Odmítali obrys a černou barvu, malují </a:t>
            </a:r>
            <a:r>
              <a:rPr lang="cs-CZ" sz="2000" b="1" dirty="0" smtClean="0">
                <a:solidFill>
                  <a:srgbClr val="0070C0"/>
                </a:solidFill>
              </a:rPr>
              <a:t>krátkými </a:t>
            </a:r>
            <a:r>
              <a:rPr lang="cs-CZ" sz="2000" dirty="0" smtClean="0">
                <a:solidFill>
                  <a:srgbClr val="0070C0"/>
                </a:solidFill>
              </a:rPr>
              <a:t>tahy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3810000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3343697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http://meshadavis.blogspot.com/2011/02/day-in-paris.html</a:t>
            </a:r>
            <a:endParaRPr lang="cs-CZ" sz="1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09120"/>
            <a:ext cx="4123029" cy="2136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60232" y="4509120"/>
            <a:ext cx="23762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http://originalart.net/impressionism-popular-themegenre-explained-262.html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567582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Claude Manet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hlavní představitel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01910"/>
            <a:ext cx="3674107" cy="4235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1029" y="2001910"/>
            <a:ext cx="39604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tento obraz vznikl formou impresionismu podle obrazu </a:t>
            </a:r>
          </a:p>
          <a:p>
            <a:r>
              <a:rPr lang="cs-CZ" b="1" dirty="0" smtClean="0"/>
              <a:t>francouzského malíře </a:t>
            </a:r>
          </a:p>
          <a:p>
            <a:r>
              <a:rPr lang="cs-CZ" sz="2800" b="1" dirty="0" err="1" smtClean="0"/>
              <a:t>Édouarda</a:t>
            </a:r>
            <a:r>
              <a:rPr lang="cs-CZ" sz="2800" b="1" dirty="0" smtClean="0"/>
              <a:t> Maneta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623731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http://lenii.blog.cz/0901/ochutnavka-obrazova-impresionisticka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670196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Arial" pitchFamily="34" charset="0"/>
              <a:buChar char="•"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Édouard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Manet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považován za vůdce impresionistů, kteří ho obdivovali, užívá černou barvu a obrys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4131860" cy="3098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8086" y="6093296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http://lenii.blog.cz/0901/ochutnavka-obrazova-impresionisticka</a:t>
            </a:r>
            <a:endParaRPr lang="cs-CZ" sz="1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2060848"/>
            <a:ext cx="3849933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5" y="4653136"/>
            <a:ext cx="3168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OLYMPIA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159038"/>
            <a:ext cx="3058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SNÍDANĚ V TRÁVĚ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6093296"/>
            <a:ext cx="29523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http://en.wikipedia.org/wiki/Olympia_(Manet)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96376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marL="685800" indent="-685800">
              <a:buFont typeface="Arial" pitchFamily="34" charset="0"/>
              <a:buChar char="•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Renoir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MALÍŘ PORCELÁNU A VĚJÍŘŮ, PORTRÉTY – ŽENY A DĚTI, AKTY – RŮZNÁ OSVĚTLENÍ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3267075" cy="447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6464003"/>
            <a:ext cx="3267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http://cs.wikipedia.org/wiki/Soubor:Pierre-Auguste_Renoir_068.jpg</a:t>
            </a:r>
            <a:endParaRPr lang="cs-CZ" sz="10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3478972" cy="447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6464003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http://en.wikipedia.org/wiki/File:Auguste_Renoir_-_La_Balan%C3%A7oire.jpg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053207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>
            <a:normAutofit fontScale="90000"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Degas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 TANEČNICE A KONĚ, 1. MALÍŘ, KTERÝ POUŽÍVÁ FOTOGRAFII, OLEJOMALBA + SUCHÝ PASTEL, V 60-ti TÉMĚŘ OSLEPL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4286250" cy="421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05487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http://www.penwith.co.uk/artofeurope/degas.htm</a:t>
            </a:r>
            <a:endParaRPr lang="cs-CZ" sz="10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12776"/>
            <a:ext cx="3528392" cy="4708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6096" y="6254929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http://en.wikipedia.org/wiki/File:Edgar_Germain_Hilaire_Degas_072.jpg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51386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Auguste Rodin („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rodén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“)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sochař,</a:t>
            </a:r>
            <a:b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 muže – Kovový věk, prý odlil lidské tělo – byl obviněn komisí, ovlivněn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Michelangelem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využívá mramor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89" y="1700808"/>
            <a:ext cx="3156224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3189" y="6381328"/>
            <a:ext cx="24926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http://www.ct24.cz/gallerywindow.php?at_id=122098&amp;cnt=1&amp;pop=0</a:t>
            </a:r>
            <a:endParaRPr lang="cs-CZ" sz="10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16832"/>
            <a:ext cx="427771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5661248"/>
            <a:ext cx="31683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http://leccos.com/index.php/clanky/rodin-auguste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2836950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142</TotalTime>
  <Words>210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IMPRESIONISMUS</vt:lpstr>
      <vt:lpstr>CLAUDE MONET</vt:lpstr>
      <vt:lpstr>Znaky malby</vt:lpstr>
      <vt:lpstr>Claude Manet       hlavní představitel</vt:lpstr>
      <vt:lpstr>Édouard  Manet - považován za vůdce impresionistů, kteří ho obdivovali, užívá černou barvu a obrys</vt:lpstr>
      <vt:lpstr>Auguste Renoir- MALÍŘ PORCELÁNU A VĚJÍŘŮ, PORTRÉTY – ŽENY A DĚTI, AKTY – RŮZNÁ OSVĚTLENÍ</vt:lpstr>
      <vt:lpstr>Edgar Degas - TÉMA TANEČNICE A KONĚ, 1. MALÍŘ, KTERÝ POUŽÍVÁ FOTOGRAFII, OLEJOMALBA + SUCHÝ PASTEL, V 60-ti TÉMĚŘ OSLEPL</vt:lpstr>
      <vt:lpstr>Auguste Rodin („rodén“) – sochař, akt muže – Kovový věk, prý odlil lidské tělo – byl obviněn komisí, ovlivněn Michelangelem, využívá mramor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IMPRESIONISMUS</dc:title>
  <dc:creator>Asus</dc:creator>
  <cp:lastModifiedBy>Jarmila</cp:lastModifiedBy>
  <cp:revision>11</cp:revision>
  <dcterms:created xsi:type="dcterms:W3CDTF">2011-12-05T15:29:45Z</dcterms:created>
  <dcterms:modified xsi:type="dcterms:W3CDTF">2013-10-06T07:58:50Z</dcterms:modified>
</cp:coreProperties>
</file>