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0" r:id="rId7"/>
    <p:sldId id="265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FF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589A47-EDF7-4BB4-92C2-A3199204CC9C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D5D9E8-C9D4-4D08-BFED-A9FDB914B5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356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D5D9E8-C9D4-4D08-BFED-A9FDB914B51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69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VY_32_INOVACE_5.3.17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Op - art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Vv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8.,9.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Umění a PC</a:t>
            </a:r>
          </a:p>
          <a:p>
            <a:r>
              <a:rPr lang="cs-CZ" sz="1100" b="1" dirty="0" smtClean="0"/>
              <a:t>Op - art</a:t>
            </a:r>
            <a:endParaRPr lang="cs-CZ" sz="1100" b="1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</a:t>
            </a:r>
            <a:r>
              <a:rPr lang="cs-CZ" sz="1100" dirty="0" smtClean="0"/>
              <a:t>učiva o Op-</a:t>
            </a:r>
            <a:r>
              <a:rPr lang="cs-CZ" sz="1100" dirty="0" err="1" smtClean="0"/>
              <a:t>artu</a:t>
            </a:r>
            <a:r>
              <a:rPr lang="cs-CZ" sz="1100" dirty="0" smtClean="0"/>
              <a:t>.</a:t>
            </a:r>
            <a:endParaRPr lang="cs-CZ" sz="1100" dirty="0" smtClean="0"/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332280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418" y="4797152"/>
            <a:ext cx="822960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6000" smtClean="0">
                <a:solidFill>
                  <a:srgbClr val="1DFF83"/>
                </a:solidFill>
              </a:rPr>
              <a:t>OP-ART</a:t>
            </a:r>
            <a:endParaRPr lang="cs-CZ" sz="6000" dirty="0">
              <a:solidFill>
                <a:srgbClr val="1DFF8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26649" y="6021288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poprvé použit v roce 1964 v Muzeu moderního umění v New Yorku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" t="1999" r="2332" b="6102"/>
          <a:stretch/>
        </p:blipFill>
        <p:spPr bwMode="auto">
          <a:xfrm>
            <a:off x="4211960" y="476672"/>
            <a:ext cx="4350058" cy="43766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252389"/>
            <a:ext cx="46593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http://www.flickr.com/groups/op-art/pool/16870845@N02/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56" y="836712"/>
            <a:ext cx="3528392" cy="34931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1756" y="476672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http://en.artoffer.com/Edeltraud-Kloepfer/Image-Large-View/?imagenr=53653</a:t>
            </a:r>
          </a:p>
        </p:txBody>
      </p:sp>
    </p:spTree>
    <p:extLst>
      <p:ext uri="{BB962C8B-B14F-4D97-AF65-F5344CB8AC3E}">
        <p14:creationId xmlns:p14="http://schemas.microsoft.com/office/powerpoint/2010/main" val="989593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FF00"/>
                </a:solidFill>
              </a:rPr>
              <a:t>OBECNĚ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1DFF83"/>
                </a:solidFill>
              </a:rPr>
              <a:t>z angličtiny </a:t>
            </a:r>
            <a:r>
              <a:rPr lang="cs-CZ" sz="3200" b="1" i="1" dirty="0" err="1" smtClean="0">
                <a:solidFill>
                  <a:srgbClr val="FFFF00"/>
                </a:solidFill>
              </a:rPr>
              <a:t>optical</a:t>
            </a:r>
            <a:r>
              <a:rPr lang="cs-CZ" sz="3200" b="1" i="1" dirty="0" smtClean="0">
                <a:solidFill>
                  <a:srgbClr val="FFFF00"/>
                </a:solidFill>
              </a:rPr>
              <a:t> </a:t>
            </a:r>
            <a:r>
              <a:rPr lang="cs-CZ" sz="3200" b="1" i="1" dirty="0">
                <a:solidFill>
                  <a:srgbClr val="FFFF00"/>
                </a:solidFill>
              </a:rPr>
              <a:t>art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1DFF83"/>
                </a:solidFill>
              </a:rPr>
              <a:t>optické </a:t>
            </a:r>
            <a:r>
              <a:rPr lang="cs-CZ" sz="3200" b="1" dirty="0" smtClean="0">
                <a:solidFill>
                  <a:srgbClr val="1DFF83"/>
                </a:solidFill>
              </a:rPr>
              <a:t>umění</a:t>
            </a:r>
          </a:p>
          <a:p>
            <a:r>
              <a:rPr lang="cs-CZ" sz="3200" dirty="0">
                <a:solidFill>
                  <a:srgbClr val="1DFF83"/>
                </a:solidFill>
              </a:rPr>
              <a:t>A</a:t>
            </a:r>
            <a:r>
              <a:rPr lang="cs-CZ" sz="3200" dirty="0" smtClean="0">
                <a:solidFill>
                  <a:srgbClr val="1DFF83"/>
                </a:solidFill>
              </a:rPr>
              <a:t>utoři </a:t>
            </a:r>
            <a:r>
              <a:rPr lang="cs-CZ" sz="3200" dirty="0">
                <a:solidFill>
                  <a:srgbClr val="1DFF83"/>
                </a:solidFill>
              </a:rPr>
              <a:t>op-</a:t>
            </a:r>
            <a:r>
              <a:rPr lang="cs-CZ" sz="3200" dirty="0" err="1">
                <a:solidFill>
                  <a:srgbClr val="1DFF83"/>
                </a:solidFill>
              </a:rPr>
              <a:t>artových</a:t>
            </a:r>
            <a:r>
              <a:rPr lang="cs-CZ" sz="3200" dirty="0">
                <a:solidFill>
                  <a:srgbClr val="1DFF83"/>
                </a:solidFill>
              </a:rPr>
              <a:t> děl využívají poznatky z geometrie, fyziognomie a </a:t>
            </a:r>
            <a:r>
              <a:rPr lang="cs-CZ" sz="3200" dirty="0" smtClean="0">
                <a:solidFill>
                  <a:srgbClr val="1DFF83"/>
                </a:solidFill>
              </a:rPr>
              <a:t>optiky</a:t>
            </a:r>
          </a:p>
          <a:p>
            <a:r>
              <a:rPr lang="cs-CZ" sz="3200" dirty="0" smtClean="0">
                <a:solidFill>
                  <a:srgbClr val="1DFF83"/>
                </a:solidFill>
              </a:rPr>
              <a:t>Snaží </a:t>
            </a:r>
            <a:r>
              <a:rPr lang="cs-CZ" sz="3200" dirty="0">
                <a:solidFill>
                  <a:srgbClr val="1DFF83"/>
                </a:solidFill>
              </a:rPr>
              <a:t>se pomocí většinou černobílých geometrických obrazců, rastrů a vzájemně se překrývajících lineárních a plošných útvarů dosáhnou </a:t>
            </a:r>
            <a:r>
              <a:rPr lang="cs-CZ" sz="3200" dirty="0" smtClean="0">
                <a:solidFill>
                  <a:srgbClr val="FFFF00"/>
                </a:solidFill>
              </a:rPr>
              <a:t>OPTICKÉ ILUZE </a:t>
            </a:r>
            <a:r>
              <a:rPr lang="cs-CZ" sz="3200" dirty="0" smtClean="0">
                <a:solidFill>
                  <a:srgbClr val="1DFF83"/>
                </a:solidFill>
              </a:rPr>
              <a:t>pohybu</a:t>
            </a:r>
            <a:r>
              <a:rPr lang="cs-CZ" sz="3200" dirty="0">
                <a:solidFill>
                  <a:srgbClr val="1DFF83"/>
                </a:solidFill>
              </a:rPr>
              <a:t>, nestability</a:t>
            </a:r>
            <a:endParaRPr lang="cs-CZ" sz="3200" b="1" dirty="0">
              <a:solidFill>
                <a:srgbClr val="1DFF8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868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VICTOR VASARELY </a:t>
            </a:r>
            <a:r>
              <a:rPr lang="cs-CZ" dirty="0" smtClean="0">
                <a:solidFill>
                  <a:srgbClr val="1DFF83"/>
                </a:solidFill>
              </a:rPr>
              <a:t>–</a:t>
            </a:r>
            <a:r>
              <a:rPr lang="cs-CZ" sz="2800" dirty="0" smtClean="0">
                <a:solidFill>
                  <a:srgbClr val="1DFF83"/>
                </a:solidFill>
              </a:rPr>
              <a:t> maďarský výtvarník (hlavním představitelem)</a:t>
            </a:r>
            <a:endParaRPr lang="cs-CZ" dirty="0">
              <a:solidFill>
                <a:srgbClr val="1DFF83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4286250" cy="430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525344"/>
            <a:ext cx="74888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http://www.postershop.co.uk/Vasarely-Victor/Vasarely-Victor-Cheyt-M-9701438.html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651324" cy="27060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260" y="4513996"/>
            <a:ext cx="1965374" cy="20113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9701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709160"/>
          </a:xfrm>
        </p:spPr>
        <p:txBody>
          <a:bodyPr/>
          <a:lstStyle/>
          <a:p>
            <a:r>
              <a:rPr lang="cs-CZ" dirty="0" smtClean="0">
                <a:solidFill>
                  <a:srgbClr val="1DFF83"/>
                </a:solidFill>
              </a:rPr>
              <a:t>V </a:t>
            </a:r>
            <a:r>
              <a:rPr lang="cs-CZ" dirty="0">
                <a:solidFill>
                  <a:srgbClr val="1DFF83"/>
                </a:solidFill>
              </a:rPr>
              <a:t>roce 1938 </a:t>
            </a:r>
            <a:r>
              <a:rPr lang="cs-CZ" dirty="0" err="1">
                <a:solidFill>
                  <a:srgbClr val="1DFF83"/>
                </a:solidFill>
              </a:rPr>
              <a:t>Vasarely</a:t>
            </a:r>
            <a:r>
              <a:rPr lang="cs-CZ" dirty="0">
                <a:solidFill>
                  <a:srgbClr val="1DFF83"/>
                </a:solidFill>
              </a:rPr>
              <a:t> namaloval svůj první </a:t>
            </a:r>
            <a:endParaRPr lang="cs-CZ" dirty="0" smtClean="0">
              <a:solidFill>
                <a:srgbClr val="1DFF83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1DFF83"/>
                </a:solidFill>
              </a:rPr>
              <a:t>op-</a:t>
            </a:r>
            <a:r>
              <a:rPr lang="cs-CZ" dirty="0" err="1" smtClean="0">
                <a:solidFill>
                  <a:srgbClr val="1DFF83"/>
                </a:solidFill>
              </a:rPr>
              <a:t>artový</a:t>
            </a:r>
            <a:r>
              <a:rPr lang="cs-CZ" dirty="0">
                <a:solidFill>
                  <a:srgbClr val="1DFF83"/>
                </a:solidFill>
              </a:rPr>
              <a:t> </a:t>
            </a:r>
            <a:r>
              <a:rPr lang="cs-CZ" dirty="0" smtClean="0">
                <a:solidFill>
                  <a:srgbClr val="1DFF83"/>
                </a:solidFill>
              </a:rPr>
              <a:t>obraz </a:t>
            </a:r>
            <a:r>
              <a:rPr lang="cs-CZ" dirty="0" smtClean="0">
                <a:solidFill>
                  <a:srgbClr val="FFFF00"/>
                </a:solidFill>
              </a:rPr>
              <a:t>ZEBRA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3672408" cy="41331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453336"/>
            <a:ext cx="76328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http://ivet.bloger.cz/_/Op-art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70838"/>
            <a:ext cx="3602034" cy="40250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1835696" y="1484784"/>
            <a:ext cx="144016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132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Význam </a:t>
            </a:r>
            <a:r>
              <a:rPr lang="cs-CZ" dirty="0" smtClean="0">
                <a:solidFill>
                  <a:srgbClr val="FFFF00"/>
                </a:solidFill>
              </a:rPr>
              <a:t>OP-ARTU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09160"/>
          </a:xfrm>
        </p:spPr>
        <p:txBody>
          <a:bodyPr/>
          <a:lstStyle/>
          <a:p>
            <a:r>
              <a:rPr lang="cs-CZ" dirty="0">
                <a:solidFill>
                  <a:srgbClr val="1DFF83"/>
                </a:solidFill>
              </a:rPr>
              <a:t>Op art si i přes nezájem kritiků získal oblibu u široké veřejnosti, jeho principy byly používány v reklamách, módě, na obalech gramofonových desek, ve šperkařství i interiérovém designu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3206606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525344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http://sojamo.tumblr.com/post/61668320/berc-by-victor-vasarely-1967-174-000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04846"/>
            <a:ext cx="3309466" cy="3320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6987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1" t="10222" r="5530" b="4536"/>
          <a:stretch/>
        </p:blipFill>
        <p:spPr bwMode="auto">
          <a:xfrm>
            <a:off x="179512" y="188640"/>
            <a:ext cx="3023354" cy="38972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05"/>
          <a:stretch/>
        </p:blipFill>
        <p:spPr bwMode="auto">
          <a:xfrm>
            <a:off x="2483768" y="3190144"/>
            <a:ext cx="1345035" cy="145287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525344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http://www.dressaday.com/2006/08/op-art-after-my-own-heart.htmlhttp://www.zazzle.com/op_art_illusion_sphere_stretch_shirt-235948266010500764http://fashion-lifestyle.net/new_generation_en_broi16http://visualfunhouse.com/altered_reality/vasarely-optical-illusion.html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941"/>
          <a:stretch/>
        </p:blipFill>
        <p:spPr bwMode="auto">
          <a:xfrm>
            <a:off x="3419872" y="232289"/>
            <a:ext cx="3810000" cy="28216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8996" y="2288240"/>
            <a:ext cx="2857500" cy="426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0" r="9382" b="4189"/>
          <a:stretch/>
        </p:blipFill>
        <p:spPr bwMode="auto">
          <a:xfrm>
            <a:off x="3946128" y="3600279"/>
            <a:ext cx="2132092" cy="236220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6672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81"/>
          <a:stretch/>
        </p:blipFill>
        <p:spPr bwMode="auto">
          <a:xfrm>
            <a:off x="323528" y="4643021"/>
            <a:ext cx="3154583" cy="16021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245197"/>
            <a:ext cx="374441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http://www.kubista.cz/416/Kolekce-sklenic-Op-Art,-R.Plesl.html</a:t>
            </a:r>
          </a:p>
        </p:txBody>
      </p:sp>
    </p:spTree>
    <p:extLst>
      <p:ext uri="{BB962C8B-B14F-4D97-AF65-F5344CB8AC3E}">
        <p14:creationId xmlns:p14="http://schemas.microsoft.com/office/powerpoint/2010/main" val="4172904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DALŠÍ PŘEDSTAVITELÉ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21" y="1916832"/>
            <a:ext cx="2447925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rgbClr val="1DFF83"/>
                </a:solidFill>
              </a:rPr>
              <a:t>Bridget</a:t>
            </a:r>
            <a:r>
              <a:rPr lang="cs-CZ" b="1" dirty="0">
                <a:solidFill>
                  <a:srgbClr val="1DFF83"/>
                </a:solidFill>
              </a:rPr>
              <a:t> </a:t>
            </a:r>
            <a:r>
              <a:rPr lang="cs-CZ" b="1" dirty="0" err="1">
                <a:solidFill>
                  <a:srgbClr val="1DFF83"/>
                </a:solidFill>
              </a:rPr>
              <a:t>Riley</a:t>
            </a:r>
            <a:r>
              <a:rPr lang="cs-CZ" b="1" dirty="0">
                <a:solidFill>
                  <a:srgbClr val="1DFF83"/>
                </a:solidFill>
              </a:rPr>
              <a:t>, </a:t>
            </a:r>
            <a:r>
              <a:rPr lang="cs-CZ" b="1" dirty="0" err="1">
                <a:solidFill>
                  <a:srgbClr val="1DFF83"/>
                </a:solidFill>
              </a:rPr>
              <a:t>Jesús</a:t>
            </a:r>
            <a:r>
              <a:rPr lang="cs-CZ" b="1" dirty="0">
                <a:solidFill>
                  <a:srgbClr val="1DFF83"/>
                </a:solidFill>
              </a:rPr>
              <a:t>-Rafael </a:t>
            </a:r>
            <a:r>
              <a:rPr lang="cs-CZ" b="1" dirty="0" err="1">
                <a:solidFill>
                  <a:srgbClr val="1DFF83"/>
                </a:solidFill>
              </a:rPr>
              <a:t>Soto</a:t>
            </a:r>
            <a:r>
              <a:rPr lang="cs-CZ" b="1" dirty="0">
                <a:solidFill>
                  <a:srgbClr val="1DFF83"/>
                </a:solidFill>
              </a:rPr>
              <a:t>, </a:t>
            </a:r>
            <a:r>
              <a:rPr lang="cs-CZ" b="1" dirty="0" err="1">
                <a:solidFill>
                  <a:srgbClr val="1DFF83"/>
                </a:solidFill>
              </a:rPr>
              <a:t>Youri</a:t>
            </a:r>
            <a:r>
              <a:rPr lang="cs-CZ" b="1" dirty="0">
                <a:solidFill>
                  <a:srgbClr val="1DFF83"/>
                </a:solidFill>
              </a:rPr>
              <a:t> </a:t>
            </a:r>
            <a:r>
              <a:rPr lang="cs-CZ" b="1" dirty="0" err="1">
                <a:solidFill>
                  <a:srgbClr val="1DFF83"/>
                </a:solidFill>
              </a:rPr>
              <a:t>Messen-Jaschin</a:t>
            </a:r>
            <a:r>
              <a:rPr lang="cs-CZ" b="1" dirty="0">
                <a:solidFill>
                  <a:srgbClr val="1DFF83"/>
                </a:solidFill>
              </a:rPr>
              <a:t>, Richard </a:t>
            </a:r>
            <a:r>
              <a:rPr lang="cs-CZ" b="1" dirty="0" err="1">
                <a:solidFill>
                  <a:srgbClr val="1DFF83"/>
                </a:solidFill>
              </a:rPr>
              <a:t>Anuszkiewicz</a:t>
            </a:r>
            <a:r>
              <a:rPr lang="cs-CZ" b="1" dirty="0">
                <a:solidFill>
                  <a:srgbClr val="1DFF83"/>
                </a:solidFill>
              </a:rPr>
              <a:t>, Julian </a:t>
            </a:r>
            <a:r>
              <a:rPr lang="cs-CZ" b="1" dirty="0" err="1">
                <a:solidFill>
                  <a:srgbClr val="1DFF83"/>
                </a:solidFill>
              </a:rPr>
              <a:t>Stanczak</a:t>
            </a:r>
            <a:r>
              <a:rPr lang="cs-CZ" b="1" dirty="0">
                <a:solidFill>
                  <a:srgbClr val="1DFF83"/>
                </a:solidFill>
              </a:rPr>
              <a:t> nebo Carlos </a:t>
            </a:r>
            <a:r>
              <a:rPr lang="cs-CZ" b="1" dirty="0" err="1">
                <a:solidFill>
                  <a:srgbClr val="1DFF83"/>
                </a:solidFill>
              </a:rPr>
              <a:t>Cruz-Diez</a:t>
            </a:r>
            <a:r>
              <a:rPr lang="cs-CZ" b="1" dirty="0">
                <a:solidFill>
                  <a:srgbClr val="1DFF83"/>
                </a:solidFill>
              </a:rPr>
              <a:t>. </a:t>
            </a:r>
          </a:p>
          <a:p>
            <a:endParaRPr lang="cs-CZ" dirty="0">
              <a:solidFill>
                <a:srgbClr val="1DFF8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6453336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http://www.retrotogo.com/2010/04/optical-illusion-op-art-style-canvas-at-next.html, http://www.scientificamerican.com/slideshow.cfm?id=art-as-visual-research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46673"/>
            <a:ext cx="4417243" cy="4417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3046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72" y="236477"/>
            <a:ext cx="3810000" cy="3171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525344"/>
            <a:ext cx="84249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http://echostains.wordpress.com/tag/optical-illusion/http://scienceblogs.com/neurophilosophy/2008/10/the_enigma_of_op_art.php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0201"/>
            <a:ext cx="3359182" cy="33843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72" y="3702502"/>
            <a:ext cx="3708412" cy="28299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383" y="3702502"/>
            <a:ext cx="2796480" cy="27964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514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34"/>
          <a:stretch/>
        </p:blipFill>
        <p:spPr bwMode="auto">
          <a:xfrm>
            <a:off x="129202" y="1556792"/>
            <a:ext cx="4286250" cy="42513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525344"/>
            <a:ext cx="88569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http://www.shutterstock.com/pic-47151322/stock-photo-abstract-geometrical-image-in-op-art-style.html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21"/>
          <a:stretch/>
        </p:blipFill>
        <p:spPr bwMode="auto">
          <a:xfrm>
            <a:off x="4597653" y="476672"/>
            <a:ext cx="4286250" cy="427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54232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87</TotalTime>
  <Words>187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OP-ART</vt:lpstr>
      <vt:lpstr>OBECNĚ</vt:lpstr>
      <vt:lpstr>VICTOR VASARELY – maďarský výtvarník (hlavním představitelem)</vt:lpstr>
      <vt:lpstr>Prezentace aplikace PowerPoint</vt:lpstr>
      <vt:lpstr>Význam OP-ARTU</vt:lpstr>
      <vt:lpstr>Prezentace aplikace PowerPoint</vt:lpstr>
      <vt:lpstr>DALŠÍ PŘEDSTAVITELÉ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12</cp:revision>
  <dcterms:created xsi:type="dcterms:W3CDTF">2011-10-25T02:22:41Z</dcterms:created>
  <dcterms:modified xsi:type="dcterms:W3CDTF">2013-10-06T08:21:18Z</dcterms:modified>
</cp:coreProperties>
</file>