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  <p:sldMasterId id="2147483696" r:id="rId3"/>
    <p:sldMasterId id="2147483708" r:id="rId4"/>
  </p:sldMasterIdLst>
  <p:notesMasterIdLst>
    <p:notesMasterId r:id="rId16"/>
  </p:notesMasterIdLst>
  <p:sldIdLst>
    <p:sldId id="268" r:id="rId5"/>
    <p:sldId id="256" r:id="rId6"/>
    <p:sldId id="257" r:id="rId7"/>
    <p:sldId id="258" r:id="rId8"/>
    <p:sldId id="262" r:id="rId9"/>
    <p:sldId id="259" r:id="rId10"/>
    <p:sldId id="260" r:id="rId11"/>
    <p:sldId id="261" r:id="rId12"/>
    <p:sldId id="269" r:id="rId13"/>
    <p:sldId id="266" r:id="rId14"/>
    <p:sldId id="26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20000"/>
    <a:srgbClr val="FEF6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667" autoAdjust="0"/>
  </p:normalViewPr>
  <p:slideViewPr>
    <p:cSldViewPr>
      <p:cViewPr>
        <p:scale>
          <a:sx n="100" d="100"/>
          <a:sy n="100" d="100"/>
        </p:scale>
        <p:origin x="-51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42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A98958-4DC0-4684-94F1-BBCBEB71CE70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0A5666-0677-459D-84F2-C6FD29FB7C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551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97748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19388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53915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9483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75270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68388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1599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47034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50739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06907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75041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F26CB-7658-462D-97D6-EBBA74A9E22B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0AB56-9F86-44FD-8212-D6DF8F0D4E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097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fade thruBlk="1"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>
    <p:fade thruBlk="1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6.10.2013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fade thruBlk="1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34.xml"/><Relationship Id="rId1" Type="http://schemas.openxmlformats.org/officeDocument/2006/relationships/audio" Target="file:///C:\Users\Werewolf\Documents\&#353;kola\DVK\renesance\Gregorian_-_The_Sound_Of_Silence.mp3" TargetMode="Externa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image" Target="../media/image8.jpeg"/><Relationship Id="rId7" Type="http://schemas.openxmlformats.org/officeDocument/2006/relationships/slide" Target="slide6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5.xml"/><Relationship Id="rId6" Type="http://schemas.openxmlformats.org/officeDocument/2006/relationships/slide" Target="slide5.xml"/><Relationship Id="rId11" Type="http://schemas.openxmlformats.org/officeDocument/2006/relationships/slide" Target="slide11.xml"/><Relationship Id="rId5" Type="http://schemas.openxmlformats.org/officeDocument/2006/relationships/image" Target="../media/image9.png"/><Relationship Id="rId10" Type="http://schemas.openxmlformats.org/officeDocument/2006/relationships/slide" Target="slide8.xml"/><Relationship Id="rId4" Type="http://schemas.openxmlformats.org/officeDocument/2006/relationships/slide" Target="slide4.xml"/><Relationship Id="rId9" Type="http://schemas.openxmlformats.org/officeDocument/2006/relationships/slide" Target="slide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" Target="slide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5.xml"/><Relationship Id="rId4" Type="http://schemas.openxmlformats.org/officeDocument/2006/relationships/slide" Target="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7" Type="http://schemas.openxmlformats.org/officeDocument/2006/relationships/image" Target="../media/image19.png"/><Relationship Id="rId2" Type="http://schemas.openxmlformats.org/officeDocument/2006/relationships/slide" Target="slide11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18.png"/><Relationship Id="rId5" Type="http://schemas.openxmlformats.org/officeDocument/2006/relationships/image" Target="../media/image17.jpeg"/><Relationship Id="rId4" Type="http://schemas.openxmlformats.org/officeDocument/2006/relationships/hyperlink" Target="http://www.pozitivni-noviny.cz/IMAGES-1/Toskansko/Florencie4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27.png"/><Relationship Id="rId5" Type="http://schemas.openxmlformats.org/officeDocument/2006/relationships/image" Target="../media/image26.jpeg"/><Relationship Id="rId4" Type="http://schemas.openxmlformats.org/officeDocument/2006/relationships/slide" Target="slid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3.xml"/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91160" y="2132856"/>
            <a:ext cx="6266169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 </a:t>
            </a:r>
            <a:r>
              <a:rPr lang="cs-CZ" sz="1100" b="1" dirty="0">
                <a:solidFill>
                  <a:prstClr val="black"/>
                </a:solidFill>
              </a:rPr>
              <a:t>METODICKÝ LIST PRO ZŠ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 Pro zpracování vzdělávacích materiálů (VM)v rámci projektu EU peníze školám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     </a:t>
            </a:r>
            <a:r>
              <a:rPr lang="cs-CZ" sz="1100" b="1" dirty="0" smtClean="0">
                <a:solidFill>
                  <a:prstClr val="black"/>
                </a:solidFill>
              </a:rPr>
              <a:t>                 </a:t>
            </a:r>
            <a:r>
              <a:rPr lang="cs-CZ" sz="1100" b="1" dirty="0">
                <a:solidFill>
                  <a:prstClr val="black"/>
                </a:solidFill>
              </a:rPr>
              <a:t>Operační program Vzdělávání pro konkurenceschopnost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  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Projekt: Moderní výuka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 </a:t>
            </a:r>
            <a:r>
              <a:rPr lang="cs-CZ" sz="1100" b="1" dirty="0" smtClean="0">
                <a:solidFill>
                  <a:prstClr val="black"/>
                </a:solidFill>
              </a:rPr>
              <a:t>Registrační </a:t>
            </a:r>
            <a:r>
              <a:rPr lang="cs-CZ" sz="1100" b="1" dirty="0">
                <a:solidFill>
                  <a:prstClr val="black"/>
                </a:solidFill>
              </a:rPr>
              <a:t>číslo: CZ.1.07/1.4.00/21.3192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 </a:t>
            </a:r>
            <a:r>
              <a:rPr lang="cs-CZ" sz="1100" b="1" dirty="0" smtClean="0">
                <a:solidFill>
                  <a:prstClr val="black"/>
                </a:solidFill>
              </a:rPr>
              <a:t>Číslo </a:t>
            </a:r>
            <a:r>
              <a:rPr lang="cs-CZ" sz="1100" b="1" dirty="0">
                <a:solidFill>
                  <a:prstClr val="black"/>
                </a:solidFill>
              </a:rPr>
              <a:t>DUM: </a:t>
            </a:r>
            <a:r>
              <a:rPr lang="cs-CZ" sz="1100" b="1" dirty="0" smtClean="0">
                <a:solidFill>
                  <a:prstClr val="black"/>
                </a:solidFill>
              </a:rPr>
              <a:t>VY_32_INOVACE_5.3.18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 </a:t>
            </a:r>
            <a:r>
              <a:rPr lang="cs-CZ" sz="1100" b="1" dirty="0" smtClean="0">
                <a:solidFill>
                  <a:prstClr val="black"/>
                </a:solidFill>
              </a:rPr>
              <a:t>Jméno </a:t>
            </a:r>
            <a:r>
              <a:rPr lang="cs-CZ" sz="1100" b="1" dirty="0">
                <a:solidFill>
                  <a:prstClr val="black"/>
                </a:solidFill>
              </a:rPr>
              <a:t>autora: </a:t>
            </a:r>
            <a:r>
              <a:rPr lang="cs-CZ" sz="1100" b="1" dirty="0" smtClean="0">
                <a:solidFill>
                  <a:prstClr val="black"/>
                </a:solidFill>
              </a:rPr>
              <a:t>Mgr. Jarmila </a:t>
            </a:r>
            <a:r>
              <a:rPr lang="cs-CZ" sz="1100" b="1" dirty="0" err="1" smtClean="0">
                <a:solidFill>
                  <a:prstClr val="black"/>
                </a:solidFill>
              </a:rPr>
              <a:t>Gécová</a:t>
            </a:r>
            <a:endParaRPr lang="cs-CZ" sz="1100" b="1" dirty="0" smtClean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 </a:t>
            </a:r>
            <a:r>
              <a:rPr lang="cs-CZ" sz="1100" b="1" dirty="0" smtClean="0">
                <a:solidFill>
                  <a:prstClr val="black"/>
                </a:solidFill>
              </a:rPr>
              <a:t>Datum</a:t>
            </a:r>
            <a:r>
              <a:rPr lang="cs-CZ" sz="1100" b="1" dirty="0">
                <a:solidFill>
                  <a:prstClr val="black"/>
                </a:solidFill>
              </a:rPr>
              <a:t>, </a:t>
            </a:r>
            <a:r>
              <a:rPr lang="cs-CZ" sz="1100" b="1" dirty="0" smtClean="0">
                <a:solidFill>
                  <a:prstClr val="black"/>
                </a:solidFill>
              </a:rPr>
              <a:t>období, </a:t>
            </a:r>
            <a:r>
              <a:rPr lang="cs-CZ" sz="1100" b="1" dirty="0">
                <a:solidFill>
                  <a:prstClr val="black"/>
                </a:solidFill>
              </a:rPr>
              <a:t>kdy byl vytvořen: </a:t>
            </a:r>
            <a:r>
              <a:rPr lang="cs-CZ" sz="1100" b="1" dirty="0" smtClean="0">
                <a:solidFill>
                  <a:prstClr val="black"/>
                </a:solidFill>
              </a:rPr>
              <a:t>prosinec 2011</a:t>
            </a:r>
          </a:p>
          <a:p>
            <a:r>
              <a:rPr lang="cs-CZ" sz="1100" b="1" dirty="0">
                <a:solidFill>
                  <a:prstClr val="black"/>
                </a:solidFill>
              </a:rPr>
              <a:t> </a:t>
            </a:r>
            <a:r>
              <a:rPr lang="cs-CZ" sz="1100" b="1" dirty="0" smtClean="0">
                <a:solidFill>
                  <a:prstClr val="black"/>
                </a:solidFill>
              </a:rPr>
              <a:t>Název </a:t>
            </a:r>
            <a:r>
              <a:rPr lang="cs-CZ" sz="1100" b="1" dirty="0">
                <a:solidFill>
                  <a:prstClr val="black"/>
                </a:solidFill>
              </a:rPr>
              <a:t>práce</a:t>
            </a:r>
            <a:r>
              <a:rPr lang="cs-CZ" sz="1100" b="1" dirty="0" smtClean="0">
                <a:solidFill>
                  <a:prstClr val="black"/>
                </a:solidFill>
              </a:rPr>
              <a:t>: Renesance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 </a:t>
            </a:r>
            <a:r>
              <a:rPr lang="cs-CZ" sz="1100" b="1" dirty="0" smtClean="0">
                <a:solidFill>
                  <a:prstClr val="black"/>
                </a:solidFill>
              </a:rPr>
              <a:t>Předmět</a:t>
            </a:r>
            <a:r>
              <a:rPr lang="cs-CZ" sz="1100" b="1" dirty="0">
                <a:solidFill>
                  <a:prstClr val="black"/>
                </a:solidFill>
              </a:rPr>
              <a:t>, pro který je VM určen: </a:t>
            </a:r>
            <a:r>
              <a:rPr lang="cs-CZ" sz="1100" b="1" dirty="0" err="1" smtClean="0">
                <a:solidFill>
                  <a:prstClr val="black"/>
                </a:solidFill>
              </a:rPr>
              <a:t>Vv</a:t>
            </a:r>
            <a:endParaRPr lang="cs-CZ" sz="1100" b="1" dirty="0" smtClean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 </a:t>
            </a:r>
            <a:r>
              <a:rPr lang="cs-CZ" sz="1100" b="1" dirty="0" smtClean="0">
                <a:solidFill>
                  <a:prstClr val="black"/>
                </a:solidFill>
              </a:rPr>
              <a:t>Ročník</a:t>
            </a:r>
            <a:r>
              <a:rPr lang="cs-CZ" sz="1100" b="1" dirty="0">
                <a:solidFill>
                  <a:prstClr val="black"/>
                </a:solidFill>
              </a:rPr>
              <a:t>, pro který je VM </a:t>
            </a:r>
            <a:r>
              <a:rPr lang="cs-CZ" sz="1100" b="1" dirty="0" smtClean="0">
                <a:solidFill>
                  <a:prstClr val="black"/>
                </a:solidFill>
              </a:rPr>
              <a:t>určen: 8.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 </a:t>
            </a:r>
            <a:r>
              <a:rPr lang="cs-CZ" sz="1100" b="1" dirty="0" smtClean="0">
                <a:solidFill>
                  <a:prstClr val="black"/>
                </a:solidFill>
              </a:rPr>
              <a:t>Časová </a:t>
            </a:r>
            <a:r>
              <a:rPr lang="cs-CZ" sz="1100" b="1" dirty="0">
                <a:solidFill>
                  <a:prstClr val="black"/>
                </a:solidFill>
              </a:rPr>
              <a:t>dotace</a:t>
            </a:r>
            <a:r>
              <a:rPr lang="cs-CZ" sz="1100" dirty="0">
                <a:solidFill>
                  <a:prstClr val="black"/>
                </a:solidFill>
              </a:rPr>
              <a:t>: </a:t>
            </a:r>
            <a:r>
              <a:rPr lang="cs-CZ" sz="1100" b="1" dirty="0">
                <a:solidFill>
                  <a:prstClr val="black"/>
                </a:solidFill>
              </a:rPr>
              <a:t>1 h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  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Vzdělávací oblast, tematický okruh, téma: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 smtClean="0">
                <a:solidFill>
                  <a:prstClr val="black"/>
                </a:solidFill>
              </a:rPr>
              <a:t>Umění a kultura</a:t>
            </a:r>
          </a:p>
          <a:p>
            <a:r>
              <a:rPr lang="cs-CZ" sz="1100" b="1" dirty="0" smtClean="0">
                <a:solidFill>
                  <a:prstClr val="black"/>
                </a:solidFill>
              </a:rPr>
              <a:t>Malba, kresba, kombinovaná technika</a:t>
            </a:r>
          </a:p>
          <a:p>
            <a:r>
              <a:rPr lang="cs-CZ" sz="1100" b="1" dirty="0">
                <a:solidFill>
                  <a:prstClr val="black"/>
                </a:solidFill>
              </a:rPr>
              <a:t>R</a:t>
            </a:r>
            <a:r>
              <a:rPr lang="cs-CZ" sz="1100" b="1" dirty="0" smtClean="0">
                <a:solidFill>
                  <a:prstClr val="black"/>
                </a:solidFill>
              </a:rPr>
              <a:t>enesance</a:t>
            </a:r>
            <a:endParaRPr lang="cs-CZ" sz="1100" b="1" dirty="0">
              <a:solidFill>
                <a:prstClr val="black"/>
              </a:solidFill>
            </a:endParaRPr>
          </a:p>
          <a:p>
            <a:endParaRPr lang="cs-CZ" sz="1100" b="1" dirty="0" smtClean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  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Metodický list, anotace- výstižný popis způsobu použití VM ve výuce:</a:t>
            </a:r>
            <a:r>
              <a:rPr lang="cs-CZ" sz="1100" dirty="0">
                <a:solidFill>
                  <a:prstClr val="black"/>
                </a:solidFill>
              </a:rPr>
              <a:t> </a:t>
            </a:r>
          </a:p>
          <a:p>
            <a:r>
              <a:rPr lang="cs-CZ" sz="1100" dirty="0" smtClean="0">
                <a:solidFill>
                  <a:prstClr val="black"/>
                </a:solidFill>
              </a:rPr>
              <a:t>Prezentace </a:t>
            </a:r>
            <a:r>
              <a:rPr lang="cs-CZ" sz="1100" dirty="0">
                <a:solidFill>
                  <a:prstClr val="black"/>
                </a:solidFill>
              </a:rPr>
              <a:t>je </a:t>
            </a:r>
            <a:r>
              <a:rPr lang="cs-CZ" sz="1100" dirty="0" smtClean="0">
                <a:solidFill>
                  <a:prstClr val="black"/>
                </a:solidFill>
              </a:rPr>
              <a:t>výukovým </a:t>
            </a:r>
            <a:r>
              <a:rPr lang="cs-CZ" sz="1100" dirty="0" smtClean="0">
                <a:solidFill>
                  <a:prstClr val="black"/>
                </a:solidFill>
              </a:rPr>
              <a:t>materiálem k upevňování vědomostí </a:t>
            </a:r>
            <a:r>
              <a:rPr lang="cs-CZ" sz="1100" dirty="0" smtClean="0">
                <a:solidFill>
                  <a:prstClr val="black"/>
                </a:solidFill>
              </a:rPr>
              <a:t>učiva o renesanci.</a:t>
            </a:r>
            <a:endParaRPr lang="cs-CZ" sz="1100" dirty="0" smtClean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 </a:t>
            </a:r>
            <a:endParaRPr lang="cs-CZ" sz="1100" dirty="0">
              <a:solidFill>
                <a:prstClr val="black"/>
              </a:solidFill>
            </a:endParaRPr>
          </a:p>
          <a:p>
            <a:r>
              <a:rPr lang="cs-CZ" sz="1100" b="1" dirty="0">
                <a:solidFill>
                  <a:prstClr val="black"/>
                </a:solidFill>
              </a:rPr>
              <a:t>Pomůcky</a:t>
            </a:r>
            <a:r>
              <a:rPr lang="cs-CZ" sz="1100" dirty="0" smtClean="0">
                <a:solidFill>
                  <a:prstClr val="black"/>
                </a:solidFill>
              </a:rPr>
              <a:t>: José </a:t>
            </a:r>
            <a:r>
              <a:rPr lang="cs-CZ" sz="1100" dirty="0" err="1" smtClean="0">
                <a:solidFill>
                  <a:prstClr val="black"/>
                </a:solidFill>
              </a:rPr>
              <a:t>Pijoan</a:t>
            </a:r>
            <a:r>
              <a:rPr lang="cs-CZ" sz="1100" dirty="0" smtClean="0">
                <a:solidFill>
                  <a:prstClr val="black"/>
                </a:solidFill>
              </a:rPr>
              <a:t> – Dějiny umění</a:t>
            </a:r>
            <a:endParaRPr lang="cs-CZ" sz="1100" dirty="0">
              <a:solidFill>
                <a:prstClr val="black"/>
              </a:solidFill>
            </a:endParaRPr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925" y="338138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47560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9267850">
            <a:off x="386561" y="2704619"/>
            <a:ext cx="7772400" cy="1470025"/>
          </a:xfrm>
          <a:ln w="53975" cmpd="sng">
            <a:solidFill>
              <a:srgbClr val="FF0000"/>
            </a:solidFill>
            <a:prstDash val="sysDot"/>
          </a:ln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  <a:latin typeface="Segoe Script" pitchFamily="34" charset="0"/>
              </a:rPr>
              <a:t>RENESANCE</a:t>
            </a:r>
            <a:endParaRPr lang="cs-CZ" sz="6600" b="1" dirty="0">
              <a:solidFill>
                <a:schemeClr val="accent2">
                  <a:lumMod val="50000"/>
                </a:schemeClr>
              </a:solidFill>
              <a:latin typeface="Segoe Script" pitchFamily="34" charset="0"/>
            </a:endParaRPr>
          </a:p>
        </p:txBody>
      </p:sp>
      <p:pic>
        <p:nvPicPr>
          <p:cNvPr id="3" name="Gregorian_-_The_Sound_Of_Silence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/>
          <a:stretch>
            <a:fillRect/>
          </a:stretch>
        </p:blipFill>
        <p:spPr>
          <a:xfrm>
            <a:off x="8839200" y="6553200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Tm="3000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600"/>
                            </p:stCondLst>
                            <p:childTnLst>
                              <p:par>
                                <p:cTn id="14" presetID="40" presetClass="exit" presetSubtype="0" fill="hold" grpId="1" nodeType="afterEffect">
                                  <p:stCondLst>
                                    <p:cond delay="3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numSld="999">
                <p:cTn id="19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 animBg="1"/>
      <p:bldP spid="2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renesance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1026" name="UpRibbonSharp"/>
          <p:cNvSpPr>
            <a:spLocks noEditPoints="1" noChangeArrowheads="1"/>
          </p:cNvSpPr>
          <p:nvPr/>
        </p:nvSpPr>
        <p:spPr bwMode="auto">
          <a:xfrm>
            <a:off x="2000232" y="285728"/>
            <a:ext cx="4857784" cy="642942"/>
          </a:xfrm>
          <a:custGeom>
            <a:avLst/>
            <a:gdLst>
              <a:gd name="G0" fmla="+- 0 0 0"/>
              <a:gd name="G1" fmla="+- 5400 0 0"/>
              <a:gd name="G2" fmla="+- 5400 2700 0"/>
              <a:gd name="G3" fmla="+- 21600 0 G2"/>
              <a:gd name="G4" fmla="+- 21600 0 G1"/>
              <a:gd name="G5" fmla="+- 21600 0 18900"/>
              <a:gd name="G6" fmla="*/ 18900 1 2"/>
              <a:gd name="G7" fmla="+- 21600 0 G6"/>
              <a:gd name="G8" fmla="+- 18900 0 0"/>
              <a:gd name="T0" fmla="*/ 10800 w 21600"/>
              <a:gd name="T1" fmla="*/ 0 h 21600"/>
              <a:gd name="T2" fmla="*/ 2700 w 21600"/>
              <a:gd name="T3" fmla="*/ 12150 h 21600"/>
              <a:gd name="T4" fmla="*/ 10800 w 21600"/>
              <a:gd name="T5" fmla="*/ 18900 h 21600"/>
              <a:gd name="T6" fmla="*/ 18900 w 21600"/>
              <a:gd name="T7" fmla="*/ 1215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G1 w 21600"/>
              <a:gd name="T13" fmla="*/ 0 h 21600"/>
              <a:gd name="T14" fmla="*/ G4 w 21600"/>
              <a:gd name="T15" fmla="*/ G8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0" y="21600"/>
                </a:moveTo>
                <a:lnTo>
                  <a:pt x="8100" y="21600"/>
                </a:lnTo>
                <a:lnTo>
                  <a:pt x="8100" y="18900"/>
                </a:lnTo>
                <a:lnTo>
                  <a:pt x="13500" y="18900"/>
                </a:lnTo>
                <a:lnTo>
                  <a:pt x="13500" y="21600"/>
                </a:lnTo>
                <a:lnTo>
                  <a:pt x="21600" y="21600"/>
                </a:lnTo>
                <a:lnTo>
                  <a:pt x="18900" y="12150"/>
                </a:lnTo>
                <a:lnTo>
                  <a:pt x="21600" y="2700"/>
                </a:lnTo>
                <a:lnTo>
                  <a:pt x="16200" y="2700"/>
                </a:lnTo>
                <a:lnTo>
                  <a:pt x="16200" y="0"/>
                </a:lnTo>
                <a:lnTo>
                  <a:pt x="5400" y="0"/>
                </a:lnTo>
                <a:lnTo>
                  <a:pt x="5400" y="2700"/>
                </a:lnTo>
                <a:lnTo>
                  <a:pt x="0" y="2700"/>
                </a:lnTo>
                <a:lnTo>
                  <a:pt x="2700" y="12150"/>
                </a:lnTo>
                <a:close/>
              </a:path>
              <a:path w="21600" h="21600" fill="none" extrusionOk="0">
                <a:moveTo>
                  <a:pt x="8100" y="18900"/>
                </a:moveTo>
                <a:lnTo>
                  <a:pt x="5400" y="18900"/>
                </a:lnTo>
                <a:lnTo>
                  <a:pt x="5400" y="2700"/>
                </a:lnTo>
              </a:path>
              <a:path w="21600" h="21600" fill="none" extrusionOk="0">
                <a:moveTo>
                  <a:pt x="5400" y="18900"/>
                </a:moveTo>
                <a:lnTo>
                  <a:pt x="8100" y="21600"/>
                </a:lnTo>
              </a:path>
              <a:path w="21600" h="21600" fill="none" extrusionOk="0">
                <a:moveTo>
                  <a:pt x="13500" y="18900"/>
                </a:moveTo>
                <a:lnTo>
                  <a:pt x="16200" y="18900"/>
                </a:lnTo>
                <a:lnTo>
                  <a:pt x="16200" y="2700"/>
                </a:lnTo>
              </a:path>
              <a:path w="21600" h="21600" fill="none" extrusionOk="0">
                <a:moveTo>
                  <a:pt x="16200" y="18900"/>
                </a:moveTo>
                <a:lnTo>
                  <a:pt x="13500" y="21600"/>
                </a:lnTo>
              </a:path>
            </a:pathLst>
          </a:custGeom>
          <a:blipFill>
            <a:blip r:embed="rId3"/>
            <a:tile tx="0" ty="0" sx="100000" sy="100000" flip="none" algn="tl"/>
          </a:blip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214678" y="357166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Segoe Script" pitchFamily="34" charset="0"/>
              </a:rPr>
              <a:t>Rozcestník</a:t>
            </a:r>
            <a:endParaRPr lang="cs-CZ" sz="2400" b="1" dirty="0">
              <a:latin typeface="Segoe Script" pitchFamily="34" charset="0"/>
            </a:endParaRPr>
          </a:p>
        </p:txBody>
      </p:sp>
      <p:sp>
        <p:nvSpPr>
          <p:cNvPr id="1027" name="Cloud"/>
          <p:cNvSpPr>
            <a:spLocks noChangeAspect="1" noEditPoints="1" noChangeArrowheads="1"/>
          </p:cNvSpPr>
          <p:nvPr/>
        </p:nvSpPr>
        <p:spPr bwMode="auto">
          <a:xfrm>
            <a:off x="6000760" y="1428736"/>
            <a:ext cx="2571768" cy="1221590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EF6F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>
              <a:effectLst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1028" name="Picture 4" descr="C:\Users\Werewolf\Pictures\vznik.A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000232" y="3143248"/>
            <a:ext cx="1944688" cy="639762"/>
          </a:xfrm>
          <a:prstGeom prst="rect">
            <a:avLst/>
          </a:prstGeom>
          <a:noFill/>
        </p:spPr>
      </p:pic>
      <p:sp>
        <p:nvSpPr>
          <p:cNvPr id="10" name="Obdélník 9">
            <a:hlinkClick r:id="rId6" action="ppaction://hlinksldjump"/>
          </p:cNvPr>
          <p:cNvSpPr/>
          <p:nvPr/>
        </p:nvSpPr>
        <p:spPr>
          <a:xfrm rot="21112158">
            <a:off x="3808436" y="3715783"/>
            <a:ext cx="2067823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Typické rysy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>
            <a:hlinkClick r:id="rId7" action="ppaction://hlinksldjump"/>
          </p:cNvPr>
          <p:cNvSpPr/>
          <p:nvPr/>
        </p:nvSpPr>
        <p:spPr>
          <a:xfrm rot="816180">
            <a:off x="1959036" y="3981335"/>
            <a:ext cx="1714512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Malířství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bdélník 12">
            <a:hlinkClick r:id="rId8" action="ppaction://hlinksldjump"/>
          </p:cNvPr>
          <p:cNvSpPr/>
          <p:nvPr/>
        </p:nvSpPr>
        <p:spPr>
          <a:xfrm rot="787186">
            <a:off x="3889667" y="4814381"/>
            <a:ext cx="155920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Sochařství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>
            <a:hlinkClick r:id="rId9" action="ppaction://hlinksldjump"/>
          </p:cNvPr>
          <p:cNvSpPr/>
          <p:nvPr/>
        </p:nvSpPr>
        <p:spPr>
          <a:xfrm>
            <a:off x="0" y="6143644"/>
            <a:ext cx="1714480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Konec</a:t>
            </a:r>
            <a:endParaRPr lang="cs-CZ" sz="2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Obdélník 14">
            <a:hlinkClick r:id="rId10" action="ppaction://hlinksldjump"/>
          </p:cNvPr>
          <p:cNvSpPr/>
          <p:nvPr/>
        </p:nvSpPr>
        <p:spPr>
          <a:xfrm>
            <a:off x="6429388" y="1714488"/>
            <a:ext cx="185307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Architektura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>
            <a:hlinkClick r:id="rId9" action="ppaction://hlinksldjump"/>
          </p:cNvPr>
          <p:cNvSpPr/>
          <p:nvPr/>
        </p:nvSpPr>
        <p:spPr>
          <a:xfrm rot="20862882">
            <a:off x="2500298" y="4929198"/>
            <a:ext cx="1285884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Díla 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7" name="Obdélník 16">
            <a:hlinkClick r:id="rId11" action="ppaction://hlinksldjump"/>
          </p:cNvPr>
          <p:cNvSpPr/>
          <p:nvPr/>
        </p:nvSpPr>
        <p:spPr>
          <a:xfrm rot="21070766">
            <a:off x="4636033" y="5511438"/>
            <a:ext cx="114300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Slovník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600"/>
                            </p:stCondLst>
                            <p:childTnLst>
                              <p:par>
                                <p:cTn id="29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600"/>
                            </p:stCondLst>
                            <p:childTnLst>
                              <p:par>
                                <p:cTn id="3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600"/>
                            </p:stCondLst>
                            <p:childTnLst>
                              <p:par>
                                <p:cTn id="37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1600"/>
                            </p:stCondLst>
                            <p:childTnLst>
                              <p:par>
                                <p:cTn id="41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3600"/>
                            </p:stCondLst>
                            <p:childTnLst>
                              <p:par>
                                <p:cTn id="4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5600"/>
                            </p:stCondLst>
                            <p:childTnLst>
                              <p:par>
                                <p:cTn id="4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 animBg="1"/>
      <p:bldP spid="6" grpId="0"/>
      <p:bldP spid="1027" grpId="0" animBg="1"/>
      <p:bldP spid="10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9177037">
            <a:off x="-689528" y="245881"/>
            <a:ext cx="2950596" cy="1161918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FFC000"/>
                </a:solidFill>
                <a:latin typeface="Monotype Corsiva" pitchFamily="66" charset="0"/>
              </a:rPr>
              <a:t>Vznik</a:t>
            </a:r>
            <a:br>
              <a:rPr lang="cs-CZ" b="1" u="sng" dirty="0" smtClean="0">
                <a:solidFill>
                  <a:srgbClr val="FFC000"/>
                </a:solidFill>
                <a:latin typeface="Monotype Corsiva" pitchFamily="66" charset="0"/>
              </a:rPr>
            </a:br>
            <a:r>
              <a:rPr lang="cs-CZ" b="1" u="sng" dirty="0" smtClean="0">
                <a:solidFill>
                  <a:srgbClr val="FFC000"/>
                </a:solidFill>
                <a:latin typeface="Monotype Corsiva" pitchFamily="66" charset="0"/>
              </a:rPr>
              <a:t>Renesance</a:t>
            </a:r>
            <a:endParaRPr lang="cs-CZ" b="1" u="sng" dirty="0">
              <a:solidFill>
                <a:srgbClr val="FFC000"/>
              </a:solidFill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20904338">
            <a:off x="2439411" y="641905"/>
            <a:ext cx="6208433" cy="2724402"/>
          </a:xfrm>
        </p:spPr>
        <p:txBody>
          <a:bodyPr>
            <a:normAutofit fontScale="85000" lnSpcReduction="20000"/>
          </a:bodyPr>
          <a:lstStyle/>
          <a:p>
            <a:pPr lvl="1">
              <a:buNone/>
            </a:pPr>
            <a:r>
              <a:rPr lang="cs-CZ" sz="1900" dirty="0" smtClean="0">
                <a:solidFill>
                  <a:srgbClr val="C00000"/>
                </a:solidFill>
                <a:latin typeface="Segoe Print" pitchFamily="2" charset="0"/>
              </a:rPr>
              <a:t>     </a:t>
            </a:r>
            <a:r>
              <a:rPr lang="cs-CZ" sz="1900" dirty="0" smtClean="0">
                <a:solidFill>
                  <a:srgbClr val="FFC000"/>
                </a:solidFill>
                <a:latin typeface="Segoe Print" pitchFamily="2" charset="0"/>
              </a:rPr>
              <a:t>Počátky </a:t>
            </a:r>
            <a:r>
              <a:rPr lang="cs-CZ" sz="1900" b="1" dirty="0" smtClean="0">
                <a:solidFill>
                  <a:srgbClr val="00B0F0"/>
                </a:solidFill>
                <a:latin typeface="Segoe Print" pitchFamily="2" charset="0"/>
              </a:rPr>
              <a:t>renesance</a:t>
            </a:r>
            <a:r>
              <a:rPr lang="cs-CZ" sz="1900" dirty="0" smtClean="0">
                <a:solidFill>
                  <a:srgbClr val="FFC000"/>
                </a:solidFill>
                <a:latin typeface="Segoe Print" pitchFamily="2" charset="0"/>
              </a:rPr>
              <a:t> jsou obvykle kladeny do severní Itálie na přelomu 13. století a 14. století. Její kolébkou bylo jednoznačně město </a:t>
            </a:r>
            <a:r>
              <a:rPr lang="cs-CZ" sz="1900" b="1" dirty="0" smtClean="0">
                <a:solidFill>
                  <a:srgbClr val="00B0F0"/>
                </a:solidFill>
                <a:latin typeface="Segoe Print" pitchFamily="2" charset="0"/>
              </a:rPr>
              <a:t>Florencie</a:t>
            </a:r>
            <a:r>
              <a:rPr lang="cs-CZ" sz="1900" dirty="0" smtClean="0">
                <a:solidFill>
                  <a:srgbClr val="FFC000"/>
                </a:solidFill>
                <a:latin typeface="Segoe Print" pitchFamily="2" charset="0"/>
              </a:rPr>
              <a:t>. Od 12. století vzrůstala v mnoha městech ve střední a severní Itálii prosperita obyvatelstva, způsobená především rozvojem námořního obchodu, později též bankovnictví a řemeslné výroby . Hospodářská prosperita měst vedla k </a:t>
            </a:r>
            <a:r>
              <a:rPr lang="cs-CZ" sz="1900" b="1" dirty="0" smtClean="0">
                <a:solidFill>
                  <a:srgbClr val="00B0F0"/>
                </a:solidFill>
                <a:latin typeface="Segoe Print" pitchFamily="2" charset="0"/>
              </a:rPr>
              <a:t>rozvoji stavitelství a výtvarného umění</a:t>
            </a:r>
            <a:r>
              <a:rPr lang="cs-CZ" sz="1900" dirty="0" smtClean="0">
                <a:solidFill>
                  <a:srgbClr val="FFC000"/>
                </a:solidFill>
                <a:latin typeface="Segoe Print" pitchFamily="2" charset="0"/>
              </a:rPr>
              <a:t>. Odlišný životní styl obyvatel italských měst a zároveň relativně značná politická svoboda stály u vzniku nového typu renesančního člověka.</a:t>
            </a:r>
          </a:p>
          <a:p>
            <a:pPr lvl="1">
              <a:buNone/>
            </a:pPr>
            <a:endParaRPr lang="cs-CZ" dirty="0" smtClean="0">
              <a:latin typeface="Segoe Print" pitchFamily="2" charset="0"/>
            </a:endParaRPr>
          </a:p>
          <a:p>
            <a:pPr lvl="1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 rot="745224">
            <a:off x="477325" y="4143156"/>
            <a:ext cx="710252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rgbClr val="FFC000"/>
                </a:solidFill>
                <a:latin typeface="Segoe Print" pitchFamily="2" charset="0"/>
              </a:rPr>
              <a:t>Pojmem </a:t>
            </a:r>
            <a:r>
              <a:rPr lang="cs-CZ" sz="1600" b="1" dirty="0" smtClean="0">
                <a:solidFill>
                  <a:srgbClr val="00B0F0"/>
                </a:solidFill>
                <a:latin typeface="Segoe Print" pitchFamily="2" charset="0"/>
              </a:rPr>
              <a:t>renesance</a:t>
            </a:r>
            <a:r>
              <a:rPr lang="cs-CZ" sz="1600" dirty="0" smtClean="0">
                <a:solidFill>
                  <a:srgbClr val="FFC000"/>
                </a:solidFill>
                <a:latin typeface="Segoe Print" pitchFamily="2" charset="0"/>
              </a:rPr>
              <a:t> je označován umělecký sloh a historická epocha trvající od </a:t>
            </a:r>
            <a:r>
              <a:rPr lang="cs-CZ" sz="1600" dirty="0" smtClean="0">
                <a:solidFill>
                  <a:srgbClr val="00B0F0"/>
                </a:solidFill>
                <a:latin typeface="Segoe Print" pitchFamily="2" charset="0"/>
              </a:rPr>
              <a:t>14. do 17. století</a:t>
            </a:r>
            <a:r>
              <a:rPr lang="cs-CZ" sz="1600" dirty="0" smtClean="0">
                <a:solidFill>
                  <a:srgbClr val="FFC000"/>
                </a:solidFill>
                <a:latin typeface="Segoe Print" pitchFamily="2" charset="0"/>
              </a:rPr>
              <a:t>. Vyznačoval se mj. </a:t>
            </a:r>
            <a:r>
              <a:rPr lang="cs-CZ" sz="1600" dirty="0" smtClean="0">
                <a:solidFill>
                  <a:srgbClr val="00B0F0"/>
                </a:solidFill>
                <a:latin typeface="Segoe Print" pitchFamily="2" charset="0"/>
              </a:rPr>
              <a:t>zesvětštěním</a:t>
            </a:r>
            <a:r>
              <a:rPr lang="cs-CZ" sz="1600" dirty="0" smtClean="0">
                <a:solidFill>
                  <a:srgbClr val="FFC000"/>
                </a:solidFill>
                <a:latin typeface="Segoe Print" pitchFamily="2" charset="0"/>
              </a:rPr>
              <a:t>, </a:t>
            </a:r>
            <a:r>
              <a:rPr lang="cs-CZ" sz="1600" dirty="0" smtClean="0">
                <a:solidFill>
                  <a:srgbClr val="00B0F0"/>
                </a:solidFill>
                <a:latin typeface="Segoe Print" pitchFamily="2" charset="0"/>
              </a:rPr>
              <a:t>individualismem a návratem k </a:t>
            </a:r>
            <a:r>
              <a:rPr lang="cs-CZ" sz="1600" dirty="0" smtClean="0">
                <a:solidFill>
                  <a:srgbClr val="00B0F0"/>
                </a:solidFill>
                <a:latin typeface="Segoe Print" pitchFamily="2" charset="0"/>
              </a:rPr>
              <a:t>ANTICE</a:t>
            </a:r>
            <a:r>
              <a:rPr lang="cs-CZ" sz="1600" dirty="0" smtClean="0">
                <a:solidFill>
                  <a:srgbClr val="FFC000"/>
                </a:solidFill>
                <a:latin typeface="Segoe Print" pitchFamily="2" charset="0"/>
              </a:rPr>
              <a:t>.</a:t>
            </a:r>
            <a:endParaRPr lang="cs-CZ" sz="1600" dirty="0" smtClean="0">
              <a:solidFill>
                <a:srgbClr val="FFC000"/>
              </a:solidFill>
              <a:latin typeface="Segoe Print" pitchFamily="2" charset="0"/>
            </a:endParaRPr>
          </a:p>
          <a:p>
            <a:r>
              <a:rPr lang="cs-CZ" sz="1600" dirty="0" smtClean="0">
                <a:solidFill>
                  <a:srgbClr val="FFC000"/>
                </a:solidFill>
                <a:latin typeface="Segoe Print" pitchFamily="2" charset="0"/>
              </a:rPr>
              <a:t>Pojem </a:t>
            </a:r>
            <a:r>
              <a:rPr lang="cs-CZ" sz="1600" i="1" dirty="0" smtClean="0">
                <a:solidFill>
                  <a:srgbClr val="FFC000"/>
                </a:solidFill>
                <a:latin typeface="Segoe Print" pitchFamily="2" charset="0"/>
              </a:rPr>
              <a:t>znovuzrození</a:t>
            </a:r>
            <a:r>
              <a:rPr lang="cs-CZ" sz="1600" dirty="0" smtClean="0">
                <a:solidFill>
                  <a:srgbClr val="FFC000"/>
                </a:solidFill>
                <a:latin typeface="Segoe Print" pitchFamily="2" charset="0"/>
              </a:rPr>
              <a:t> byl poprvé užit pro období rozkvětu umění a vědy, které začalo na konci 13. století v Itálii, italským historikem </a:t>
            </a:r>
            <a:r>
              <a:rPr lang="cs-CZ" sz="1600" dirty="0" smtClean="0">
                <a:solidFill>
                  <a:srgbClr val="00B0F0"/>
                </a:solidFill>
                <a:latin typeface="Segoe Print" pitchFamily="2" charset="0"/>
              </a:rPr>
              <a:t>Giorgio </a:t>
            </a:r>
            <a:r>
              <a:rPr lang="cs-CZ" sz="1600" dirty="0" err="1" smtClean="0">
                <a:solidFill>
                  <a:srgbClr val="00B0F0"/>
                </a:solidFill>
                <a:latin typeface="Segoe Print" pitchFamily="2" charset="0"/>
              </a:rPr>
              <a:t>Vasarim</a:t>
            </a:r>
            <a:r>
              <a:rPr lang="cs-CZ" sz="1600" dirty="0" smtClean="0">
                <a:solidFill>
                  <a:srgbClr val="00B0F0"/>
                </a:solidFill>
                <a:latin typeface="Segoe Print" pitchFamily="2" charset="0"/>
              </a:rPr>
              <a:t> </a:t>
            </a:r>
            <a:r>
              <a:rPr lang="cs-CZ" sz="1600" dirty="0" smtClean="0">
                <a:solidFill>
                  <a:srgbClr val="FFC000"/>
                </a:solidFill>
                <a:latin typeface="Segoe Print" pitchFamily="2" charset="0"/>
              </a:rPr>
              <a:t>v roce 1550. Pojem renesance je francouzský překlad užitý francouzským historikem </a:t>
            </a:r>
            <a:r>
              <a:rPr lang="cs-CZ" sz="1600" dirty="0" err="1" smtClean="0">
                <a:solidFill>
                  <a:srgbClr val="FFC000"/>
                </a:solidFill>
                <a:latin typeface="Segoe Print" pitchFamily="2" charset="0"/>
              </a:rPr>
              <a:t>Jules</a:t>
            </a:r>
            <a:r>
              <a:rPr lang="cs-CZ" sz="1600" dirty="0" smtClean="0">
                <a:solidFill>
                  <a:srgbClr val="FFC000"/>
                </a:solidFill>
                <a:latin typeface="Segoe Print" pitchFamily="2" charset="0"/>
              </a:rPr>
              <a:t> Micheletem a dále rozšířený švýcarským kunsthistorikem </a:t>
            </a:r>
            <a:r>
              <a:rPr lang="cs-CZ" sz="1600" dirty="0" err="1" smtClean="0">
                <a:solidFill>
                  <a:srgbClr val="FFC000"/>
                </a:solidFill>
                <a:latin typeface="Segoe Print" pitchFamily="2" charset="0"/>
              </a:rPr>
              <a:t>Jacobem</a:t>
            </a:r>
            <a:r>
              <a:rPr lang="cs-CZ" sz="1600" dirty="0" smtClean="0">
                <a:solidFill>
                  <a:srgbClr val="FFC000"/>
                </a:solidFill>
                <a:latin typeface="Segoe Print" pitchFamily="2" charset="0"/>
              </a:rPr>
              <a:t> Burckhardtem v 19. století.</a:t>
            </a:r>
            <a:endParaRPr lang="cs-CZ" sz="1600" dirty="0">
              <a:solidFill>
                <a:srgbClr val="FFC000"/>
              </a:solidFill>
              <a:latin typeface="Segoe Print" pitchFamily="2" charset="0"/>
            </a:endParaRPr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357158" y="6143644"/>
            <a:ext cx="133452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Zpět</a:t>
            </a:r>
            <a:endParaRPr lang="cs-CZ" sz="2800" b="1" cap="none" spc="0" dirty="0" smtClean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847" y="1562948"/>
            <a:ext cx="2304256" cy="1843404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60975" y="6434622"/>
            <a:ext cx="252028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solidFill>
                  <a:schemeClr val="bg1"/>
                </a:solidFill>
              </a:rPr>
              <a:t>http://www.bedekr.cz/texty/667.html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641144"/>
            <a:ext cx="2651667" cy="19860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538389" y="4637697"/>
            <a:ext cx="15121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chemeClr val="bg1"/>
                </a:solidFill>
              </a:rPr>
              <a:t>Fontána di </a:t>
            </a:r>
            <a:r>
              <a:rPr lang="cs-CZ" sz="1400" dirty="0" err="1" smtClean="0">
                <a:solidFill>
                  <a:schemeClr val="bg1"/>
                </a:solidFill>
              </a:rPr>
              <a:t>Trevi</a:t>
            </a:r>
            <a:endParaRPr lang="cs-CZ" sz="1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Constantia" pitchFamily="18" charset="0"/>
              </a:rPr>
              <a:t>Typické rysy 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906888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Constantia" pitchFamily="18" charset="0"/>
              </a:rPr>
              <a:t>       Renesance se obrací zpět k </a:t>
            </a:r>
            <a:r>
              <a:rPr lang="cs-CZ" sz="1800" b="1" dirty="0" smtClean="0">
                <a:solidFill>
                  <a:schemeClr val="accent1">
                    <a:lumMod val="50000"/>
                  </a:schemeClr>
                </a:solidFill>
                <a:latin typeface="Constantia" pitchFamily="18" charset="0"/>
              </a:rPr>
              <a:t>ANTICE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Constantia" pitchFamily="18" charset="0"/>
              </a:rPr>
              <a:t> a </a:t>
            </a:r>
            <a:r>
              <a:rPr lang="cs-CZ" sz="1800" b="1" dirty="0" smtClean="0">
                <a:solidFill>
                  <a:schemeClr val="accent1">
                    <a:lumMod val="50000"/>
                  </a:schemeClr>
                </a:solidFill>
                <a:latin typeface="Constantia" pitchFamily="18" charset="0"/>
              </a:rPr>
              <a:t>antické kultuře 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Constantia" pitchFamily="18" charset="0"/>
              </a:rPr>
              <a:t>a přebírá </a:t>
            </a:r>
          </a:p>
          <a:p>
            <a:pPr>
              <a:buNone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Constantia" pitchFamily="18" charset="0"/>
              </a:rPr>
              <a:t>       z ní velké množství prvků, které dále tvůrčím způsobem užívá</a:t>
            </a:r>
          </a:p>
          <a:p>
            <a:pPr>
              <a:buNone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Constantia" pitchFamily="18" charset="0"/>
              </a:rPr>
              <a:t>       a přetváří. Přestože si renesanční umělci nárokovali u svých děl </a:t>
            </a:r>
            <a:r>
              <a:rPr lang="cs-CZ" sz="1800" b="1" dirty="0" smtClean="0">
                <a:solidFill>
                  <a:schemeClr val="accent1">
                    <a:lumMod val="50000"/>
                  </a:schemeClr>
                </a:solidFill>
                <a:latin typeface="Constantia" pitchFamily="18" charset="0"/>
              </a:rPr>
              <a:t>návrat k</a:t>
            </a:r>
          </a:p>
          <a:p>
            <a:pPr>
              <a:buNone/>
            </a:pPr>
            <a:r>
              <a:rPr lang="cs-CZ" sz="1800" b="1" dirty="0" smtClean="0">
                <a:solidFill>
                  <a:schemeClr val="accent1">
                    <a:lumMod val="50000"/>
                  </a:schemeClr>
                </a:solidFill>
                <a:latin typeface="Constantia" pitchFamily="18" charset="0"/>
              </a:rPr>
              <a:t>       přírodě (inspirováni antikou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Constantia" pitchFamily="18" charset="0"/>
              </a:rPr>
              <a:t>), určitý </a:t>
            </a:r>
            <a:r>
              <a:rPr lang="cs-CZ" sz="1800" b="1" dirty="0" smtClean="0">
                <a:solidFill>
                  <a:schemeClr val="accent1">
                    <a:lumMod val="50000"/>
                  </a:schemeClr>
                </a:solidFill>
                <a:latin typeface="Constantia" pitchFamily="18" charset="0"/>
              </a:rPr>
              <a:t>soubor konvencí 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Constantia" pitchFamily="18" charset="0"/>
              </a:rPr>
              <a:t>užívali. Jejich realismus se týkal hlavně užitých témat. Objevují se scény ze „všedního života“. Náboženské motivy jsou velmi časté.</a:t>
            </a:r>
            <a:r>
              <a:rPr lang="cs-CZ" sz="1800" dirty="0" smtClean="0"/>
              <a:t> 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  <a:latin typeface="Constantia" pitchFamily="18" charset="0"/>
              </a:rPr>
              <a:t>Sgrafitová psaníčka 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Constantia" pitchFamily="18" charset="0"/>
              </a:rPr>
              <a:t>- vyrývané ornamenty do vlhkého zdiva v podobě obálek; dále rovná okna, na šířku dimenzované stavby i prostory v nich, sloupy a pilíře, arkádové ochozy, valené klenby, dřevěné kazetové stropy a mnoho dalších prvků.   </a:t>
            </a:r>
          </a:p>
          <a:p>
            <a:endParaRPr lang="cs-CZ" dirty="0"/>
          </a:p>
        </p:txBody>
      </p:sp>
      <p:pic>
        <p:nvPicPr>
          <p:cNvPr id="2050" name="Picture 2" descr="180px-Lady_with_an_Ermin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1785926"/>
            <a:ext cx="3044133" cy="41434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357158" y="6143644"/>
            <a:ext cx="140653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Zpět</a:t>
            </a:r>
            <a:endParaRPr lang="cs-CZ" sz="2800" b="1" cap="none" spc="0" dirty="0" smtClean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57884" y="6000768"/>
            <a:ext cx="2214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Leonardo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da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Vinci</a:t>
            </a:r>
          </a:p>
          <a:p>
            <a:pPr algn="ctr"/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Dáma s hranostajem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1556792"/>
            <a:ext cx="324036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http://cs.wikipedia.org/wiki/D%C3%A1ma_s_hranostajem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88395">
            <a:off x="2782278" y="-78251"/>
            <a:ext cx="2882942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Cambria Math" pitchFamily="18" charset="0"/>
                <a:ea typeface="Cambria Math" pitchFamily="18" charset="0"/>
              </a:rPr>
              <a:t>Malířství</a:t>
            </a:r>
            <a:endParaRPr lang="cs-CZ" dirty="0">
              <a:solidFill>
                <a:schemeClr val="bg1"/>
              </a:solidFill>
              <a:latin typeface="Cambria Math" pitchFamily="18" charset="0"/>
              <a:ea typeface="Cambria Math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43174" y="1285860"/>
            <a:ext cx="6500826" cy="24288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sz="1800" dirty="0" smtClean="0">
                <a:solidFill>
                  <a:schemeClr val="tx1"/>
                </a:solidFill>
                <a:latin typeface="Cambria Math" pitchFamily="18" charset="0"/>
                <a:ea typeface="Cambria Math" pitchFamily="18" charset="0"/>
              </a:rPr>
              <a:t>Na rozdíl od architektury nebo sochařství se nemohlo rané renesanční malířství inspirovat antickým uměním – z antického malířství se nic nedochovalo. Renesanční malíři se proto částečně inspirovali </a:t>
            </a:r>
            <a:r>
              <a:rPr lang="cs-CZ" sz="1800" b="1" dirty="0" smtClean="0">
                <a:solidFill>
                  <a:schemeClr val="bg1"/>
                </a:solidFill>
                <a:latin typeface="Cambria Math" pitchFamily="18" charset="0"/>
                <a:ea typeface="Cambria Math" pitchFamily="18" charset="0"/>
              </a:rPr>
              <a:t>antickými</a:t>
            </a:r>
            <a:r>
              <a:rPr lang="cs-CZ" sz="1800" dirty="0" smtClean="0">
                <a:solidFill>
                  <a:schemeClr val="bg1"/>
                </a:solidFill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1800" b="1" dirty="0" smtClean="0">
                <a:solidFill>
                  <a:schemeClr val="bg1"/>
                </a:solidFill>
                <a:latin typeface="Cambria Math" pitchFamily="18" charset="0"/>
                <a:ea typeface="Cambria Math" pitchFamily="18" charset="0"/>
              </a:rPr>
              <a:t>reliéfy. </a:t>
            </a:r>
            <a:r>
              <a:rPr lang="cs-CZ" sz="1800" dirty="0" smtClean="0">
                <a:solidFill>
                  <a:schemeClr val="tx1"/>
                </a:solidFill>
                <a:latin typeface="Cambria Math" pitchFamily="18" charset="0"/>
                <a:ea typeface="Cambria Math" pitchFamily="18" charset="0"/>
              </a:rPr>
              <a:t>Až v 16. století byly v Římě objeveny </a:t>
            </a:r>
            <a:r>
              <a:rPr lang="cs-CZ" sz="1800" b="1" dirty="0" smtClean="0">
                <a:solidFill>
                  <a:schemeClr val="bg1"/>
                </a:solidFill>
                <a:latin typeface="Cambria Math" pitchFamily="18" charset="0"/>
                <a:ea typeface="Cambria Math" pitchFamily="18" charset="0"/>
              </a:rPr>
              <a:t>fresky </a:t>
            </a:r>
            <a:r>
              <a:rPr lang="cs-CZ" sz="1800" dirty="0" smtClean="0">
                <a:solidFill>
                  <a:schemeClr val="tx1"/>
                </a:solidFill>
                <a:latin typeface="Cambria Math" pitchFamily="18" charset="0"/>
                <a:ea typeface="Cambria Math" pitchFamily="18" charset="0"/>
              </a:rPr>
              <a:t>v </a:t>
            </a:r>
            <a:r>
              <a:rPr lang="cs-CZ" sz="1800" dirty="0" err="1" smtClean="0">
                <a:solidFill>
                  <a:schemeClr val="tx1"/>
                </a:solidFill>
                <a:latin typeface="Cambria Math" pitchFamily="18" charset="0"/>
                <a:ea typeface="Cambria Math" pitchFamily="18" charset="0"/>
              </a:rPr>
              <a:t>Neronově</a:t>
            </a:r>
            <a:r>
              <a:rPr lang="cs-CZ" sz="1800" dirty="0" smtClean="0">
                <a:solidFill>
                  <a:schemeClr val="tx1"/>
                </a:solidFill>
                <a:latin typeface="Cambria Math" pitchFamily="18" charset="0"/>
                <a:ea typeface="Cambria Math" pitchFamily="18" charset="0"/>
              </a:rPr>
              <a:t> </a:t>
            </a:r>
            <a:r>
              <a:rPr lang="cs-CZ" sz="1800" dirty="0" smtClean="0">
                <a:solidFill>
                  <a:schemeClr val="tx1"/>
                </a:solidFill>
                <a:latin typeface="Cambria Math" pitchFamily="18" charset="0"/>
                <a:ea typeface="Cambria Math" pitchFamily="18" charset="0"/>
              </a:rPr>
              <a:t> Zlatém </a:t>
            </a:r>
            <a:r>
              <a:rPr lang="cs-CZ" sz="1800" dirty="0" smtClean="0">
                <a:solidFill>
                  <a:schemeClr val="tx1"/>
                </a:solidFill>
                <a:latin typeface="Cambria Math" pitchFamily="18" charset="0"/>
                <a:ea typeface="Cambria Math" pitchFamily="18" charset="0"/>
              </a:rPr>
              <a:t>paláci nebo v </a:t>
            </a:r>
            <a:r>
              <a:rPr lang="cs-CZ" sz="1800" dirty="0" err="1" smtClean="0">
                <a:solidFill>
                  <a:schemeClr val="tx1"/>
                </a:solidFill>
                <a:latin typeface="Cambria Math" pitchFamily="18" charset="0"/>
                <a:ea typeface="Cambria Math" pitchFamily="18" charset="0"/>
              </a:rPr>
              <a:t>Titových</a:t>
            </a:r>
            <a:r>
              <a:rPr lang="cs-CZ" sz="1800" dirty="0" smtClean="0">
                <a:solidFill>
                  <a:schemeClr val="tx1"/>
                </a:solidFill>
                <a:latin typeface="Cambria Math" pitchFamily="18" charset="0"/>
                <a:ea typeface="Cambria Math" pitchFamily="18" charset="0"/>
              </a:rPr>
              <a:t> lázních.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0077" y="4100602"/>
            <a:ext cx="6572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mbria Math" pitchFamily="18" charset="0"/>
                <a:ea typeface="Cambria Math" pitchFamily="18" charset="0"/>
              </a:rPr>
              <a:t>Nově se objevují některé žánry, např. </a:t>
            </a:r>
            <a:r>
              <a:rPr lang="cs-CZ" b="1" dirty="0" smtClean="0">
                <a:solidFill>
                  <a:schemeClr val="bg1"/>
                </a:solidFill>
                <a:latin typeface="Cambria Math" pitchFamily="18" charset="0"/>
                <a:ea typeface="Cambria Math" pitchFamily="18" charset="0"/>
              </a:rPr>
              <a:t>portrét, krajina nebo zátiší </a:t>
            </a:r>
            <a:r>
              <a:rPr lang="cs-CZ" dirty="0" smtClean="0">
                <a:latin typeface="Cambria Math" pitchFamily="18" charset="0"/>
                <a:ea typeface="Cambria Math" pitchFamily="18" charset="0"/>
              </a:rPr>
              <a:t>a v Itálii se objevují i </a:t>
            </a:r>
            <a:r>
              <a:rPr lang="cs-CZ" b="1" dirty="0" smtClean="0">
                <a:solidFill>
                  <a:schemeClr val="bg1"/>
                </a:solidFill>
                <a:latin typeface="Cambria Math" pitchFamily="18" charset="0"/>
                <a:ea typeface="Cambria Math" pitchFamily="18" charset="0"/>
              </a:rPr>
              <a:t>mytologické motivy </a:t>
            </a:r>
            <a:r>
              <a:rPr lang="cs-CZ" dirty="0" smtClean="0">
                <a:latin typeface="Cambria Math" pitchFamily="18" charset="0"/>
                <a:ea typeface="Cambria Math" pitchFamily="18" charset="0"/>
              </a:rPr>
              <a:t>převzaté z antického umění. Typickým nemytologickým motivem převzatým z antického umění je tzv. </a:t>
            </a:r>
            <a:r>
              <a:rPr lang="cs-CZ" b="1" dirty="0" smtClean="0">
                <a:solidFill>
                  <a:schemeClr val="bg1"/>
                </a:solidFill>
                <a:latin typeface="Cambria Math" pitchFamily="18" charset="0"/>
                <a:ea typeface="Cambria Math" pitchFamily="18" charset="0"/>
              </a:rPr>
              <a:t>spinario – chlapec vytahující si z paty trn</a:t>
            </a:r>
            <a:r>
              <a:rPr lang="cs-CZ" dirty="0" smtClean="0">
                <a:latin typeface="Cambria Math" pitchFamily="18" charset="0"/>
                <a:ea typeface="Cambria Math" pitchFamily="18" charset="0"/>
              </a:rPr>
              <a:t>.</a:t>
            </a:r>
            <a:endParaRPr lang="cs-CZ" dirty="0">
              <a:latin typeface="Cambria Math" pitchFamily="18" charset="0"/>
              <a:ea typeface="Cambria Math" pitchFamily="18" charset="0"/>
            </a:endParaRPr>
          </a:p>
        </p:txBody>
      </p:sp>
      <p:pic>
        <p:nvPicPr>
          <p:cNvPr id="1026" name="Picture 2" descr="180px-Fra_Angelico_00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5884" y="1151048"/>
            <a:ext cx="2469932" cy="2565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180px-Rogier_van_der_Weyden_02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3571876"/>
            <a:ext cx="1714500" cy="249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>
            <a:hlinkClick r:id="rId4" action="ppaction://hlinksldjump"/>
          </p:cNvPr>
          <p:cNvSpPr/>
          <p:nvPr/>
        </p:nvSpPr>
        <p:spPr>
          <a:xfrm>
            <a:off x="357158" y="6143644"/>
            <a:ext cx="132369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Zpět</a:t>
            </a:r>
            <a:endParaRPr lang="cs-CZ" sz="2800" b="1" cap="none" spc="0" dirty="0" smtClean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84168" y="6400183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</a:t>
            </a:r>
            <a:r>
              <a:rPr lang="cs-CZ" sz="900" dirty="0" smtClean="0"/>
              <a:t>kultura.eurozpravy.cz/</a:t>
            </a:r>
            <a:r>
              <a:rPr lang="cs-CZ" sz="900" dirty="0" err="1" smtClean="0"/>
              <a:t>umeni</a:t>
            </a:r>
            <a:r>
              <a:rPr lang="cs-CZ" sz="900" dirty="0" smtClean="0"/>
              <a:t>/37331-fresky-/http</a:t>
            </a:r>
            <a:r>
              <a:rPr lang="cs-CZ" sz="900" dirty="0"/>
              <a:t>://</a:t>
            </a:r>
            <a:r>
              <a:rPr lang="cs-CZ" sz="900" dirty="0" smtClean="0"/>
              <a:t>maka.webzdarma.cz/</a:t>
            </a:r>
            <a:r>
              <a:rPr lang="cs-CZ" sz="900" dirty="0" err="1" smtClean="0"/>
              <a:t>statnice</a:t>
            </a:r>
            <a:r>
              <a:rPr lang="cs-CZ" sz="900" dirty="0" smtClean="0"/>
              <a:t>/du_du03,</a:t>
            </a:r>
            <a:endParaRPr lang="cs-CZ" sz="9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53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164970">
            <a:off x="1253763" y="375982"/>
            <a:ext cx="4355237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  <a:latin typeface="Comic Sans MS" pitchFamily="66" charset="0"/>
              </a:rPr>
              <a:t>Sochařství </a:t>
            </a:r>
            <a:endParaRPr lang="cs-CZ" b="1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556792"/>
            <a:ext cx="5400684" cy="261461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>
                <a:latin typeface="Comic Sans MS" pitchFamily="66" charset="0"/>
              </a:rPr>
              <a:t>       </a:t>
            </a:r>
            <a:r>
              <a:rPr lang="cs-CZ" sz="1800" dirty="0" smtClean="0">
                <a:solidFill>
                  <a:srgbClr val="92D050"/>
                </a:solidFill>
                <a:latin typeface="Comic Sans MS" pitchFamily="66" charset="0"/>
              </a:rPr>
              <a:t>Vlivem zachovaných antických soch se sochařství stalo prvním uměním, kde došlo ke změnám směrem k renesančnímu pojetí. Objevují se od </a:t>
            </a:r>
            <a:r>
              <a:rPr lang="cs-CZ" sz="1800" dirty="0" smtClean="0">
                <a:solidFill>
                  <a:srgbClr val="92D050"/>
                </a:solidFill>
                <a:latin typeface="Comic Sans MS" pitchFamily="66" charset="0"/>
              </a:rPr>
              <a:t>ANTIKY </a:t>
            </a:r>
            <a:r>
              <a:rPr lang="cs-CZ" sz="1800" b="1" dirty="0" smtClean="0">
                <a:solidFill>
                  <a:schemeClr val="bg1"/>
                </a:solidFill>
                <a:latin typeface="Comic Sans MS" pitchFamily="66" charset="0"/>
              </a:rPr>
              <a:t>poprvé volně stojící sochy</a:t>
            </a:r>
            <a:r>
              <a:rPr lang="cs-CZ" sz="1800" dirty="0" smtClean="0">
                <a:solidFill>
                  <a:srgbClr val="92D050"/>
                </a:solidFill>
                <a:latin typeface="Comic Sans MS" pitchFamily="66" charset="0"/>
              </a:rPr>
              <a:t>. Umělci dokážou úspěšně vyjádřit dramatičnost scény expresivním zobrazením </a:t>
            </a:r>
            <a:r>
              <a:rPr lang="cs-CZ" sz="1800" dirty="0" smtClean="0">
                <a:solidFill>
                  <a:schemeClr val="bg1"/>
                </a:solidFill>
                <a:latin typeface="Comic Sans MS" pitchFamily="66" charset="0"/>
              </a:rPr>
              <a:t>emocí v obličeji, gesty či zřasenou </a:t>
            </a:r>
            <a:r>
              <a:rPr lang="cs-CZ" sz="1800" b="1" dirty="0" smtClean="0">
                <a:solidFill>
                  <a:schemeClr val="bg1"/>
                </a:solidFill>
                <a:latin typeface="Comic Sans MS" pitchFamily="66" charset="0"/>
              </a:rPr>
              <a:t>drapérií</a:t>
            </a:r>
            <a:r>
              <a:rPr lang="cs-CZ" sz="1800" dirty="0" smtClean="0">
                <a:solidFill>
                  <a:schemeClr val="bg1"/>
                </a:solidFill>
                <a:latin typeface="Comic Sans MS" pitchFamily="66" charset="0"/>
              </a:rPr>
              <a:t>.</a:t>
            </a:r>
            <a:endParaRPr lang="cs-CZ" sz="1800" dirty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57884" y="3830812"/>
            <a:ext cx="292895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  <a:latin typeface="Comic Sans MS" pitchFamily="66" charset="0"/>
              </a:rPr>
              <a:t>Velkou výzvou se pro renesanční sochaře staly </a:t>
            </a:r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jezdecké sochy</a:t>
            </a:r>
            <a:r>
              <a:rPr lang="cs-CZ" dirty="0" smtClean="0">
                <a:solidFill>
                  <a:srgbClr val="92D050"/>
                </a:solidFill>
                <a:latin typeface="Comic Sans MS" pitchFamily="66" charset="0"/>
              </a:rPr>
              <a:t>. Dále je navazováno na portrétní sochařství císařského Říma – objevují se </a:t>
            </a:r>
            <a:r>
              <a:rPr lang="cs-CZ" b="1" dirty="0" smtClean="0">
                <a:solidFill>
                  <a:schemeClr val="bg1"/>
                </a:solidFill>
                <a:latin typeface="Comic Sans MS" pitchFamily="66" charset="0"/>
              </a:rPr>
              <a:t>busty </a:t>
            </a:r>
            <a:r>
              <a:rPr lang="cs-CZ" dirty="0" smtClean="0">
                <a:solidFill>
                  <a:srgbClr val="92D050"/>
                </a:solidFill>
                <a:latin typeface="Comic Sans MS" pitchFamily="66" charset="0"/>
              </a:rPr>
              <a:t>význačných osobností.</a:t>
            </a:r>
          </a:p>
          <a:p>
            <a:r>
              <a:rPr lang="cs-CZ" dirty="0" smtClean="0">
                <a:solidFill>
                  <a:srgbClr val="92D050"/>
                </a:solidFill>
                <a:latin typeface="Comic Sans MS" pitchFamily="66" charset="0"/>
              </a:rPr>
              <a:t>Dále známe i </a:t>
            </a:r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drobnou plastiku, např. i medaile</a:t>
            </a:r>
            <a:r>
              <a:rPr lang="cs-CZ" dirty="0" smtClean="0">
                <a:solidFill>
                  <a:srgbClr val="92D050"/>
                </a:solidFill>
                <a:latin typeface="Comic Sans MS" pitchFamily="66" charset="0"/>
              </a:rPr>
              <a:t>.</a:t>
            </a:r>
            <a:endParaRPr lang="cs-CZ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5" name="Obdélník 4">
            <a:hlinkClick r:id="rId2" action="ppaction://hlinksldjump"/>
          </p:cNvPr>
          <p:cNvSpPr/>
          <p:nvPr/>
        </p:nvSpPr>
        <p:spPr>
          <a:xfrm>
            <a:off x="357158" y="6143644"/>
            <a:ext cx="126251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Zpět</a:t>
            </a:r>
            <a:endParaRPr lang="cs-CZ" sz="2800" b="1" cap="none" spc="0" dirty="0" smtClean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pic>
        <p:nvPicPr>
          <p:cNvPr id="5122" name="Picture 2" descr="http://www.pozitivni-noviny.cz/IMAGES-1/Toskansko/Florencie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850" y="391393"/>
            <a:ext cx="2786082" cy="3323359"/>
          </a:xfrm>
          <a:prstGeom prst="rect">
            <a:avLst/>
          </a:prstGeom>
          <a:noFill/>
        </p:spPr>
      </p:pic>
      <p:pic>
        <p:nvPicPr>
          <p:cNvPr id="5124" name="Picture 4" descr="http://www.traveldigest.cz/photos/2006/articles/litomerice-portal-renesance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21505" y="3645024"/>
            <a:ext cx="4000528" cy="265368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148064" y="116632"/>
            <a:ext cx="399593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solidFill>
                  <a:schemeClr val="bg1"/>
                </a:solidFill>
              </a:rPr>
              <a:t>http://www.artcyclopedia.com/artists/michelangelo_buonarroti.html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907704" y="6301391"/>
            <a:ext cx="364618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Foto vlastní zdroj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500"/>
                            </p:stCondLst>
                            <p:childTnLst>
                              <p:par>
                                <p:cTn id="28" presetID="53" presetClass="entr" presetSubtype="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Architektura</a:t>
            </a:r>
            <a:endParaRPr lang="cs-CZ" dirty="0">
              <a:solidFill>
                <a:srgbClr val="FFFF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solidFill>
                  <a:srgbClr val="FFFF00"/>
                </a:solidFill>
                <a:latin typeface="Arabic Typesetting" pitchFamily="66" charset="-78"/>
                <a:cs typeface="Arabic Typesetting" pitchFamily="66" charset="-78"/>
              </a:rPr>
              <a:t>       S potřebou prezentace nové měšťanské </a:t>
            </a:r>
            <a:r>
              <a:rPr lang="cs-CZ" sz="2000" b="1" u="sng" dirty="0" smtClean="0">
                <a:solidFill>
                  <a:srgbClr val="FFFF00"/>
                </a:solidFill>
                <a:latin typeface="Arabic Typesetting" pitchFamily="66" charset="-78"/>
                <a:cs typeface="Arabic Typesetting" pitchFamily="66" charset="-78"/>
                <a:hlinkClick r:id="rId2" action="ppaction://hlinksldjump"/>
              </a:rPr>
              <a:t>nobility</a:t>
            </a:r>
            <a:r>
              <a:rPr lang="cs-CZ" sz="2000" dirty="0" smtClean="0">
                <a:solidFill>
                  <a:srgbClr val="FFFF00"/>
                </a:solidFill>
                <a:latin typeface="Arabic Typesetting" pitchFamily="66" charset="-78"/>
                <a:cs typeface="Arabic Typesetting" pitchFamily="66" charset="-78"/>
              </a:rPr>
              <a:t> i městského státu jako celku, se stala architektura jedním z umění, kde došlo k nejvýraznějším změnám. Renesanční architekti se </a:t>
            </a:r>
            <a:r>
              <a:rPr lang="cs-CZ" sz="2000" b="1" dirty="0" smtClean="0">
                <a:solidFill>
                  <a:schemeClr val="bg1"/>
                </a:solidFill>
                <a:latin typeface="Arabic Typesetting" pitchFamily="66" charset="-78"/>
                <a:cs typeface="Arabic Typesetting" pitchFamily="66" charset="-78"/>
              </a:rPr>
              <a:t>opět inspirovali antickými stavbami, jejich souměrností, jednoduchostí a pravidelností proporcí, důležité je také zachování lidského rozměru u staveb světských</a:t>
            </a:r>
            <a:r>
              <a:rPr lang="cs-CZ" sz="2000" dirty="0" smtClean="0">
                <a:solidFill>
                  <a:srgbClr val="FFFF00"/>
                </a:solidFill>
                <a:latin typeface="Arabic Typesetting" pitchFamily="66" charset="-78"/>
                <a:cs typeface="Arabic Typesetting" pitchFamily="66" charset="-78"/>
              </a:rPr>
              <a:t>. Renesanční architektura se tedy odlišuje od gotiky svým uzpůsobením; dílo už nemá funkci obrannou, ale spíše reprezentativní. Objevují se nové typy staveb: </a:t>
            </a:r>
            <a:r>
              <a:rPr lang="cs-CZ" sz="2000" b="1" dirty="0" smtClean="0">
                <a:solidFill>
                  <a:schemeClr val="bg1"/>
                </a:solidFill>
                <a:latin typeface="Arabic Typesetting" pitchFamily="66" charset="-78"/>
                <a:cs typeface="Arabic Typesetting" pitchFamily="66" charset="-78"/>
              </a:rPr>
              <a:t>městské paláce a městské i předměstské vily</a:t>
            </a:r>
            <a:r>
              <a:rPr lang="cs-CZ" sz="2000" dirty="0" smtClean="0">
                <a:solidFill>
                  <a:srgbClr val="FFFF00"/>
                </a:solidFill>
                <a:latin typeface="Arabic Typesetting" pitchFamily="66" charset="-78"/>
                <a:cs typeface="Arabic Typesetting" pitchFamily="66" charset="-78"/>
              </a:rPr>
              <a:t>. Vedle kamene se začaly užívat v mnohem větším množství materiály jako </a:t>
            </a:r>
            <a:r>
              <a:rPr lang="cs-CZ" sz="2000" b="1" dirty="0" smtClean="0">
                <a:solidFill>
                  <a:schemeClr val="bg1"/>
                </a:solidFill>
                <a:latin typeface="Arabic Typesetting" pitchFamily="66" charset="-78"/>
                <a:cs typeface="Arabic Typesetting" pitchFamily="66" charset="-78"/>
              </a:rPr>
              <a:t>mramor a cihly</a:t>
            </a:r>
            <a:r>
              <a:rPr lang="cs-CZ" sz="2000" dirty="0" smtClean="0">
                <a:solidFill>
                  <a:srgbClr val="FFFF00"/>
                </a:solidFill>
                <a:latin typeface="Arabic Typesetting" pitchFamily="66" charset="-78"/>
                <a:cs typeface="Arabic Typesetting" pitchFamily="66" charset="-78"/>
              </a:rPr>
              <a:t>. Hojně se uplatňuje sloupořadí, klenba a kupole a schodiště se stává samostatným architektonickým prvkem. Vzniká nový druh výzdoby fasády zvaný </a:t>
            </a:r>
            <a:r>
              <a:rPr lang="cs-CZ" sz="2000" b="1" dirty="0" smtClean="0">
                <a:solidFill>
                  <a:schemeClr val="bg1"/>
                </a:solidFill>
                <a:latin typeface="Arabic Typesetting" pitchFamily="66" charset="-78"/>
                <a:cs typeface="Arabic Typesetting" pitchFamily="66" charset="-78"/>
              </a:rPr>
              <a:t>sgrafito</a:t>
            </a:r>
            <a:r>
              <a:rPr lang="cs-CZ" sz="2000" dirty="0" smtClean="0">
                <a:solidFill>
                  <a:srgbClr val="FFFF00"/>
                </a:solidFill>
                <a:latin typeface="Arabic Typesetting" pitchFamily="66" charset="-78"/>
                <a:cs typeface="Arabic Typesetting" pitchFamily="66" charset="-78"/>
              </a:rPr>
              <a:t>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357158" y="6143644"/>
            <a:ext cx="92869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Zpět</a:t>
            </a:r>
            <a:endParaRPr lang="cs-CZ" sz="2800" b="1" cap="none" spc="0" dirty="0" smtClean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pic>
        <p:nvPicPr>
          <p:cNvPr id="4102" name="Picture 6" descr="Florencie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43608" y="3887431"/>
            <a:ext cx="1638279" cy="1824203"/>
          </a:xfrm>
          <a:prstGeom prst="rect">
            <a:avLst/>
          </a:prstGeom>
          <a:noFill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335"/>
          <a:stretch/>
        </p:blipFill>
        <p:spPr bwMode="auto">
          <a:xfrm>
            <a:off x="5364088" y="3887700"/>
            <a:ext cx="2857500" cy="2469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870153"/>
            <a:ext cx="1905000" cy="256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285852" y="5877272"/>
            <a:ext cx="17019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>
                <a:solidFill>
                  <a:schemeClr val="bg1"/>
                </a:solidFill>
              </a:rPr>
              <a:t>http://www.zsrokytnice.cz/4d_slohy.php#1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99392"/>
            <a:ext cx="8229600" cy="1143000"/>
          </a:xfrm>
        </p:spPr>
        <p:txBody>
          <a:bodyPr/>
          <a:lstStyle/>
          <a:p>
            <a:pPr marL="571500" indent="-571500">
              <a:buFont typeface="Arial" pitchFamily="34" charset="0"/>
              <a:buChar char="•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Typické prvky staveb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093"/>
          <a:stretch/>
        </p:blipFill>
        <p:spPr bwMode="auto">
          <a:xfrm>
            <a:off x="323529" y="1124744"/>
            <a:ext cx="2191072" cy="410445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0007" y="5517232"/>
            <a:ext cx="25211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arkýř + sgrafito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6381328"/>
            <a:ext cx="72008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/>
              <a:t>http://</a:t>
            </a:r>
            <a:r>
              <a:rPr lang="cs-CZ" sz="900" dirty="0" smtClean="0"/>
              <a:t>www.skarbuska.cz/</a:t>
            </a:r>
            <a:r>
              <a:rPr lang="cs-CZ" sz="900" dirty="0" err="1" smtClean="0"/>
              <a:t>odborne-nazvoslovi</a:t>
            </a:r>
            <a:r>
              <a:rPr lang="cs-CZ" sz="900" dirty="0"/>
              <a:t>, http://www.rosice.cz/www/page.php?_=101, http://www.ua.all.biz/cs/g1088672/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428609"/>
            <a:ext cx="2448272" cy="180684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059832" y="400506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obloukové arkády</a:t>
            </a: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2157" y="1112565"/>
            <a:ext cx="4931073" cy="2878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251079" y="73408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pilastry a štukování</a:t>
            </a:r>
            <a:endParaRPr lang="cs-CZ" dirty="0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694" y="4493543"/>
            <a:ext cx="3113150" cy="175374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733193" y="4116968"/>
            <a:ext cx="2824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valená klenba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2856049"/>
      </p:ext>
    </p:extLst>
  </p:cSld>
  <p:clrMapOvr>
    <a:masterClrMapping/>
  </p:clrMapOvr>
  <p:transition>
    <p:fade thruBlk="1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1039795">
            <a:off x="4517856" y="-321025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  <a:latin typeface="AngsanaUPC" pitchFamily="18" charset="-34"/>
                <a:cs typeface="AngsanaUPC" pitchFamily="18" charset="-34"/>
              </a:rPr>
              <a:t>Díla</a:t>
            </a:r>
            <a:endParaRPr lang="cs-CZ" dirty="0">
              <a:solidFill>
                <a:schemeClr val="bg1">
                  <a:lumMod val="50000"/>
                </a:schemeClr>
              </a:solidFill>
              <a:latin typeface="AngsanaUPC" pitchFamily="18" charset="-34"/>
              <a:cs typeface="AngsanaUPC" pitchFamily="18" charset="-34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4282" y="2756410"/>
            <a:ext cx="33718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bg1">
                    <a:lumMod val="75000"/>
                  </a:schemeClr>
                </a:solidFill>
              </a:rPr>
              <a:t>Sandro Botticelli - Zrození Venuše</a:t>
            </a:r>
            <a:endParaRPr lang="cs-CZ" b="1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24578" name="Picture 2" descr="Zrození Venuš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9141" y="473905"/>
            <a:ext cx="3429024" cy="2316024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0" y="5754913"/>
            <a:ext cx="37326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chemeClr val="bg1">
                    <a:lumMod val="75000"/>
                  </a:schemeClr>
                </a:solidFill>
              </a:rPr>
              <a:t>Andrea </a:t>
            </a:r>
            <a:r>
              <a:rPr lang="cs-CZ" b="1" dirty="0" err="1" smtClean="0">
                <a:solidFill>
                  <a:schemeClr val="bg1">
                    <a:lumMod val="75000"/>
                  </a:schemeClr>
                </a:solidFill>
              </a:rPr>
              <a:t>Mantegna</a:t>
            </a:r>
            <a:r>
              <a:rPr lang="cs-CZ" b="1" dirty="0" smtClean="0">
                <a:solidFill>
                  <a:schemeClr val="bg1">
                    <a:lumMod val="75000"/>
                  </a:schemeClr>
                </a:solidFill>
              </a:rPr>
              <a:t>-Utrpení v zahradě </a:t>
            </a:r>
            <a:endParaRPr lang="cs-CZ" b="1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24582" name="Picture 6" descr="http://www.webexhibits.org/colorart/i/michelangelo-creation-adam-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00138" y="627067"/>
            <a:ext cx="4743450" cy="2733676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4954581" y="289239"/>
            <a:ext cx="26127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 smtClean="0">
                <a:solidFill>
                  <a:schemeClr val="bg1">
                    <a:lumMod val="75000"/>
                  </a:schemeClr>
                </a:solidFill>
              </a:rPr>
              <a:t>Michelangelo</a:t>
            </a:r>
            <a:r>
              <a:rPr lang="cs-CZ" b="1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bg1">
                    <a:lumMod val="75000"/>
                  </a:schemeClr>
                </a:solidFill>
              </a:rPr>
              <a:t>Buonarroti</a:t>
            </a:r>
            <a:r>
              <a:rPr lang="cs-CZ" b="1" dirty="0" smtClean="0">
                <a:solidFill>
                  <a:schemeClr val="bg1">
                    <a:lumMod val="75000"/>
                  </a:schemeClr>
                </a:solidFill>
              </a:rPr>
              <a:t> </a:t>
            </a:r>
            <a:endParaRPr lang="cs-CZ" b="1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0" name="Obdélník 9">
            <a:hlinkClick r:id="rId4" action="ppaction://hlinksldjump"/>
          </p:cNvPr>
          <p:cNvSpPr/>
          <p:nvPr/>
        </p:nvSpPr>
        <p:spPr>
          <a:xfrm>
            <a:off x="357158" y="6143644"/>
            <a:ext cx="126251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Zpět</a:t>
            </a:r>
            <a:endParaRPr lang="cs-CZ" sz="2800" b="1" cap="none" spc="0" dirty="0" smtClean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pic>
        <p:nvPicPr>
          <p:cNvPr id="24580" name="Picture 4" descr="The Agony in the Garden (1455) is the pinnacle of Mantegna's early style.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3528" y="3414540"/>
            <a:ext cx="3079390" cy="2366733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788024" y="5958978"/>
            <a:ext cx="4248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Leonardo da Vinci - Poslední večeře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53396" y="6266754"/>
            <a:ext cx="73906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solidFill>
                  <a:schemeClr val="bg1"/>
                </a:solidFill>
              </a:rPr>
              <a:t>http://</a:t>
            </a:r>
            <a:r>
              <a:rPr lang="cs-CZ" sz="1000" dirty="0" smtClean="0">
                <a:solidFill>
                  <a:schemeClr val="bg1"/>
                </a:solidFill>
              </a:rPr>
              <a:t>akty.nolimit.cz/zrozeni-</a:t>
            </a:r>
            <a:r>
              <a:rPr lang="cs-CZ" sz="1000" dirty="0" err="1" smtClean="0">
                <a:solidFill>
                  <a:schemeClr val="bg1"/>
                </a:solidFill>
              </a:rPr>
              <a:t>venuse</a:t>
            </a:r>
            <a:r>
              <a:rPr lang="cs-CZ" sz="1000" dirty="0">
                <a:solidFill>
                  <a:schemeClr val="bg1"/>
                </a:solidFill>
              </a:rPr>
              <a:t>, http://</a:t>
            </a:r>
            <a:r>
              <a:rPr lang="cs-CZ" sz="1000" dirty="0" smtClean="0">
                <a:solidFill>
                  <a:schemeClr val="bg1"/>
                </a:solidFill>
              </a:rPr>
              <a:t>mezinebemazemi.blogerka.cz/Duchovni-</a:t>
            </a:r>
            <a:r>
              <a:rPr lang="cs-CZ" sz="1000" dirty="0" err="1" smtClean="0">
                <a:solidFill>
                  <a:schemeClr val="bg1"/>
                </a:solidFill>
              </a:rPr>
              <a:t>svet</a:t>
            </a:r>
            <a:r>
              <a:rPr lang="cs-CZ" sz="1000" dirty="0" smtClean="0">
                <a:solidFill>
                  <a:schemeClr val="bg1"/>
                </a:solidFill>
              </a:rPr>
              <a:t>/Ezoterika</a:t>
            </a:r>
            <a:r>
              <a:rPr lang="cs-CZ" sz="1000" dirty="0">
                <a:solidFill>
                  <a:schemeClr val="bg1"/>
                </a:solidFill>
              </a:rPr>
              <a:t>, http://</a:t>
            </a:r>
            <a:r>
              <a:rPr lang="cs-CZ" sz="1000" dirty="0" smtClean="0">
                <a:solidFill>
                  <a:schemeClr val="bg1"/>
                </a:solidFill>
              </a:rPr>
              <a:t>www.babylonie.cz/</a:t>
            </a:r>
            <a:r>
              <a:rPr lang="cs-CZ" sz="1000" dirty="0" err="1" smtClean="0">
                <a:solidFill>
                  <a:schemeClr val="bg1"/>
                </a:solidFill>
              </a:rPr>
              <a:t>andrea</a:t>
            </a:r>
            <a:r>
              <a:rPr lang="cs-CZ" sz="1000" dirty="0" smtClean="0">
                <a:solidFill>
                  <a:schemeClr val="bg1"/>
                </a:solidFill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</a:rPr>
              <a:t>mantegna</a:t>
            </a:r>
            <a:r>
              <a:rPr lang="cs-CZ" sz="1000" dirty="0" smtClean="0">
                <a:solidFill>
                  <a:schemeClr val="bg1"/>
                </a:solidFill>
              </a:rPr>
              <a:t>-</a:t>
            </a:r>
            <a:r>
              <a:rPr lang="cs-CZ" sz="1000" dirty="0" err="1" smtClean="0">
                <a:solidFill>
                  <a:schemeClr val="bg1"/>
                </a:solidFill>
              </a:rPr>
              <a:t>utrpeni</a:t>
            </a:r>
            <a:r>
              <a:rPr lang="cs-CZ" sz="1000" dirty="0" smtClean="0">
                <a:solidFill>
                  <a:schemeClr val="bg1"/>
                </a:solidFill>
              </a:rPr>
              <a:t>-v-</a:t>
            </a:r>
            <a:r>
              <a:rPr lang="cs-CZ" sz="1000" dirty="0" err="1" smtClean="0">
                <a:solidFill>
                  <a:schemeClr val="bg1"/>
                </a:solidFill>
              </a:rPr>
              <a:t>zahrade,http</a:t>
            </a:r>
            <a:r>
              <a:rPr lang="cs-CZ" sz="1000" dirty="0">
                <a:solidFill>
                  <a:schemeClr val="bg1"/>
                </a:solidFill>
              </a:rPr>
              <a:t>://cs.wikipedia.org/wiki/Posledn%C3%AD_ve%C4%8De%C5%99e_(</a:t>
            </a:r>
            <a:r>
              <a:rPr lang="cs-CZ" sz="1000" dirty="0" err="1">
                <a:solidFill>
                  <a:schemeClr val="bg1"/>
                </a:solidFill>
              </a:rPr>
              <a:t>da_Vinci</a:t>
            </a:r>
            <a:r>
              <a:rPr lang="cs-CZ" sz="1000" dirty="0"/>
              <a:t>)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161" y="3573016"/>
            <a:ext cx="4471541" cy="2366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4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0"/>
                            </p:stCondLst>
                            <p:childTnLst>
                              <p:par>
                                <p:cTn id="3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2000"/>
                            </p:stCondLst>
                            <p:childTnLst>
                              <p:par>
                                <p:cTn id="42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800" b="1" u="sng" dirty="0" smtClean="0">
                <a:solidFill>
                  <a:schemeClr val="tx2">
                    <a:lumMod val="50000"/>
                  </a:schemeClr>
                </a:solidFill>
              </a:rPr>
              <a:t>Reliéf </a:t>
            </a:r>
            <a:r>
              <a:rPr lang="cs-CZ" sz="1800" b="1" dirty="0" smtClean="0">
                <a:solidFill>
                  <a:schemeClr val="tx2">
                    <a:lumMod val="50000"/>
                  </a:schemeClr>
                </a:solidFill>
              </a:rPr>
              <a:t>-</a:t>
            </a:r>
            <a:r>
              <a:rPr lang="cs-CZ" sz="18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800" dirty="0" smtClean="0">
                <a:solidFill>
                  <a:schemeClr val="tx2">
                    <a:lumMod val="50000"/>
                  </a:schemeClr>
                </a:solidFill>
              </a:rPr>
              <a:t>je zvláštní druh sochy, který bývá obvykle použit k ozdobení stěn domu. Vyznačuje se tím, že z plochého pozadí  částečně, nebo téměř úplně, vystupuje do prostoru socha nebo sousoší, které vyjadřuje nějaký motiv. Takovým  motivem reliéfu může být například nějaká báje, pohádka nebo historická událost. </a:t>
            </a:r>
          </a:p>
          <a:p>
            <a:pPr>
              <a:buNone/>
            </a:pPr>
            <a:endParaRPr lang="cs-CZ" sz="1800" dirty="0" smtClean="0">
              <a:solidFill>
                <a:schemeClr val="tx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1800" b="1" u="sng" dirty="0" smtClean="0">
                <a:solidFill>
                  <a:schemeClr val="tx2">
                    <a:lumMod val="50000"/>
                  </a:schemeClr>
                </a:solidFill>
              </a:rPr>
              <a:t>Busta </a:t>
            </a:r>
            <a:r>
              <a:rPr lang="cs-CZ" sz="1800" b="1" dirty="0" smtClean="0">
                <a:solidFill>
                  <a:schemeClr val="tx2">
                    <a:lumMod val="50000"/>
                  </a:schemeClr>
                </a:solidFill>
              </a:rPr>
              <a:t>-</a:t>
            </a:r>
            <a:r>
              <a:rPr lang="cs-CZ" sz="18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800" dirty="0" smtClean="0">
                <a:solidFill>
                  <a:schemeClr val="tx2">
                    <a:lumMod val="50000"/>
                  </a:schemeClr>
                </a:solidFill>
              </a:rPr>
              <a:t>je sochařské ztvárnění hrudníku, ramen a hlavy, obvykle umístěné na podstavci  </a:t>
            </a:r>
          </a:p>
          <a:p>
            <a:pPr>
              <a:buNone/>
            </a:pPr>
            <a:endParaRPr lang="cs-CZ" sz="1800" dirty="0" smtClean="0">
              <a:solidFill>
                <a:schemeClr val="tx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1800" b="1" u="sng" dirty="0" smtClean="0">
                <a:solidFill>
                  <a:schemeClr val="tx2">
                    <a:lumMod val="50000"/>
                  </a:schemeClr>
                </a:solidFill>
              </a:rPr>
              <a:t>Freska </a:t>
            </a:r>
            <a:r>
              <a:rPr lang="cs-CZ" sz="1800" b="1" dirty="0" smtClean="0">
                <a:solidFill>
                  <a:schemeClr val="tx2">
                    <a:lumMod val="50000"/>
                  </a:schemeClr>
                </a:solidFill>
              </a:rPr>
              <a:t>- </a:t>
            </a:r>
            <a:r>
              <a:rPr lang="cs-CZ" sz="1800" dirty="0" smtClean="0">
                <a:solidFill>
                  <a:schemeClr val="tx2">
                    <a:lumMod val="50000"/>
                  </a:schemeClr>
                </a:solidFill>
              </a:rPr>
              <a:t>je </a:t>
            </a:r>
            <a:r>
              <a:rPr lang="cs-CZ" sz="1800" dirty="0" smtClean="0">
                <a:solidFill>
                  <a:schemeClr val="tx2">
                    <a:lumMod val="50000"/>
                  </a:schemeClr>
                </a:solidFill>
              </a:rPr>
              <a:t>nástěnná malba zhotovená na vlhké omítce.</a:t>
            </a:r>
          </a:p>
          <a:p>
            <a:pPr>
              <a:buNone/>
            </a:pPr>
            <a:endParaRPr lang="cs-CZ" sz="1800" dirty="0" smtClean="0">
              <a:solidFill>
                <a:schemeClr val="tx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1800" b="1" u="sng" dirty="0" smtClean="0">
                <a:solidFill>
                  <a:schemeClr val="tx2">
                    <a:lumMod val="50000"/>
                  </a:schemeClr>
                </a:solidFill>
              </a:rPr>
              <a:t>Drapérie </a:t>
            </a:r>
            <a:r>
              <a:rPr lang="cs-CZ" sz="1800" b="1" dirty="0" smtClean="0">
                <a:solidFill>
                  <a:schemeClr val="tx2">
                    <a:lumMod val="50000"/>
                  </a:schemeClr>
                </a:solidFill>
              </a:rPr>
              <a:t>-</a:t>
            </a:r>
            <a:r>
              <a:rPr lang="cs-CZ" sz="18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800" dirty="0" smtClean="0">
                <a:solidFill>
                  <a:schemeClr val="tx2">
                    <a:lumMod val="50000"/>
                  </a:schemeClr>
                </a:solidFill>
              </a:rPr>
              <a:t>znamená ve výtvarném umění použití textilních látek k uměleckému            	vyzdobení.</a:t>
            </a:r>
          </a:p>
          <a:p>
            <a:pPr>
              <a:buNone/>
            </a:pPr>
            <a:endParaRPr lang="cs-CZ" sz="1800" dirty="0" smtClean="0">
              <a:solidFill>
                <a:schemeClr val="tx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1800" b="1" u="sng" dirty="0" smtClean="0">
                <a:solidFill>
                  <a:schemeClr val="tx2">
                    <a:lumMod val="50000"/>
                  </a:schemeClr>
                </a:solidFill>
              </a:rPr>
              <a:t>Nobilita</a:t>
            </a:r>
            <a:r>
              <a:rPr lang="cs-CZ" sz="1800" dirty="0" smtClean="0">
                <a:solidFill>
                  <a:schemeClr val="tx2">
                    <a:lumMod val="50000"/>
                  </a:schemeClr>
                </a:solidFill>
              </a:rPr>
              <a:t> – “šlechta“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500430" y="214290"/>
            <a:ext cx="22969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Slovník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6" name="Obdélník 5">
            <a:hlinkClick r:id="rId2" action="ppaction://hlinksldjump"/>
          </p:cNvPr>
          <p:cNvSpPr/>
          <p:nvPr/>
        </p:nvSpPr>
        <p:spPr>
          <a:xfrm>
            <a:off x="285720" y="6143644"/>
            <a:ext cx="133395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Zpět</a:t>
            </a: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7236296" y="6286520"/>
            <a:ext cx="1550546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Konec</a:t>
            </a:r>
            <a:r>
              <a:rPr lang="cs-CZ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endParaRPr lang="cs-CZ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507</TotalTime>
  <Words>807</Words>
  <Application>Microsoft Office PowerPoint</Application>
  <PresentationFormat>Předvádění na obrazovce (4:3)</PresentationFormat>
  <Paragraphs>90</Paragraphs>
  <Slides>11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Aerodynamika</vt:lpstr>
      <vt:lpstr>1_Došky</vt:lpstr>
      <vt:lpstr>Tok</vt:lpstr>
      <vt:lpstr>Cesta</vt:lpstr>
      <vt:lpstr>Prezentace aplikace PowerPoint</vt:lpstr>
      <vt:lpstr>RENESANCE</vt:lpstr>
      <vt:lpstr>Prezentace aplikace PowerPoint</vt:lpstr>
      <vt:lpstr>Vznik Renesance</vt:lpstr>
      <vt:lpstr>Typické rysy </vt:lpstr>
      <vt:lpstr>Malířství</vt:lpstr>
      <vt:lpstr>Sochařství </vt:lpstr>
      <vt:lpstr>Architektura</vt:lpstr>
      <vt:lpstr>Typické prvky staveb</vt:lpstr>
      <vt:lpstr>Díla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RENESANCE</dc:title>
  <dc:creator>Werewolf</dc:creator>
  <cp:lastModifiedBy>Jarmila</cp:lastModifiedBy>
  <cp:revision>66</cp:revision>
  <dcterms:created xsi:type="dcterms:W3CDTF">2009-05-29T20:45:05Z</dcterms:created>
  <dcterms:modified xsi:type="dcterms:W3CDTF">2013-10-06T08:25:33Z</dcterms:modified>
</cp:coreProperties>
</file>