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AA12"/>
    <a:srgbClr val="D01A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63088-129C-48B6-9E8E-98CB9BA84794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7AD95-BC01-4EBD-8D59-7655EC6E74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34045-1C1B-408C-9B5C-44D009CFD1BC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62885-54B7-47B0-9E7E-3FD1F90D09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80277-F082-4464-BC63-5B15E88B7E58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4DA7-38CE-4201-B8EB-AE3B1DEE94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06DFB-2E70-4177-A300-9DD5FF5E5537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5C46A-4417-411E-85D1-BAF2D0B290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96274-4550-40D7-8440-DE3269F3A130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E11B6-112D-473A-ABB0-2917977ADD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007B5-188E-48FD-BD36-64033F41E501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1BDC2-7F8B-4302-B01A-0F6387A213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7BB26-6F18-4ABF-B81A-EE96FC4571BA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5474D-2713-4A6A-96D4-B6E711A4E5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A475C-16A8-4380-9E91-7D8DE874C497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01915-498B-4BCE-AEDE-9B08A4B92A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50C25-92EF-41EA-8E3B-4B2F40993ABD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FD79E-515F-4BE9-B706-2B16A289E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60576-D9CD-4D35-BE7B-AACED260AE81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871E7-D43C-4D0A-A619-89A139EEC8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C3741-0846-4E6C-8259-EA1B9D77B50C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0101D-6414-4F60-A532-5E1180DEB7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39F3DA88-A35F-4D22-A7C6-2BCEC947D74B}" type="datetimeFigureOut">
              <a:rPr lang="cs-CZ"/>
              <a:pPr>
                <a:defRPr/>
              </a:pPr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F81D9534-8683-4CCE-B141-519E3F7C83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17" r:id="rId5"/>
    <p:sldLayoutId id="2147483716" r:id="rId6"/>
    <p:sldLayoutId id="2147483722" r:id="rId7"/>
    <p:sldLayoutId id="2147483723" r:id="rId8"/>
    <p:sldLayoutId id="2147483724" r:id="rId9"/>
    <p:sldLayoutId id="2147483715" r:id="rId10"/>
    <p:sldLayoutId id="2147483725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hyperlink" Target="http://www.chineseartpaintings.com/Chinese_Paintings_Specials.html" TargetMode="Externa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Obdélník 5"/>
          <p:cNvSpPr>
            <a:spLocks noChangeArrowheads="1"/>
          </p:cNvSpPr>
          <p:nvPr/>
        </p:nvSpPr>
        <p:spPr bwMode="auto">
          <a:xfrm>
            <a:off x="1190625" y="2133600"/>
            <a:ext cx="6267450" cy="423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Constantia" pitchFamily="18" charset="0"/>
              </a:rPr>
              <a:t> </a:t>
            </a:r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METODICKÝ LIST PRO ZŠ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 Pro zpracování vzdělávacích materiálů (VM)v rámci projektu EU peníze školám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                      Operační program Vzdělávání pro konkurenceschopnost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 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Projekt: Moderní výuka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Registrační číslo: CZ.1.07/1.4.00/21.3192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Číslo DUM: VY_32_INOVACE_5.3.20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Jméno autora: Mgr. Jarmila </a:t>
            </a:r>
            <a:r>
              <a:rPr lang="cs-CZ" sz="1100" b="1" dirty="0" err="1">
                <a:solidFill>
                  <a:srgbClr val="000000"/>
                </a:solidFill>
                <a:latin typeface="Constantia" pitchFamily="18" charset="0"/>
              </a:rPr>
              <a:t>Gécová</a:t>
            </a:r>
            <a:endParaRPr lang="cs-CZ" sz="1100" b="1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Datum, období, kdy byl vytvořen: prosinec 2011</a:t>
            </a: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Název práce: Umění Číny a Japonska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Předmět, pro který je VM určen: </a:t>
            </a:r>
            <a:r>
              <a:rPr lang="cs-CZ" sz="1100" b="1" dirty="0" err="1">
                <a:solidFill>
                  <a:srgbClr val="000000"/>
                </a:solidFill>
                <a:latin typeface="Constantia" pitchFamily="18" charset="0"/>
              </a:rPr>
              <a:t>Vv</a:t>
            </a:r>
            <a:endParaRPr lang="cs-CZ" sz="1100" b="1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Ročník, pro který je VM určen: 6.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Časová dotace</a:t>
            </a:r>
            <a:r>
              <a:rPr lang="cs-CZ" sz="1100" dirty="0">
                <a:solidFill>
                  <a:srgbClr val="000000"/>
                </a:solidFill>
                <a:latin typeface="Constantia" pitchFamily="18" charset="0"/>
              </a:rPr>
              <a:t>: </a:t>
            </a:r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1 h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 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Vzdělávací oblast, tematický okruh, téma: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Umění a kultura</a:t>
            </a: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Písmo</a:t>
            </a: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Umění Číny a Japonska</a:t>
            </a:r>
          </a:p>
          <a:p>
            <a:endParaRPr lang="cs-CZ" sz="1100" b="1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 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Metodický list, anotace- výstižný popis způsobu použití VM ve výuce:</a:t>
            </a:r>
            <a:r>
              <a:rPr lang="cs-CZ" sz="1100" dirty="0">
                <a:solidFill>
                  <a:srgbClr val="000000"/>
                </a:solidFill>
                <a:latin typeface="Constantia" pitchFamily="18" charset="0"/>
              </a:rPr>
              <a:t> </a:t>
            </a:r>
          </a:p>
          <a:p>
            <a:r>
              <a:rPr lang="cs-CZ" sz="1100" dirty="0">
                <a:solidFill>
                  <a:srgbClr val="000000"/>
                </a:solidFill>
                <a:latin typeface="Constantia" pitchFamily="18" charset="0"/>
              </a:rPr>
              <a:t>Prezentace je </a:t>
            </a:r>
            <a:r>
              <a:rPr lang="cs-CZ" sz="1100" dirty="0" smtClean="0">
                <a:solidFill>
                  <a:srgbClr val="000000"/>
                </a:solidFill>
                <a:latin typeface="Constantia" pitchFamily="18" charset="0"/>
              </a:rPr>
              <a:t>výukovým materiálem </a:t>
            </a:r>
            <a:r>
              <a:rPr lang="cs-CZ" sz="1100" dirty="0">
                <a:solidFill>
                  <a:srgbClr val="000000"/>
                </a:solidFill>
                <a:latin typeface="Constantia" pitchFamily="18" charset="0"/>
              </a:rPr>
              <a:t>k upevňování vědomostí </a:t>
            </a:r>
            <a:r>
              <a:rPr lang="cs-CZ" sz="1100" dirty="0" smtClean="0">
                <a:solidFill>
                  <a:srgbClr val="000000"/>
                </a:solidFill>
                <a:latin typeface="Constantia" pitchFamily="18" charset="0"/>
              </a:rPr>
              <a:t>učiva o umění Číny a Japonska.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 </a:t>
            </a:r>
            <a:endParaRPr lang="cs-CZ" sz="1100" dirty="0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cs-CZ" sz="1100" b="1" dirty="0">
                <a:solidFill>
                  <a:srgbClr val="000000"/>
                </a:solidFill>
                <a:latin typeface="Constantia" pitchFamily="18" charset="0"/>
              </a:rPr>
              <a:t>Pomůcky</a:t>
            </a:r>
            <a:r>
              <a:rPr lang="cs-CZ" sz="1100" dirty="0">
                <a:solidFill>
                  <a:srgbClr val="000000"/>
                </a:solidFill>
                <a:latin typeface="Constantia" pitchFamily="18" charset="0"/>
              </a:rPr>
              <a:t>: José </a:t>
            </a:r>
            <a:r>
              <a:rPr lang="cs-CZ" sz="1100" dirty="0" err="1">
                <a:solidFill>
                  <a:srgbClr val="000000"/>
                </a:solidFill>
                <a:latin typeface="Constantia" pitchFamily="18" charset="0"/>
              </a:rPr>
              <a:t>Pijoan</a:t>
            </a:r>
            <a:r>
              <a:rPr lang="cs-CZ" sz="1100" dirty="0">
                <a:solidFill>
                  <a:srgbClr val="000000"/>
                </a:solidFill>
                <a:latin typeface="Constantia" pitchFamily="18" charset="0"/>
              </a:rPr>
              <a:t> – Dějiny umění</a:t>
            </a:r>
          </a:p>
        </p:txBody>
      </p:sp>
      <p:pic>
        <p:nvPicPr>
          <p:cNvPr id="1026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769" y="338138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-252536" y="404664"/>
            <a:ext cx="7772400" cy="1780108"/>
          </a:xfrm>
          <a:prstGeom prst="rect">
            <a:avLst/>
          </a:prstGeom>
        </p:spPr>
        <p:txBody>
          <a:bodyPr anchor="b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Umění Číny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                       A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                                             Japonska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Symbol" pitchFamily="18" charset="2"/>
              <a:buNone/>
            </a:pPr>
            <a:r>
              <a:rPr lang="cs-CZ" smtClean="0"/>
              <a:t>Čínské a japonské umění je opředeno </a:t>
            </a:r>
            <a:r>
              <a:rPr lang="cs-CZ" b="1" smtClean="0">
                <a:solidFill>
                  <a:srgbClr val="D01A34"/>
                </a:solidFill>
              </a:rPr>
              <a:t>legendami</a:t>
            </a:r>
            <a:r>
              <a:rPr lang="cs-CZ" smtClean="0">
                <a:solidFill>
                  <a:srgbClr val="D01A34"/>
                </a:solidFill>
              </a:rPr>
              <a:t> </a:t>
            </a:r>
            <a:r>
              <a:rPr lang="cs-CZ" smtClean="0"/>
              <a:t>a </a:t>
            </a:r>
            <a:r>
              <a:rPr lang="cs-CZ" b="1" smtClean="0">
                <a:solidFill>
                  <a:srgbClr val="D01A34"/>
                </a:solidFill>
              </a:rPr>
              <a:t>tajemnem</a:t>
            </a:r>
            <a:r>
              <a:rPr lang="cs-CZ" smtClean="0"/>
              <a:t>. Dodržuje se v něm přísná etiketa. Vše má </a:t>
            </a:r>
            <a:r>
              <a:rPr lang="cs-CZ" b="1" smtClean="0">
                <a:solidFill>
                  <a:srgbClr val="D01A34"/>
                </a:solidFill>
              </a:rPr>
              <a:t>jasně daný řád</a:t>
            </a:r>
            <a:r>
              <a:rPr lang="cs-CZ" smtClean="0"/>
              <a:t> a umění se vyvíjelo postupně s nově přicházejícími </a:t>
            </a:r>
            <a:r>
              <a:rPr lang="cs-CZ" b="1" smtClean="0">
                <a:solidFill>
                  <a:srgbClr val="D01A34"/>
                </a:solidFill>
              </a:rPr>
              <a:t>císaři</a:t>
            </a:r>
            <a:r>
              <a:rPr lang="cs-CZ" smtClean="0"/>
              <a:t>. Mnoho zvyků se přísně dodržuje i v dnešní moderní době.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levanta.cz/root/mapa_cina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693362" y="964031"/>
            <a:ext cx="7100739" cy="4480675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5362" name="Obdélník 3"/>
          <p:cNvSpPr>
            <a:spLocks noChangeArrowheads="1"/>
          </p:cNvSpPr>
          <p:nvPr/>
        </p:nvSpPr>
        <p:spPr bwMode="auto">
          <a:xfrm>
            <a:off x="2422525" y="5445125"/>
            <a:ext cx="4352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http://www.levanta.cz/japonsko/index.htm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8775" y="5157788"/>
            <a:ext cx="8426450" cy="1366837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90000"/>
              </a:lnSpc>
              <a:buFont typeface="Symbol" pitchFamily="18" charset="2"/>
              <a:buNone/>
            </a:pPr>
            <a:r>
              <a:rPr lang="cs-CZ" sz="2200" smtClean="0"/>
              <a:t>Díky brzké </a:t>
            </a:r>
            <a:r>
              <a:rPr lang="cs-CZ" sz="2200" b="1" smtClean="0">
                <a:solidFill>
                  <a:srgbClr val="D01A34"/>
                </a:solidFill>
              </a:rPr>
              <a:t>výrobě papíru</a:t>
            </a:r>
            <a:r>
              <a:rPr lang="cs-CZ" sz="2200" smtClean="0"/>
              <a:t> mohlo být japonské a čínské umění zaznamenáváno od prvních krůčků. Jeho první formou byla </a:t>
            </a:r>
            <a:r>
              <a:rPr lang="cs-CZ" sz="2200" b="1" smtClean="0">
                <a:solidFill>
                  <a:srgbClr val="D01A34"/>
                </a:solidFill>
              </a:rPr>
              <a:t>KALIGRAFIE </a:t>
            </a:r>
            <a:r>
              <a:rPr lang="cs-CZ" sz="2200" smtClean="0"/>
              <a:t>- čínské písmo. Texty v čínském písmu mohou psát jen vážení lidé. Je to velmi složité a napsat jednu větu může zabrat i hodiny.</a:t>
            </a:r>
          </a:p>
        </p:txBody>
      </p:sp>
      <p:sp>
        <p:nvSpPr>
          <p:cNvPr id="16386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 stopách umění</a:t>
            </a:r>
          </a:p>
        </p:txBody>
      </p:sp>
      <p:pic>
        <p:nvPicPr>
          <p:cNvPr id="16387" name="Picture 2" descr="http://www.japonsko.tnet.cz/umeni/kaligraf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311400"/>
            <a:ext cx="3282950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Sóke Budžinkan dódžó - Masáki Hacumi sensei při tvorbě kaligrafií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3775" y="2705100"/>
            <a:ext cx="2982913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6" descr="Kjó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7800" y="2133600"/>
            <a:ext cx="2395538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Obdélník 3"/>
          <p:cNvSpPr>
            <a:spLocks noChangeArrowheads="1"/>
          </p:cNvSpPr>
          <p:nvPr/>
        </p:nvSpPr>
        <p:spPr bwMode="auto">
          <a:xfrm>
            <a:off x="2286000" y="4792663"/>
            <a:ext cx="4572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>
                <a:latin typeface="Candara" pitchFamily="34" charset="0"/>
              </a:rPr>
              <a:t>http://www.japonsko.tnet.cz/umeni_kaligrafie.htm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sah 1"/>
          <p:cNvSpPr>
            <a:spLocks noGrp="1"/>
          </p:cNvSpPr>
          <p:nvPr>
            <p:ph idx="1"/>
          </p:nvPr>
        </p:nvSpPr>
        <p:spPr>
          <a:xfrm>
            <a:off x="468313" y="1844675"/>
            <a:ext cx="2663825" cy="3384550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mtClean="0"/>
              <a:t>Na </a:t>
            </a:r>
            <a:r>
              <a:rPr lang="cs-CZ" b="1" smtClean="0">
                <a:solidFill>
                  <a:srgbClr val="D01A34"/>
                </a:solidFill>
              </a:rPr>
              <a:t>kaligrafii </a:t>
            </a:r>
            <a:r>
              <a:rPr lang="cs-CZ" smtClean="0"/>
              <a:t>jsou speciální školy a umělec musí přesně znát </a:t>
            </a:r>
            <a:r>
              <a:rPr lang="cs-CZ" b="1" smtClean="0">
                <a:solidFill>
                  <a:srgbClr val="D01A34"/>
                </a:solidFill>
              </a:rPr>
              <a:t>švihy</a:t>
            </a:r>
            <a:r>
              <a:rPr lang="cs-CZ" smtClean="0"/>
              <a:t> štětcem a </a:t>
            </a:r>
            <a:r>
              <a:rPr lang="cs-CZ" b="1" smtClean="0">
                <a:solidFill>
                  <a:srgbClr val="D01A34"/>
                </a:solidFill>
              </a:rPr>
              <a:t>tloušťku</a:t>
            </a:r>
            <a:r>
              <a:rPr lang="cs-CZ" b="1" smtClean="0"/>
              <a:t> </a:t>
            </a:r>
            <a:r>
              <a:rPr lang="cs-CZ" smtClean="0"/>
              <a:t>čar. Píše se od </a:t>
            </a:r>
            <a:r>
              <a:rPr lang="cs-CZ" b="1" smtClean="0">
                <a:solidFill>
                  <a:srgbClr val="D01A34"/>
                </a:solidFill>
              </a:rPr>
              <a:t>shora dolů</a:t>
            </a:r>
            <a:r>
              <a:rPr lang="cs-CZ" smtClean="0"/>
              <a:t>, tedy ve sloupcích.</a:t>
            </a:r>
          </a:p>
        </p:txBody>
      </p:sp>
      <p:sp>
        <p:nvSpPr>
          <p:cNvPr id="17410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7411" name="Picture 2" descr="http://www.kaligrafie.eu/media/kaligrafie_drev_stoj_02_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333375"/>
            <a:ext cx="5843587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Obdélník 3"/>
          <p:cNvSpPr>
            <a:spLocks noChangeArrowheads="1"/>
          </p:cNvSpPr>
          <p:nvPr/>
        </p:nvSpPr>
        <p:spPr bwMode="auto">
          <a:xfrm>
            <a:off x="0" y="6334125"/>
            <a:ext cx="4572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Candara" pitchFamily="34" charset="0"/>
              </a:rPr>
              <a:t>http://www.kaligrafie.eu/kaligrafie-na-drevenem-stojanku.php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916113"/>
            <a:ext cx="2403475" cy="1258887"/>
          </a:xfrm>
        </p:spPr>
        <p:txBody>
          <a:bodyPr rtlCol="0"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/>
              <a:t>I čínské a japonské stavby mají specifický tvar a jsou brány jako umění.</a:t>
            </a:r>
            <a:endParaRPr lang="cs-CZ" dirty="0"/>
          </a:p>
        </p:txBody>
      </p:sp>
      <p:sp>
        <p:nvSpPr>
          <p:cNvPr id="18434" name="Nadpis 2"/>
          <p:cNvSpPr>
            <a:spLocks noGrp="1"/>
          </p:cNvSpPr>
          <p:nvPr>
            <p:ph type="title"/>
          </p:nvPr>
        </p:nvSpPr>
        <p:spPr>
          <a:xfrm>
            <a:off x="-828675" y="19050"/>
            <a:ext cx="8229600" cy="1252538"/>
          </a:xfrm>
        </p:spPr>
        <p:txBody>
          <a:bodyPr/>
          <a:lstStyle/>
          <a:p>
            <a:r>
              <a:rPr lang="cs-CZ" smtClean="0"/>
              <a:t>Něco málo z architektury</a:t>
            </a:r>
          </a:p>
        </p:txBody>
      </p:sp>
      <p:pic>
        <p:nvPicPr>
          <p:cNvPr id="4098" name="Picture 2" descr="http://www.esl-jazykovky.cz/data/category/image2/493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4074367" y="1053205"/>
            <a:ext cx="4727207" cy="310747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8436" name="Obdélník 3"/>
          <p:cNvSpPr>
            <a:spLocks noChangeArrowheads="1"/>
          </p:cNvSpPr>
          <p:nvPr/>
        </p:nvSpPr>
        <p:spPr bwMode="auto">
          <a:xfrm>
            <a:off x="4356100" y="1066800"/>
            <a:ext cx="4572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>
                <a:latin typeface="Candara" pitchFamily="34" charset="0"/>
              </a:rPr>
              <a:t>http://www.esl-jazykovky.cz/cz/dospeli/jazykove-pobyty/cinstina-mandarin/cina/index.htm</a:t>
            </a:r>
          </a:p>
        </p:txBody>
      </p:sp>
      <p:pic>
        <p:nvPicPr>
          <p:cNvPr id="4100" name="Picture 4" descr="Jazykový pobyt - Peking (Beijing), Čína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545557" y="4009114"/>
            <a:ext cx="7837562" cy="267158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8438" name="Obdélník 4"/>
          <p:cNvSpPr>
            <a:spLocks noChangeArrowheads="1"/>
          </p:cNvSpPr>
          <p:nvPr/>
        </p:nvSpPr>
        <p:spPr bwMode="auto">
          <a:xfrm>
            <a:off x="179388" y="640080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>
                <a:latin typeface="Candara" pitchFamily="34" charset="0"/>
              </a:rPr>
              <a:t>http://www.esl-jazykovky.cz/cz/dospeli/jazykovy-pobyt/cinstina-mandarin/cina/peking-beijing/index.htm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443663" y="2781300"/>
            <a:ext cx="2476500" cy="3311525"/>
          </a:xfrm>
        </p:spPr>
        <p:txBody>
          <a:bodyPr>
            <a:normAutofit/>
          </a:bodyPr>
          <a:lstStyle/>
          <a:p>
            <a:pPr marL="0" indent="0" algn="r">
              <a:lnSpc>
                <a:spcPct val="80000"/>
              </a:lnSpc>
              <a:buFont typeface="Symbol" pitchFamily="18" charset="2"/>
              <a:buNone/>
            </a:pPr>
            <a:r>
              <a:rPr lang="cs-CZ" sz="2200" smtClean="0"/>
              <a:t>Japonskou a čínskou kresbu pozná kdejaký laik. Nejčastějším </a:t>
            </a:r>
            <a:r>
              <a:rPr lang="cs-CZ" sz="2200" b="1" smtClean="0">
                <a:solidFill>
                  <a:srgbClr val="D01A34"/>
                </a:solidFill>
              </a:rPr>
              <a:t>motivem jsou draci, budovy, legendy a naprosto typické zimní zahrady</a:t>
            </a:r>
            <a:r>
              <a:rPr lang="cs-CZ" sz="2200" smtClean="0">
                <a:solidFill>
                  <a:srgbClr val="D01A34"/>
                </a:solidFill>
              </a:rPr>
              <a:t>.</a:t>
            </a:r>
            <a:r>
              <a:rPr lang="cs-CZ" sz="2200" smtClean="0"/>
              <a:t> Stejně tak i barvy </a:t>
            </a:r>
            <a:r>
              <a:rPr lang="cs-CZ" sz="2200" b="1" smtClean="0">
                <a:solidFill>
                  <a:srgbClr val="D01A34"/>
                </a:solidFill>
              </a:rPr>
              <a:t>červená</a:t>
            </a:r>
            <a:r>
              <a:rPr lang="cs-CZ" sz="2200" smtClean="0"/>
              <a:t>, </a:t>
            </a:r>
            <a:r>
              <a:rPr lang="cs-CZ" sz="2200" smtClean="0">
                <a:solidFill>
                  <a:schemeClr val="tx1"/>
                </a:solidFill>
              </a:rPr>
              <a:t>černá </a:t>
            </a:r>
            <a:r>
              <a:rPr lang="cs-CZ" sz="2200" smtClean="0"/>
              <a:t>a </a:t>
            </a:r>
            <a:r>
              <a:rPr lang="cs-CZ" sz="2200" b="1" smtClean="0">
                <a:solidFill>
                  <a:srgbClr val="12AA12"/>
                </a:solidFill>
              </a:rPr>
              <a:t>zelená.</a:t>
            </a:r>
          </a:p>
        </p:txBody>
      </p:sp>
      <p:sp>
        <p:nvSpPr>
          <p:cNvPr id="19458" name="Nadpis 2"/>
          <p:cNvSpPr>
            <a:spLocks noGrp="1"/>
          </p:cNvSpPr>
          <p:nvPr>
            <p:ph type="title"/>
          </p:nvPr>
        </p:nvSpPr>
        <p:spPr>
          <a:xfrm>
            <a:off x="-884238" y="14288"/>
            <a:ext cx="8229601" cy="1252537"/>
          </a:xfrm>
        </p:spPr>
        <p:txBody>
          <a:bodyPr/>
          <a:lstStyle/>
          <a:p>
            <a:r>
              <a:rPr lang="cs-CZ" smtClean="0"/>
              <a:t>Kresba, malba a prvky</a:t>
            </a:r>
          </a:p>
        </p:txBody>
      </p:sp>
      <p:pic>
        <p:nvPicPr>
          <p:cNvPr id="5122" name="Picture 2" descr="http://ngprague.cz/gallery/3/916-stiny_web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892540" y="1387271"/>
            <a:ext cx="5256755" cy="461283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9460" name="Obdélník 3"/>
          <p:cNvSpPr>
            <a:spLocks noChangeArrowheads="1"/>
          </p:cNvSpPr>
          <p:nvPr/>
        </p:nvSpPr>
        <p:spPr bwMode="auto">
          <a:xfrm>
            <a:off x="890588" y="5724525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ndara" pitchFamily="34" charset="0"/>
              </a:rPr>
              <a:t>http://www.ngprague.cz/cz/10/0/2630/sekce/vystavy/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4.bp.blogspot.com/_qyhZ9_eXCHM/SdUzAcLjj9I/AAAAAAAAAQg/_TOeVXnjZVY/s400/ChineseDragon.gif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182514" y="188640"/>
            <a:ext cx="3660216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0483" name="Zástupný symbol pro obsah 1"/>
          <p:cNvSpPr>
            <a:spLocks noGrp="1"/>
          </p:cNvSpPr>
          <p:nvPr>
            <p:ph idx="1"/>
          </p:nvPr>
        </p:nvSpPr>
        <p:spPr>
          <a:xfrm>
            <a:off x="-1692275" y="3802063"/>
            <a:ext cx="6651625" cy="393700"/>
          </a:xfrm>
        </p:spPr>
        <p:txBody>
          <a:bodyPr/>
          <a:lstStyle/>
          <a:p>
            <a:pPr marL="0" indent="0" algn="ctr">
              <a:buFont typeface="Symbol" pitchFamily="18" charset="2"/>
              <a:buNone/>
            </a:pPr>
            <a:r>
              <a:rPr lang="cs-CZ" sz="1200" smtClean="0"/>
              <a:t>http://kryptozoologicky.blog.cz/1004/cinsky-drak</a:t>
            </a:r>
          </a:p>
        </p:txBody>
      </p:sp>
      <p:pic>
        <p:nvPicPr>
          <p:cNvPr id="6148" name="Picture 4" descr="http://www.irucz.ru/img/foto_big/cinsky-drak.jpg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5012473" y="4153842"/>
            <a:ext cx="3155158" cy="2378859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6150" name="Picture 6" descr="http://www.chineseartpaintings.com/images/images/NMcj008A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3928166" y="194990"/>
            <a:ext cx="4380196" cy="367240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0486" name="Obdélník 3"/>
          <p:cNvSpPr>
            <a:spLocks noChangeArrowheads="1"/>
          </p:cNvSpPr>
          <p:nvPr/>
        </p:nvSpPr>
        <p:spPr bwMode="auto">
          <a:xfrm>
            <a:off x="3779838" y="3789363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>
                <a:latin typeface="Candara" pitchFamily="34" charset="0"/>
              </a:rPr>
              <a:t>http://www.chineseartpaintings.com/gallery.html</a:t>
            </a:r>
          </a:p>
        </p:txBody>
      </p:sp>
      <p:pic>
        <p:nvPicPr>
          <p:cNvPr id="6152" name="Picture 8" descr="Chinese Landscape Painti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186606" y="4153842"/>
            <a:ext cx="4446240" cy="2296989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0488" name="Obdélník 9"/>
          <p:cNvSpPr>
            <a:spLocks noChangeArrowheads="1"/>
          </p:cNvSpPr>
          <p:nvPr/>
        </p:nvSpPr>
        <p:spPr bwMode="auto">
          <a:xfrm>
            <a:off x="3735388" y="6459538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>
                <a:latin typeface="Candara" pitchFamily="34" charset="0"/>
              </a:rPr>
              <a:t>http://www.chineseartpaintings.com/gallery.html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825" y="2420938"/>
            <a:ext cx="3267075" cy="3671887"/>
          </a:xfrm>
        </p:spPr>
        <p:txBody>
          <a:bodyPr>
            <a:normAutofit/>
          </a:bodyPr>
          <a:lstStyle/>
          <a:p>
            <a:pPr marL="0" indent="0"/>
            <a:r>
              <a:rPr lang="cs-CZ" sz="2200" smtClean="0"/>
              <a:t>   V Japonsku a Číně </a:t>
            </a:r>
          </a:p>
          <a:p>
            <a:pPr marL="0" indent="0">
              <a:buFont typeface="Symbol" pitchFamily="18" charset="2"/>
              <a:buNone/>
            </a:pPr>
            <a:r>
              <a:rPr lang="cs-CZ" sz="2200" smtClean="0"/>
              <a:t>se dá snad považovat za umění vše. </a:t>
            </a:r>
          </a:p>
          <a:p>
            <a:pPr marL="0" indent="0"/>
            <a:r>
              <a:rPr lang="cs-CZ" sz="2200" smtClean="0"/>
              <a:t>   Zmíníme tedy </a:t>
            </a:r>
            <a:r>
              <a:rPr lang="cs-CZ" sz="2200" b="1" smtClean="0">
                <a:solidFill>
                  <a:srgbClr val="D01A34"/>
                </a:solidFill>
              </a:rPr>
              <a:t>samurajské meče</a:t>
            </a:r>
            <a:r>
              <a:rPr lang="cs-CZ" sz="2200" smtClean="0"/>
              <a:t> - užité umění. </a:t>
            </a:r>
          </a:p>
          <a:p>
            <a:pPr marL="0" indent="0"/>
            <a:r>
              <a:rPr lang="cs-CZ" sz="2200" smtClean="0"/>
              <a:t>   Každý meč je originál a jeho zdobení je mnohdy neuvěřitelné.</a:t>
            </a:r>
          </a:p>
        </p:txBody>
      </p:sp>
      <p:sp>
        <p:nvSpPr>
          <p:cNvPr id="21506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Umění? Proč ne!</a:t>
            </a:r>
          </a:p>
        </p:txBody>
      </p:sp>
      <p:pic>
        <p:nvPicPr>
          <p:cNvPr id="7170" name="Picture 2" descr="http://eagleswords.com/library/OrnateDragonLordKatana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3928012" y="1418006"/>
            <a:ext cx="4685343" cy="468534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1508" name="Obdélník 5"/>
          <p:cNvSpPr>
            <a:spLocks noChangeArrowheads="1"/>
          </p:cNvSpPr>
          <p:nvPr/>
        </p:nvSpPr>
        <p:spPr bwMode="auto">
          <a:xfrm>
            <a:off x="4657725" y="6165850"/>
            <a:ext cx="3060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200">
                <a:latin typeface="Candara" pitchFamily="34" charset="0"/>
              </a:rPr>
              <a:t>http://myanimelist.net/forum/?topicid=73908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1"/>
          <p:cNvSpPr>
            <a:spLocks noGrp="1"/>
          </p:cNvSpPr>
          <p:nvPr>
            <p:ph idx="1"/>
          </p:nvPr>
        </p:nvSpPr>
        <p:spPr>
          <a:xfrm>
            <a:off x="5076825" y="2465388"/>
            <a:ext cx="3313113" cy="4392612"/>
          </a:xfrm>
        </p:spPr>
        <p:txBody>
          <a:bodyPr/>
          <a:lstStyle/>
          <a:p>
            <a:pPr marL="0" indent="0"/>
            <a:r>
              <a:rPr lang="cs-CZ" smtClean="0"/>
              <a:t>   Jednou dodnes drženou tradicí jsou i </a:t>
            </a:r>
            <a:r>
              <a:rPr lang="cs-CZ" b="1" smtClean="0">
                <a:solidFill>
                  <a:srgbClr val="D01A34"/>
                </a:solidFill>
              </a:rPr>
              <a:t>gejši </a:t>
            </a:r>
            <a:r>
              <a:rPr lang="cs-CZ" smtClean="0"/>
              <a:t>- dá se říci SPOLEČNICE A SEKRETÁŘKY. </a:t>
            </a:r>
          </a:p>
          <a:p>
            <a:pPr marL="0" indent="0"/>
            <a:r>
              <a:rPr lang="cs-CZ" smtClean="0"/>
              <a:t>   Staly se náměty pro mnoho filmů, ale v jejich životě platí tvrdé zásady.</a:t>
            </a:r>
          </a:p>
          <a:p>
            <a:pPr marL="0" indent="0"/>
            <a:r>
              <a:rPr lang="cs-CZ" smtClean="0"/>
              <a:t> </a:t>
            </a:r>
            <a:r>
              <a:rPr lang="cs-CZ" smtClean="0">
                <a:solidFill>
                  <a:srgbClr val="D01A34"/>
                </a:solidFill>
              </a:rPr>
              <a:t>KIMONO</a:t>
            </a:r>
          </a:p>
        </p:txBody>
      </p:sp>
      <p:sp>
        <p:nvSpPr>
          <p:cNvPr id="22530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GEJŠA  SPOLEČNICE</a:t>
            </a:r>
          </a:p>
        </p:txBody>
      </p:sp>
      <p:pic>
        <p:nvPicPr>
          <p:cNvPr id="8194" name="Picture 2" descr="http://www.pise.cz/blog/img/friends/23357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599664" y="1269282"/>
            <a:ext cx="3470994" cy="5318475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2532" name="Obdélník 3"/>
          <p:cNvSpPr>
            <a:spLocks noChangeArrowheads="1"/>
          </p:cNvSpPr>
          <p:nvPr/>
        </p:nvSpPr>
        <p:spPr bwMode="auto">
          <a:xfrm>
            <a:off x="1055688" y="6581775"/>
            <a:ext cx="28527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200">
                <a:latin typeface="Candara" pitchFamily="34" charset="0"/>
              </a:rPr>
              <a:t>http://friends.pise.cz/19144-japonsko.html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sah 1"/>
          <p:cNvSpPr>
            <a:spLocks noGrp="1"/>
          </p:cNvSpPr>
          <p:nvPr>
            <p:ph idx="1"/>
          </p:nvPr>
        </p:nvSpPr>
        <p:spPr>
          <a:xfrm>
            <a:off x="900113" y="549275"/>
            <a:ext cx="7227887" cy="896938"/>
          </a:xfrm>
        </p:spPr>
        <p:txBody>
          <a:bodyPr/>
          <a:lstStyle/>
          <a:p>
            <a:pPr marL="0" indent="0" algn="ctr">
              <a:buFont typeface="Symbol" pitchFamily="18" charset="2"/>
              <a:buNone/>
            </a:pPr>
            <a:r>
              <a:rPr lang="cs-CZ" smtClean="0">
                <a:solidFill>
                  <a:schemeClr val="bg1"/>
                </a:solidFill>
              </a:rPr>
              <a:t>Stejně tak i vázy a nádobí jsou překrásně zdobené. Některé dnes stojí i miliony korun.</a:t>
            </a:r>
          </a:p>
        </p:txBody>
      </p:sp>
      <p:pic>
        <p:nvPicPr>
          <p:cNvPr id="1026" name="Picture 2" descr="http://monique.vincent.pagesperso-orange.fr/ming_ceramique_bleu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446375" y="1988840"/>
            <a:ext cx="3312368" cy="392420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028" name="Picture 4" descr="http://www.royaldecorations.fr/WebRoot/StoreLFR/Shops/62032137/49CA/47E1/7828/1BDC/2887/C0A8/28B9/288F/vase_0020_en_0020_porcelaine_0020_blanc_0020_bleu_0020_ming-1.jpg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4067944" y="1483968"/>
            <a:ext cx="4933950" cy="493395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3556" name="Obdélník 2"/>
          <p:cNvSpPr>
            <a:spLocks noChangeArrowheads="1"/>
          </p:cNvSpPr>
          <p:nvPr/>
        </p:nvSpPr>
        <p:spPr bwMode="auto">
          <a:xfrm>
            <a:off x="-184150" y="5913438"/>
            <a:ext cx="45720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100">
                <a:latin typeface="Candara" pitchFamily="34" charset="0"/>
              </a:rPr>
              <a:t>http://monique.vincent.pagesperso-orange.fr/histoire/histoire_chine/dynastie_ming.htm</a:t>
            </a:r>
          </a:p>
        </p:txBody>
      </p:sp>
      <p:sp>
        <p:nvSpPr>
          <p:cNvPr id="23557" name="TextovéPole 3"/>
          <p:cNvSpPr txBox="1">
            <a:spLocks noChangeArrowheads="1"/>
          </p:cNvSpPr>
          <p:nvPr/>
        </p:nvSpPr>
        <p:spPr bwMode="auto">
          <a:xfrm>
            <a:off x="795338" y="1714500"/>
            <a:ext cx="2520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latin typeface="Candara" pitchFamily="34" charset="0"/>
              </a:rPr>
              <a:t>Dynastie Ming</a:t>
            </a:r>
          </a:p>
        </p:txBody>
      </p:sp>
      <p:sp>
        <p:nvSpPr>
          <p:cNvPr id="23558" name="Obdélník 4"/>
          <p:cNvSpPr>
            <a:spLocks noChangeArrowheads="1"/>
          </p:cNvSpPr>
          <p:nvPr/>
        </p:nvSpPr>
        <p:spPr bwMode="auto">
          <a:xfrm>
            <a:off x="4248150" y="6286500"/>
            <a:ext cx="4572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100">
                <a:latin typeface="Candara" pitchFamily="34" charset="0"/>
              </a:rPr>
              <a:t>http://www.royaldecorations.fr/Vase-blanc-bleu-style-dynastie-Ming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Symbol" pitchFamily="18" charset="2"/>
              <a:buNone/>
            </a:pPr>
            <a:r>
              <a:rPr lang="cs-CZ" smtClean="0"/>
              <a:t>O </a:t>
            </a:r>
            <a:r>
              <a:rPr lang="cs-CZ" b="1" smtClean="0">
                <a:solidFill>
                  <a:srgbClr val="D01A34"/>
                </a:solidFill>
              </a:rPr>
              <a:t>VELKÉ ČÍNSKÉ ZDI</a:t>
            </a:r>
            <a:r>
              <a:rPr lang="cs-CZ" smtClean="0"/>
              <a:t> a o bohaté </a:t>
            </a:r>
            <a:r>
              <a:rPr lang="cs-CZ" b="1" smtClean="0">
                <a:solidFill>
                  <a:srgbClr val="D01A34"/>
                </a:solidFill>
              </a:rPr>
              <a:t>HISTORII </a:t>
            </a:r>
            <a:r>
              <a:rPr lang="cs-CZ" smtClean="0"/>
              <a:t>si můžete popovídat s paní učitelkou DĚJEPISU A ZEMĚPISU, ale to nejkrásnější o umění už víte všechno </a:t>
            </a:r>
            <a:r>
              <a:rPr lang="cs-CZ" smtClean="0">
                <a:sym typeface="Wingdings" pitchFamily="2" charset="2"/>
              </a:rPr>
              <a:t></a:t>
            </a:r>
            <a:endParaRPr lang="cs-CZ" smtClean="0"/>
          </a:p>
        </p:txBody>
      </p:sp>
      <p:sp>
        <p:nvSpPr>
          <p:cNvPr id="2457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ZÁVĚREM</a:t>
            </a:r>
          </a:p>
        </p:txBody>
      </p:sp>
      <p:pic>
        <p:nvPicPr>
          <p:cNvPr id="24580" name="Picture 4" descr="Suzuki-Samurai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3933825"/>
            <a:ext cx="3771900" cy="2371725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2555875" y="6381750"/>
            <a:ext cx="5905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000"/>
              <a:t>http://gerzacar.webnode.cz/news/suzuki-samurai/</a:t>
            </a:r>
          </a:p>
        </p:txBody>
      </p:sp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79</TotalTime>
  <Words>360</Words>
  <Application>Microsoft Office PowerPoint</Application>
  <PresentationFormat>Předvádění na obrazovce (4:3)</PresentationFormat>
  <Paragraphs>62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Prezentace aplikace PowerPoint</vt:lpstr>
      <vt:lpstr>Prezentace aplikace PowerPoint</vt:lpstr>
      <vt:lpstr>Prezentace aplikace PowerPoint</vt:lpstr>
      <vt:lpstr>Prezentace aplikace PowerPoint</vt:lpstr>
      <vt:lpstr>Po stopách umění</vt:lpstr>
      <vt:lpstr>Prezentace aplikace PowerPoint</vt:lpstr>
      <vt:lpstr>Něco málo z architektury</vt:lpstr>
      <vt:lpstr>Kresba, malba a prvky</vt:lpstr>
      <vt:lpstr>Prezentace aplikace PowerPoint</vt:lpstr>
      <vt:lpstr>Umění? Proč ne!</vt:lpstr>
      <vt:lpstr>GEJŠA  SPOLEČNICE</vt:lpstr>
      <vt:lpstr>Prezentace aplikace PowerPoint</vt:lpstr>
      <vt:lpstr>ZÁVĚREM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Čína</dc:title>
  <dc:creator>Marta</dc:creator>
  <cp:lastModifiedBy>Jarmila</cp:lastModifiedBy>
  <cp:revision>13</cp:revision>
  <dcterms:created xsi:type="dcterms:W3CDTF">2011-12-12T15:11:30Z</dcterms:created>
  <dcterms:modified xsi:type="dcterms:W3CDTF">2013-10-06T08:31:07Z</dcterms:modified>
</cp:coreProperties>
</file>