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8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CC00"/>
    <a:srgbClr val="FFFF00"/>
    <a:srgbClr val="F250B8"/>
    <a:srgbClr val="DC40B3"/>
    <a:srgbClr val="66FF33"/>
    <a:srgbClr val="034E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4B2F-EA31-44B7-8F5A-5AFBE867EE1C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474AF-8E5B-4587-85AF-5BDB9FDF711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4B2F-EA31-44B7-8F5A-5AFBE867EE1C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474AF-8E5B-4587-85AF-5BDB9FDF71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4B2F-EA31-44B7-8F5A-5AFBE867EE1C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474AF-8E5B-4587-85AF-5BDB9FDF71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4B2F-EA31-44B7-8F5A-5AFBE867EE1C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474AF-8E5B-4587-85AF-5BDB9FDF71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4B2F-EA31-44B7-8F5A-5AFBE867EE1C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474AF-8E5B-4587-85AF-5BDB9FDF711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4B2F-EA31-44B7-8F5A-5AFBE867EE1C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474AF-8E5B-4587-85AF-5BDB9FDF71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4B2F-EA31-44B7-8F5A-5AFBE867EE1C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474AF-8E5B-4587-85AF-5BDB9FDF71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4B2F-EA31-44B7-8F5A-5AFBE867EE1C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474AF-8E5B-4587-85AF-5BDB9FDF71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4B2F-EA31-44B7-8F5A-5AFBE867EE1C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474AF-8E5B-4587-85AF-5BDB9FDF711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4B2F-EA31-44B7-8F5A-5AFBE867EE1C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474AF-8E5B-4587-85AF-5BDB9FDF71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24B2F-EA31-44B7-8F5A-5AFBE867EE1C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474AF-8E5B-4587-85AF-5BDB9FDF71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5924B2F-EA31-44B7-8F5A-5AFBE867EE1C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8C474AF-8E5B-4587-85AF-5BDB9FDF711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1844825"/>
            <a:ext cx="7642851" cy="417646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182880" indent="0" algn="ctr">
              <a:buNone/>
            </a:pPr>
            <a:r>
              <a:rPr lang="cs-CZ" sz="1100" dirty="0" smtClean="0">
                <a:effectLst/>
                <a:latin typeface="Comic Sans MS" pitchFamily="66" charset="0"/>
              </a:rPr>
              <a:t>ZÁKLADNÍ </a:t>
            </a:r>
            <a:r>
              <a:rPr lang="cs-CZ" sz="1100" dirty="0">
                <a:effectLst/>
                <a:latin typeface="Comic Sans MS" pitchFamily="66" charset="0"/>
              </a:rPr>
              <a:t>ŠKOLA SLOVAN, KROMĚŘÍŽ, PŘÍSPĚVKOVÁ ORGANIZACE</a:t>
            </a:r>
            <a:br>
              <a:rPr lang="cs-CZ" sz="1100" dirty="0">
                <a:effectLst/>
                <a:latin typeface="Comic Sans MS" pitchFamily="66" charset="0"/>
              </a:rPr>
            </a:br>
            <a:r>
              <a:rPr lang="cs-CZ" sz="1100" dirty="0">
                <a:effectLst/>
                <a:latin typeface="Comic Sans MS" pitchFamily="66" charset="0"/>
              </a:rPr>
              <a:t>ZEYEROVA 3354, 767 01 </a:t>
            </a:r>
            <a:r>
              <a:rPr lang="cs-CZ" sz="1100" dirty="0" smtClean="0">
                <a:effectLst/>
                <a:latin typeface="Comic Sans MS" pitchFamily="66" charset="0"/>
              </a:rPr>
              <a:t>KROMĚŘÍŽ</a:t>
            </a:r>
            <a:br>
              <a:rPr lang="cs-CZ" sz="1100" dirty="0" smtClean="0">
                <a:effectLst/>
                <a:latin typeface="Comic Sans MS" pitchFamily="66" charset="0"/>
              </a:rPr>
            </a:br>
            <a:r>
              <a:rPr lang="cs-CZ" dirty="0">
                <a:effectLst/>
                <a:latin typeface="Comic Sans MS" pitchFamily="66" charset="0"/>
              </a:rPr>
              <a:t/>
            </a:r>
            <a:br>
              <a:rPr lang="cs-CZ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projekt v rámci vzdělávacího programu</a:t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VZDĚLÁNÍ PRO KONKURENCESCHOPNOST</a:t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 </a:t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ŠABLONA ČÍSLO: III/2</a:t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NÁZEV:  INOVACE A ZKVALITNĚNÍ VÝUKY PROSTŘEDNICTVÍM ICT</a:t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 </a:t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400" dirty="0">
                <a:effectLst/>
                <a:latin typeface="Comic Sans MS" pitchFamily="66" charset="0"/>
              </a:rPr>
              <a:t>  </a:t>
            </a:r>
            <a:br>
              <a:rPr lang="cs-CZ" sz="1400" dirty="0">
                <a:effectLst/>
                <a:latin typeface="Comic Sans MS" pitchFamily="66" charset="0"/>
              </a:rPr>
            </a:br>
            <a:r>
              <a:rPr lang="cs-CZ" sz="1200" dirty="0" smtClean="0">
                <a:effectLst/>
                <a:latin typeface="Comic Sans MS" pitchFamily="66" charset="0"/>
              </a:rPr>
              <a:t>Předmět: Anglický </a:t>
            </a:r>
            <a:r>
              <a:rPr lang="cs-CZ" sz="1200" dirty="0">
                <a:effectLst/>
                <a:latin typeface="Comic Sans MS" pitchFamily="66" charset="0"/>
              </a:rPr>
              <a:t>jazyk</a:t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 </a:t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Ročník</a:t>
            </a:r>
            <a:r>
              <a:rPr lang="cs-CZ" sz="1200" dirty="0" smtClean="0">
                <a:effectLst/>
                <a:latin typeface="Comic Sans MS" pitchFamily="66" charset="0"/>
              </a:rPr>
              <a:t>: 7.</a:t>
            </a:r>
            <a:r>
              <a:rPr lang="cs-CZ" sz="1200" dirty="0">
                <a:effectLst/>
                <a:latin typeface="Comic Sans MS" pitchFamily="66" charset="0"/>
              </a:rPr>
              <a:t/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 </a:t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Téma: </a:t>
            </a:r>
            <a:r>
              <a:rPr lang="cs-CZ" sz="1200" dirty="0" smtClean="0">
                <a:effectLst/>
                <a:latin typeface="Comic Sans MS" pitchFamily="66" charset="0"/>
              </a:rPr>
              <a:t>Můj rok</a:t>
            </a:r>
            <a:r>
              <a:rPr lang="cs-CZ" sz="1200" dirty="0">
                <a:effectLst/>
                <a:latin typeface="Comic Sans MS" pitchFamily="66" charset="0"/>
              </a:rPr>
              <a:t/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 </a:t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Autor: </a:t>
            </a:r>
            <a:r>
              <a:rPr lang="cs-CZ" sz="1200" dirty="0" smtClean="0">
                <a:effectLst/>
                <a:latin typeface="Comic Sans MS" pitchFamily="66" charset="0"/>
              </a:rPr>
              <a:t>Mgr</a:t>
            </a:r>
            <a:r>
              <a:rPr lang="cs-CZ" sz="1200" dirty="0">
                <a:effectLst/>
                <a:latin typeface="Comic Sans MS" pitchFamily="66" charset="0"/>
              </a:rPr>
              <a:t>. Lenka Havránková</a:t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 </a:t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1200" dirty="0">
                <a:effectLst/>
                <a:latin typeface="Comic Sans MS" pitchFamily="66" charset="0"/>
              </a:rPr>
              <a:t>Datum vytvoření</a:t>
            </a:r>
            <a:r>
              <a:rPr lang="cs-CZ" sz="1200" smtClean="0">
                <a:effectLst/>
                <a:latin typeface="Comic Sans MS" pitchFamily="66" charset="0"/>
              </a:rPr>
              <a:t>: </a:t>
            </a:r>
            <a:r>
              <a:rPr lang="cs-CZ" sz="1200">
                <a:effectLst/>
                <a:latin typeface="Comic Sans MS" pitchFamily="66" charset="0"/>
              </a:rPr>
              <a:t>6</a:t>
            </a:r>
            <a:r>
              <a:rPr lang="cs-CZ" sz="1200" smtClean="0">
                <a:effectLst/>
                <a:latin typeface="Comic Sans MS" pitchFamily="66" charset="0"/>
              </a:rPr>
              <a:t>. </a:t>
            </a:r>
            <a:r>
              <a:rPr lang="cs-CZ" sz="1200" dirty="0" smtClean="0">
                <a:effectLst/>
                <a:latin typeface="Comic Sans MS" pitchFamily="66" charset="0"/>
              </a:rPr>
              <a:t>3. 2012</a:t>
            </a:r>
            <a:r>
              <a:rPr lang="cs-CZ" sz="1200" dirty="0">
                <a:effectLst/>
                <a:latin typeface="Comic Sans MS" pitchFamily="66" charset="0"/>
              </a:rPr>
              <a:t/>
            </a:r>
            <a:br>
              <a:rPr lang="cs-CZ" sz="1200" dirty="0">
                <a:effectLst/>
                <a:latin typeface="Comic Sans MS" pitchFamily="66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effectLst/>
                <a:latin typeface="Comic Sans MS" pitchFamily="66" charset="0"/>
              </a:rPr>
              <a:t> </a:t>
            </a:r>
            <a:br>
              <a:rPr lang="cs-CZ" sz="2000" dirty="0" smtClean="0">
                <a:solidFill>
                  <a:schemeClr val="accent2">
                    <a:lumMod val="75000"/>
                  </a:schemeClr>
                </a:solidFill>
                <a:effectLst/>
                <a:latin typeface="Comic Sans MS" pitchFamily="66" charset="0"/>
              </a:rPr>
            </a:b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effectLst/>
                <a:latin typeface="Comic Sans MS" pitchFamily="66" charset="0"/>
              </a:rPr>
              <a:t>VY_32_INOVACE_14_LH</a:t>
            </a:r>
            <a:r>
              <a:rPr lang="cs-CZ" sz="1400" dirty="0" smtClean="0">
                <a:effectLst/>
                <a:latin typeface="Comic Sans MS" pitchFamily="66" charset="0"/>
              </a:rPr>
              <a:t/>
            </a:r>
            <a:br>
              <a:rPr lang="cs-CZ" sz="1400" dirty="0" smtClean="0">
                <a:effectLst/>
                <a:latin typeface="Comic Sans MS" pitchFamily="66" charset="0"/>
              </a:rPr>
            </a:br>
            <a:r>
              <a:rPr lang="cs-CZ" sz="1400" dirty="0">
                <a:effectLst/>
                <a:latin typeface="Comic Sans MS" pitchFamily="66" charset="0"/>
              </a:rPr>
              <a:t/>
            </a:r>
            <a:br>
              <a:rPr lang="cs-CZ" sz="1400" dirty="0">
                <a:effectLst/>
                <a:latin typeface="Comic Sans MS" pitchFamily="66" charset="0"/>
              </a:rPr>
            </a:br>
            <a:r>
              <a:rPr lang="cs-CZ" sz="1400" dirty="0">
                <a:effectLst/>
                <a:latin typeface="Comic Sans MS" pitchFamily="66" charset="0"/>
              </a:rPr>
              <a:t> </a:t>
            </a:r>
            <a:br>
              <a:rPr lang="cs-CZ" sz="1400" dirty="0">
                <a:effectLst/>
                <a:latin typeface="Comic Sans MS" pitchFamily="66" charset="0"/>
              </a:rPr>
            </a:br>
            <a:r>
              <a:rPr lang="cs-CZ" sz="1400" dirty="0">
                <a:effectLst/>
                <a:latin typeface="Comic Sans MS" pitchFamily="66" charset="0"/>
              </a:rPr>
              <a:t/>
            </a:r>
            <a:br>
              <a:rPr lang="cs-CZ" sz="1400" dirty="0">
                <a:effectLst/>
                <a:latin typeface="Comic Sans MS" pitchFamily="66" charset="0"/>
              </a:rPr>
            </a:br>
            <a:r>
              <a:rPr lang="cs-CZ" sz="1400" dirty="0">
                <a:effectLst/>
                <a:latin typeface="Comic Sans MS" pitchFamily="66" charset="0"/>
              </a:rPr>
              <a:t> </a:t>
            </a:r>
            <a:br>
              <a:rPr lang="cs-CZ" sz="1400" dirty="0">
                <a:effectLst/>
                <a:latin typeface="Comic Sans MS" pitchFamily="66" charset="0"/>
              </a:rPr>
            </a:br>
            <a:endParaRPr lang="cs-CZ" sz="1400" dirty="0">
              <a:latin typeface="Comic Sans MS" pitchFamily="66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620688"/>
            <a:ext cx="6264696" cy="10572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4939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33195" y="548680"/>
            <a:ext cx="5966666" cy="72008"/>
          </a:xfrm>
        </p:spPr>
        <p:txBody>
          <a:bodyPr/>
          <a:lstStyle/>
          <a:p>
            <a:pPr marL="0" indent="0" algn="l">
              <a:buNone/>
            </a:pP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20688"/>
            <a:ext cx="7632848" cy="5472608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70000" lnSpcReduction="20000"/>
          </a:bodyPr>
          <a:lstStyle/>
          <a:p>
            <a:pPr algn="l"/>
            <a:endParaRPr lang="cs-CZ" sz="2900" b="1" dirty="0" smtClean="0">
              <a:latin typeface="Comic Sans MS" pitchFamily="66" charset="0"/>
            </a:endParaRPr>
          </a:p>
          <a:p>
            <a:pPr algn="l"/>
            <a:endParaRPr lang="cs-CZ" sz="2900" b="1" dirty="0">
              <a:latin typeface="Comic Sans MS" pitchFamily="66" charset="0"/>
            </a:endParaRPr>
          </a:p>
          <a:p>
            <a:pPr algn="l"/>
            <a:r>
              <a:rPr lang="cs-CZ" sz="2900" b="1" dirty="0" smtClean="0">
                <a:latin typeface="Comic Sans MS" pitchFamily="66" charset="0"/>
              </a:rPr>
              <a:t>ANOTACE</a:t>
            </a:r>
            <a:r>
              <a:rPr lang="cs-CZ" sz="2900" dirty="0" smtClean="0">
                <a:latin typeface="Comic Sans MS" pitchFamily="66" charset="0"/>
              </a:rPr>
              <a:t>  </a:t>
            </a:r>
          </a:p>
          <a:p>
            <a:pPr algn="l"/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r>
              <a:rPr lang="cs-CZ" b="1" dirty="0">
                <a:latin typeface="Comic Sans MS" pitchFamily="66" charset="0"/>
              </a:rPr>
              <a:t>Cílová skupina: </a:t>
            </a:r>
            <a:r>
              <a:rPr lang="cs-CZ" dirty="0">
                <a:latin typeface="Comic Sans MS" pitchFamily="66" charset="0"/>
              </a:rPr>
              <a:t>Práce je určena pro žáky </a:t>
            </a:r>
            <a:r>
              <a:rPr lang="cs-CZ" dirty="0" smtClean="0">
                <a:latin typeface="Comic Sans MS" pitchFamily="66" charset="0"/>
              </a:rPr>
              <a:t>7. ročníku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r>
              <a:rPr lang="cs-CZ" b="1" dirty="0">
                <a:latin typeface="Comic Sans MS" pitchFamily="66" charset="0"/>
              </a:rPr>
              <a:t>Téma: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Tato prezentace byla vytvořena </a:t>
            </a:r>
            <a:r>
              <a:rPr lang="cs-CZ" dirty="0">
                <a:latin typeface="Comic Sans MS" pitchFamily="66" charset="0"/>
              </a:rPr>
              <a:t>jako doplněk učiva k procvičení </a:t>
            </a:r>
            <a:r>
              <a:rPr lang="cs-CZ" dirty="0" smtClean="0">
                <a:latin typeface="Comic Sans MS" pitchFamily="66" charset="0"/>
              </a:rPr>
              <a:t>ročních  období,</a:t>
            </a:r>
          </a:p>
          <a:p>
            <a:pPr algn="l"/>
            <a:r>
              <a:rPr lang="cs-CZ" dirty="0" smtClean="0">
                <a:latin typeface="Comic Sans MS" pitchFamily="66" charset="0"/>
              </a:rPr>
              <a:t>            měsíců v roce, významných dnů a aktivit v životě žáka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r>
              <a:rPr lang="cs-CZ" b="1" dirty="0">
                <a:latin typeface="Comic Sans MS" pitchFamily="66" charset="0"/>
              </a:rPr>
              <a:t>Cíl:</a:t>
            </a:r>
            <a:r>
              <a:rPr lang="cs-CZ" dirty="0">
                <a:latin typeface="Comic Sans MS" pitchFamily="66" charset="0"/>
              </a:rPr>
              <a:t> P</a:t>
            </a:r>
            <a:r>
              <a:rPr lang="cs-CZ" dirty="0" smtClean="0">
                <a:latin typeface="Comic Sans MS" pitchFamily="66" charset="0"/>
              </a:rPr>
              <a:t>orozumění prezentaci a uplatnění </a:t>
            </a:r>
            <a:r>
              <a:rPr lang="cs-CZ" dirty="0">
                <a:latin typeface="Comic Sans MS" pitchFamily="66" charset="0"/>
              </a:rPr>
              <a:t>vlastních </a:t>
            </a:r>
            <a:r>
              <a:rPr lang="cs-CZ" dirty="0" smtClean="0">
                <a:latin typeface="Comic Sans MS" pitchFamily="66" charset="0"/>
              </a:rPr>
              <a:t>vědomostí při tvorbě vlastní prezentace   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    </a:t>
            </a:r>
            <a:br>
              <a:rPr lang="cs-CZ" dirty="0">
                <a:latin typeface="Comic Sans MS" pitchFamily="66" charset="0"/>
              </a:rPr>
            </a:br>
            <a:r>
              <a:rPr lang="cs-CZ" b="1" dirty="0">
                <a:latin typeface="Comic Sans MS" pitchFamily="66" charset="0"/>
              </a:rPr>
              <a:t>Pomůcky: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interaktivní tabule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r>
              <a:rPr lang="cs-CZ" sz="2900" b="1" dirty="0">
                <a:latin typeface="Comic Sans MS" pitchFamily="66" charset="0"/>
              </a:rPr>
              <a:t>PILOTÁŽ 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Tato prezentace byla pilotována ve třídě 7. ročníku. Inspiruje žáky k vytvoření vlastní prezentace. Žáci ocenili zejména přehlednost prezentace a jednoduché texty.</a:t>
            </a: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2374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3501009"/>
            <a:ext cx="6194549" cy="1368151"/>
          </a:xfrm>
          <a:solidFill>
            <a:srgbClr val="F250B8"/>
          </a:solidFill>
        </p:spPr>
        <p:txBody>
          <a:bodyPr>
            <a:normAutofit/>
          </a:bodyPr>
          <a:lstStyle/>
          <a:p>
            <a:pPr algn="ctr"/>
            <a:r>
              <a:rPr lang="cs-CZ" sz="7200" dirty="0" err="1" smtClean="0">
                <a:latin typeface="Chiller" pitchFamily="82" charset="0"/>
              </a:rPr>
              <a:t>Seasons</a:t>
            </a:r>
            <a:r>
              <a:rPr lang="cs-CZ" sz="7200" dirty="0" smtClean="0">
                <a:latin typeface="Chiller" pitchFamily="82" charset="0"/>
              </a:rPr>
              <a:t> and </a:t>
            </a:r>
            <a:r>
              <a:rPr lang="cs-CZ" sz="7200" dirty="0" err="1" smtClean="0">
                <a:latin typeface="Chiller" pitchFamily="82" charset="0"/>
              </a:rPr>
              <a:t>months</a:t>
            </a:r>
            <a:r>
              <a:rPr lang="cs-CZ" sz="7200" dirty="0" smtClean="0">
                <a:latin typeface="Chiller" pitchFamily="82" charset="0"/>
              </a:rPr>
              <a:t> </a:t>
            </a:r>
            <a:endParaRPr lang="cs-CZ" sz="7200" dirty="0">
              <a:latin typeface="Chiller" pitchFamily="82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908720"/>
            <a:ext cx="7175351" cy="4016737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7200" dirty="0" smtClean="0">
                <a:solidFill>
                  <a:srgbClr val="7030A0"/>
                </a:solidFill>
                <a:latin typeface="Chiller" pitchFamily="82" charset="0"/>
              </a:rPr>
              <a:t>A YEAR IN MY LIFE</a:t>
            </a:r>
            <a:endParaRPr lang="cs-CZ" sz="7200" dirty="0">
              <a:solidFill>
                <a:srgbClr val="7030A0"/>
              </a:solidFill>
              <a:latin typeface="Chiller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634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99" b="21499"/>
          <a:stretch>
            <a:fillRect/>
          </a:stretch>
        </p:blipFill>
        <p:spPr>
          <a:xfrm>
            <a:off x="4716015" y="1143000"/>
            <a:ext cx="3873959" cy="4878288"/>
          </a:xfrm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692696"/>
            <a:ext cx="3694114" cy="3744416"/>
          </a:xfrm>
        </p:spPr>
        <p:txBody>
          <a:bodyPr>
            <a:noAutofit/>
          </a:bodyPr>
          <a:lstStyle/>
          <a:p>
            <a:r>
              <a:rPr lang="cs-CZ" sz="2800" b="1" dirty="0" err="1" smtClean="0">
                <a:latin typeface="Chiller" pitchFamily="82" charset="0"/>
              </a:rPr>
              <a:t>Autumn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starts</a:t>
            </a:r>
            <a:r>
              <a:rPr lang="cs-CZ" sz="2800" b="1" dirty="0" smtClean="0">
                <a:latin typeface="Chiller" pitchFamily="82" charset="0"/>
              </a:rPr>
              <a:t> in </a:t>
            </a:r>
            <a:r>
              <a:rPr lang="cs-CZ" sz="2800" b="1" dirty="0" err="1" smtClean="0">
                <a:latin typeface="Chiller" pitchFamily="82" charset="0"/>
              </a:rPr>
              <a:t>September</a:t>
            </a:r>
            <a:r>
              <a:rPr lang="cs-CZ" sz="2800" b="1" dirty="0" smtClean="0">
                <a:latin typeface="Chiller" pitchFamily="82" charset="0"/>
              </a:rPr>
              <a:t>.</a:t>
            </a:r>
          </a:p>
          <a:p>
            <a:r>
              <a:rPr lang="cs-CZ" sz="2800" b="1" dirty="0" err="1" smtClean="0">
                <a:latin typeface="Chiller" pitchFamily="82" charset="0"/>
              </a:rPr>
              <a:t>The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days</a:t>
            </a:r>
            <a:r>
              <a:rPr lang="cs-CZ" sz="2800" b="1" dirty="0" smtClean="0">
                <a:latin typeface="Chiller" pitchFamily="82" charset="0"/>
              </a:rPr>
              <a:t> are </a:t>
            </a:r>
            <a:r>
              <a:rPr lang="cs-CZ" sz="2800" b="1" dirty="0" err="1" smtClean="0">
                <a:latin typeface="Chiller" pitchFamily="82" charset="0"/>
              </a:rPr>
              <a:t>short</a:t>
            </a:r>
            <a:r>
              <a:rPr lang="cs-CZ" sz="2800" b="1" dirty="0" smtClean="0">
                <a:latin typeface="Chiller" pitchFamily="82" charset="0"/>
              </a:rPr>
              <a:t> and </a:t>
            </a:r>
            <a:r>
              <a:rPr lang="cs-CZ" sz="2800" b="1" dirty="0" err="1" smtClean="0">
                <a:latin typeface="Chiller" pitchFamily="82" charset="0"/>
              </a:rPr>
              <a:t>the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nights</a:t>
            </a:r>
            <a:r>
              <a:rPr lang="cs-CZ" sz="2800" b="1" dirty="0" smtClean="0">
                <a:latin typeface="Chiller" pitchFamily="82" charset="0"/>
              </a:rPr>
              <a:t> are long.</a:t>
            </a:r>
          </a:p>
          <a:p>
            <a:r>
              <a:rPr lang="cs-CZ" sz="2800" b="1" dirty="0" err="1" smtClean="0">
                <a:latin typeface="Chiller" pitchFamily="82" charset="0"/>
              </a:rPr>
              <a:t>Some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people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don´t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like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autumn</a:t>
            </a:r>
            <a:r>
              <a:rPr lang="cs-CZ" sz="2800" b="1" dirty="0" smtClean="0">
                <a:latin typeface="Chiller" pitchFamily="82" charset="0"/>
              </a:rPr>
              <a:t> but I do. I </a:t>
            </a:r>
            <a:r>
              <a:rPr lang="cs-CZ" sz="2800" b="1" dirty="0" err="1" smtClean="0">
                <a:latin typeface="Chiller" pitchFamily="82" charset="0"/>
              </a:rPr>
              <a:t>like</a:t>
            </a:r>
            <a:r>
              <a:rPr lang="cs-CZ" sz="2800" b="1" dirty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the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trees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with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yellow</a:t>
            </a:r>
            <a:r>
              <a:rPr lang="cs-CZ" sz="2800" b="1" dirty="0" smtClean="0">
                <a:latin typeface="Chiller" pitchFamily="82" charset="0"/>
              </a:rPr>
              <a:t>, </a:t>
            </a:r>
            <a:r>
              <a:rPr lang="cs-CZ" sz="2800" b="1" dirty="0" err="1" smtClean="0">
                <a:latin typeface="Chiller" pitchFamily="82" charset="0"/>
              </a:rPr>
              <a:t>red</a:t>
            </a:r>
            <a:r>
              <a:rPr lang="cs-CZ" sz="2800" b="1" dirty="0" smtClean="0">
                <a:latin typeface="Chiller" pitchFamily="82" charset="0"/>
              </a:rPr>
              <a:t> and </a:t>
            </a:r>
            <a:r>
              <a:rPr lang="cs-CZ" sz="2800" b="1" dirty="0" err="1" smtClean="0">
                <a:latin typeface="Chiller" pitchFamily="82" charset="0"/>
              </a:rPr>
              <a:t>brown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leaves</a:t>
            </a:r>
            <a:r>
              <a:rPr lang="cs-CZ" sz="2800" b="1" dirty="0" smtClean="0">
                <a:latin typeface="Chiller" pitchFamily="82" charset="0"/>
              </a:rPr>
              <a:t>.</a:t>
            </a:r>
          </a:p>
          <a:p>
            <a:endParaRPr lang="cs-CZ" sz="2800" b="1" dirty="0">
              <a:latin typeface="Chiller" pitchFamily="82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581128"/>
            <a:ext cx="3384376" cy="1512167"/>
          </a:xfrm>
          <a:solidFill>
            <a:srgbClr val="FFC000"/>
          </a:solidFill>
        </p:spPr>
        <p:txBody>
          <a:bodyPr/>
          <a:lstStyle/>
          <a:p>
            <a:pPr marL="0" indent="0" algn="ctr">
              <a:buNone/>
            </a:pPr>
            <a:r>
              <a:rPr lang="cs-CZ" sz="6000" dirty="0" smtClean="0">
                <a:latin typeface="Chiller" pitchFamily="82" charset="0"/>
              </a:rPr>
              <a:t>AUTUMN</a:t>
            </a:r>
            <a:r>
              <a:rPr lang="cs-CZ" sz="3200" dirty="0" smtClean="0">
                <a:latin typeface="Chiller" pitchFamily="82" charset="0"/>
              </a:rPr>
              <a:t> </a:t>
            </a:r>
            <a:br>
              <a:rPr lang="cs-CZ" sz="3200" dirty="0" smtClean="0">
                <a:latin typeface="Chiller" pitchFamily="82" charset="0"/>
              </a:rPr>
            </a:br>
            <a:r>
              <a:rPr lang="cs-CZ" sz="3200" dirty="0" err="1" smtClean="0">
                <a:latin typeface="Chiller" pitchFamily="82" charset="0"/>
              </a:rPr>
              <a:t>at</a:t>
            </a:r>
            <a:r>
              <a:rPr lang="cs-CZ" sz="3200" dirty="0" smtClean="0">
                <a:latin typeface="Chiller" pitchFamily="82" charset="0"/>
              </a:rPr>
              <a:t> </a:t>
            </a:r>
            <a:r>
              <a:rPr lang="cs-CZ" sz="3200" dirty="0" smtClean="0">
                <a:latin typeface="Chiller" pitchFamily="82" charset="0"/>
              </a:rPr>
              <a:t>Brdo</a:t>
            </a:r>
            <a:endParaRPr lang="cs-CZ" sz="6000" dirty="0">
              <a:latin typeface="Chiller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7312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4437112"/>
            <a:ext cx="5678016" cy="1512168"/>
          </a:xfrm>
          <a:ln w="57150">
            <a:solidFill>
              <a:srgbClr val="FFC000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sz="4800" dirty="0" smtClean="0">
                <a:solidFill>
                  <a:srgbClr val="FFC000"/>
                </a:solidFill>
                <a:latin typeface="Chiller" pitchFamily="82" charset="0"/>
              </a:rPr>
              <a:t>SEPTEMBER</a:t>
            </a:r>
            <a:r>
              <a:rPr lang="cs-CZ" sz="4800" dirty="0">
                <a:solidFill>
                  <a:srgbClr val="FFC000"/>
                </a:solidFill>
                <a:latin typeface="Chiller" pitchFamily="82" charset="0"/>
              </a:rPr>
              <a:t> </a:t>
            </a:r>
            <a:r>
              <a:rPr lang="cs-CZ" sz="4800" dirty="0" smtClean="0">
                <a:solidFill>
                  <a:srgbClr val="FFC000"/>
                </a:solidFill>
                <a:latin typeface="Chiller" pitchFamily="82" charset="0"/>
              </a:rPr>
              <a:t> </a:t>
            </a:r>
            <a:br>
              <a:rPr lang="cs-CZ" sz="4800" dirty="0" smtClean="0">
                <a:solidFill>
                  <a:srgbClr val="FFC000"/>
                </a:solidFill>
                <a:latin typeface="Chiller" pitchFamily="82" charset="0"/>
              </a:rPr>
            </a:br>
            <a:r>
              <a:rPr lang="cs-CZ" sz="4800" dirty="0" smtClean="0">
                <a:solidFill>
                  <a:srgbClr val="FFC000"/>
                </a:solidFill>
                <a:latin typeface="Chiller" pitchFamily="82" charset="0"/>
              </a:rPr>
              <a:t>OCTOBER    NOVEMBER</a:t>
            </a:r>
            <a:endParaRPr lang="cs-CZ" sz="4800" dirty="0">
              <a:solidFill>
                <a:srgbClr val="FFC000"/>
              </a:solidFill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latin typeface="Chiller" pitchFamily="82" charset="0"/>
              </a:rPr>
              <a:t>School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starts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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We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go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back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to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school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after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summer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holidays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.</a:t>
            </a:r>
          </a:p>
          <a:p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My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sister´s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birthday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is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on 17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September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.</a:t>
            </a:r>
          </a:p>
          <a:p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My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nephew´s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birthday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is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on 21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September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.</a:t>
            </a:r>
          </a:p>
          <a:p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I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must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buy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two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 </a:t>
            </a:r>
            <a:r>
              <a:rPr lang="cs-CZ" sz="3200" b="1" dirty="0" err="1" smtClean="0">
                <a:latin typeface="Chiller" pitchFamily="82" charset="0"/>
                <a:sym typeface="Wingdings" pitchFamily="2" charset="2"/>
              </a:rPr>
              <a:t>presents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.</a:t>
            </a:r>
            <a:endParaRPr lang="cs-CZ" sz="3200" b="1" dirty="0">
              <a:latin typeface="Chiller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8792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5175" y="836712"/>
            <a:ext cx="4114800" cy="4752528"/>
          </a:xfrm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476672"/>
            <a:ext cx="3694114" cy="3960440"/>
          </a:xfrm>
        </p:spPr>
        <p:txBody>
          <a:bodyPr>
            <a:normAutofit lnSpcReduction="10000"/>
          </a:bodyPr>
          <a:lstStyle/>
          <a:p>
            <a:endParaRPr lang="cs-CZ" sz="2800" b="1" dirty="0" smtClean="0">
              <a:latin typeface="Chiller" pitchFamily="82" charset="0"/>
            </a:endParaRPr>
          </a:p>
          <a:p>
            <a:endParaRPr lang="cs-CZ" sz="2800" b="1" dirty="0" smtClean="0">
              <a:latin typeface="Chiller" pitchFamily="82" charset="0"/>
            </a:endParaRPr>
          </a:p>
          <a:p>
            <a:r>
              <a:rPr lang="cs-CZ" sz="2800" b="1" dirty="0" smtClean="0">
                <a:latin typeface="Chiller" pitchFamily="82" charset="0"/>
              </a:rPr>
              <a:t>Winter </a:t>
            </a:r>
            <a:r>
              <a:rPr lang="cs-CZ" sz="2800" b="1" dirty="0" err="1" smtClean="0">
                <a:latin typeface="Chiller" pitchFamily="82" charset="0"/>
              </a:rPr>
              <a:t>starts</a:t>
            </a:r>
            <a:r>
              <a:rPr lang="cs-CZ" sz="2800" b="1" dirty="0" smtClean="0">
                <a:latin typeface="Chiller" pitchFamily="82" charset="0"/>
              </a:rPr>
              <a:t> in </a:t>
            </a:r>
            <a:r>
              <a:rPr lang="cs-CZ" sz="2800" b="1" dirty="0" err="1" smtClean="0">
                <a:latin typeface="Chiller" pitchFamily="82" charset="0"/>
              </a:rPr>
              <a:t>December</a:t>
            </a:r>
            <a:r>
              <a:rPr lang="cs-CZ" sz="2800" b="1" dirty="0" smtClean="0">
                <a:latin typeface="Chiller" pitchFamily="82" charset="0"/>
              </a:rPr>
              <a:t>.</a:t>
            </a:r>
          </a:p>
          <a:p>
            <a:r>
              <a:rPr lang="cs-CZ" sz="2800" b="1" dirty="0" err="1" smtClean="0">
                <a:latin typeface="Chiller" pitchFamily="82" charset="0"/>
              </a:rPr>
              <a:t>It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usually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snows</a:t>
            </a:r>
            <a:r>
              <a:rPr lang="cs-CZ" sz="2800" b="1" dirty="0" smtClean="0">
                <a:latin typeface="Chiller" pitchFamily="82" charset="0"/>
              </a:rPr>
              <a:t> and </a:t>
            </a:r>
            <a:r>
              <a:rPr lang="cs-CZ" sz="2800" b="1" dirty="0" err="1" smtClean="0">
                <a:latin typeface="Chiller" pitchFamily="82" charset="0"/>
              </a:rPr>
              <a:t>it´s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cold</a:t>
            </a:r>
            <a:r>
              <a:rPr lang="cs-CZ" sz="2800" b="1" dirty="0" smtClean="0">
                <a:latin typeface="Chiller" pitchFamily="82" charset="0"/>
              </a:rPr>
              <a:t>.</a:t>
            </a:r>
          </a:p>
          <a:p>
            <a:r>
              <a:rPr lang="cs-CZ" sz="2800" b="1" dirty="0" err="1" smtClean="0">
                <a:latin typeface="Chiller" pitchFamily="82" charset="0"/>
              </a:rPr>
              <a:t>It´s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Christmas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smtClean="0">
                <a:latin typeface="Chiller" pitchFamily="82" charset="0"/>
                <a:sym typeface="Wingdings" pitchFamily="2" charset="2"/>
              </a:rPr>
              <a:t></a:t>
            </a:r>
          </a:p>
          <a:p>
            <a:r>
              <a:rPr lang="cs-CZ" sz="2800" b="1" dirty="0" smtClean="0">
                <a:latin typeface="Chiller" pitchFamily="82" charset="0"/>
                <a:sym typeface="Wingdings" pitchFamily="2" charset="2"/>
              </a:rPr>
              <a:t>I love </a:t>
            </a:r>
            <a:r>
              <a:rPr lang="cs-CZ" sz="2800" b="1" dirty="0" err="1" smtClean="0">
                <a:latin typeface="Chiller" pitchFamily="82" charset="0"/>
                <a:sym typeface="Wingdings" pitchFamily="2" charset="2"/>
              </a:rPr>
              <a:t>winter</a:t>
            </a:r>
            <a:r>
              <a:rPr lang="cs-CZ" sz="2800" b="1" dirty="0" smtClean="0">
                <a:latin typeface="Chiller" pitchFamily="82" charset="0"/>
                <a:sym typeface="Wingdings" pitchFamily="2" charset="2"/>
              </a:rPr>
              <a:t> </a:t>
            </a:r>
            <a:r>
              <a:rPr lang="cs-CZ" sz="2800" b="1" dirty="0" err="1" smtClean="0">
                <a:latin typeface="Chiller" pitchFamily="82" charset="0"/>
                <a:sym typeface="Wingdings" pitchFamily="2" charset="2"/>
              </a:rPr>
              <a:t>because</a:t>
            </a:r>
            <a:r>
              <a:rPr lang="cs-CZ" sz="2800" b="1" dirty="0" smtClean="0">
                <a:latin typeface="Chiller" pitchFamily="82" charset="0"/>
                <a:sym typeface="Wingdings" pitchFamily="2" charset="2"/>
              </a:rPr>
              <a:t> I </a:t>
            </a:r>
            <a:r>
              <a:rPr lang="cs-CZ" sz="2800" b="1" dirty="0" err="1" smtClean="0">
                <a:latin typeface="Chiller" pitchFamily="82" charset="0"/>
                <a:sym typeface="Wingdings" pitchFamily="2" charset="2"/>
              </a:rPr>
              <a:t>can</a:t>
            </a:r>
            <a:r>
              <a:rPr lang="cs-CZ" sz="2800" b="1" dirty="0" smtClean="0">
                <a:latin typeface="Chiller" pitchFamily="82" charset="0"/>
                <a:sym typeface="Wingdings" pitchFamily="2" charset="2"/>
              </a:rPr>
              <a:t> go </a:t>
            </a:r>
            <a:r>
              <a:rPr lang="cs-CZ" sz="2800" b="1" dirty="0" err="1" smtClean="0">
                <a:latin typeface="Chiller" pitchFamily="82" charset="0"/>
                <a:sym typeface="Wingdings" pitchFamily="2" charset="2"/>
              </a:rPr>
              <a:t>skiing</a:t>
            </a:r>
            <a:r>
              <a:rPr lang="cs-CZ" sz="2800" b="1" dirty="0" smtClean="0">
                <a:latin typeface="Chiller" pitchFamily="82" charset="0"/>
                <a:sym typeface="Wingdings" pitchFamily="2" charset="2"/>
              </a:rPr>
              <a:t> and </a:t>
            </a:r>
            <a:r>
              <a:rPr lang="cs-CZ" sz="2800" b="1" dirty="0" err="1" smtClean="0">
                <a:latin typeface="Chiller" pitchFamily="82" charset="0"/>
                <a:sym typeface="Wingdings" pitchFamily="2" charset="2"/>
              </a:rPr>
              <a:t>skating</a:t>
            </a:r>
            <a:r>
              <a:rPr lang="cs-CZ" sz="2800" b="1" dirty="0" smtClean="0">
                <a:latin typeface="Chiller" pitchFamily="82" charset="0"/>
                <a:sym typeface="Wingdings" pitchFamily="2" charset="2"/>
              </a:rPr>
              <a:t>. I </a:t>
            </a:r>
            <a:r>
              <a:rPr lang="cs-CZ" sz="2800" b="1" dirty="0" err="1" smtClean="0">
                <a:latin typeface="Chiller" pitchFamily="82" charset="0"/>
                <a:sym typeface="Wingdings" pitchFamily="2" charset="2"/>
              </a:rPr>
              <a:t>like</a:t>
            </a:r>
            <a:r>
              <a:rPr lang="cs-CZ" sz="2800" b="1" dirty="0" smtClean="0">
                <a:latin typeface="Chiller" pitchFamily="82" charset="0"/>
                <a:sym typeface="Wingdings" pitchFamily="2" charset="2"/>
              </a:rPr>
              <a:t> </a:t>
            </a:r>
            <a:r>
              <a:rPr lang="cs-CZ" sz="2800" b="1" dirty="0" err="1" smtClean="0">
                <a:latin typeface="Chiller" pitchFamily="82" charset="0"/>
                <a:sym typeface="Wingdings" pitchFamily="2" charset="2"/>
              </a:rPr>
              <a:t>cross</a:t>
            </a:r>
            <a:r>
              <a:rPr lang="cs-CZ" sz="2800" b="1" dirty="0" smtClean="0">
                <a:latin typeface="Chiller" pitchFamily="82" charset="0"/>
                <a:sym typeface="Wingdings" pitchFamily="2" charset="2"/>
              </a:rPr>
              <a:t>-country </a:t>
            </a:r>
            <a:r>
              <a:rPr lang="cs-CZ" sz="2800" b="1" dirty="0" err="1" smtClean="0">
                <a:latin typeface="Chiller" pitchFamily="82" charset="0"/>
                <a:sym typeface="Wingdings" pitchFamily="2" charset="2"/>
              </a:rPr>
              <a:t>skiing</a:t>
            </a:r>
            <a:r>
              <a:rPr lang="cs-CZ" sz="2800" b="1" dirty="0" smtClean="0">
                <a:latin typeface="Chiller" pitchFamily="82" charset="0"/>
                <a:sym typeface="Wingdings" pitchFamily="2" charset="2"/>
              </a:rPr>
              <a:t>, </a:t>
            </a:r>
            <a:r>
              <a:rPr lang="cs-CZ" sz="2800" b="1" dirty="0" err="1" smtClean="0">
                <a:latin typeface="Chiller" pitchFamily="82" charset="0"/>
                <a:sym typeface="Wingdings" pitchFamily="2" charset="2"/>
              </a:rPr>
              <a:t>too</a:t>
            </a:r>
            <a:r>
              <a:rPr lang="cs-CZ" sz="2800" b="1" dirty="0" smtClean="0">
                <a:latin typeface="Chiller" pitchFamily="82" charset="0"/>
                <a:sym typeface="Wingdings" pitchFamily="2" charset="2"/>
              </a:rPr>
              <a:t>.</a:t>
            </a:r>
          </a:p>
          <a:p>
            <a:endParaRPr lang="cs-CZ" sz="2800" b="1" dirty="0" smtClean="0">
              <a:latin typeface="Chiller" pitchFamily="82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7268" y="4869160"/>
            <a:ext cx="2908628" cy="1368152"/>
          </a:xfrm>
          <a:solidFill>
            <a:schemeClr val="accent2">
              <a:lumMod val="75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sz="6000" dirty="0" smtClean="0">
                <a:latin typeface="Chiller" pitchFamily="82" charset="0"/>
              </a:rPr>
              <a:t>WINTER</a:t>
            </a:r>
            <a:r>
              <a:rPr lang="cs-CZ" sz="3200" dirty="0" smtClean="0">
                <a:latin typeface="Chiller" pitchFamily="82" charset="0"/>
              </a:rPr>
              <a:t> </a:t>
            </a:r>
            <a:br>
              <a:rPr lang="cs-CZ" sz="3200" dirty="0" smtClean="0">
                <a:latin typeface="Chiller" pitchFamily="82" charset="0"/>
              </a:rPr>
            </a:br>
            <a:r>
              <a:rPr lang="cs-CZ" sz="3200" dirty="0" smtClean="0">
                <a:latin typeface="Chiller" pitchFamily="82" charset="0"/>
              </a:rPr>
              <a:t>in Velké Karlovice</a:t>
            </a:r>
            <a:endParaRPr lang="cs-CZ" sz="6000" dirty="0">
              <a:latin typeface="Chiller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1500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4509120"/>
            <a:ext cx="5678017" cy="1656184"/>
          </a:xfrm>
          <a:ln w="57150"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sz="4800" dirty="0" smtClean="0">
                <a:solidFill>
                  <a:srgbClr val="00B0F0"/>
                </a:solidFill>
                <a:latin typeface="Chiller" pitchFamily="82" charset="0"/>
              </a:rPr>
              <a:t>DECEMBER   JANUARY    FEBRUARY</a:t>
            </a:r>
            <a:endParaRPr lang="cs-CZ" sz="4800" dirty="0">
              <a:solidFill>
                <a:srgbClr val="00B0F0"/>
              </a:solidFill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849608"/>
          </a:xfrm>
        </p:spPr>
        <p:txBody>
          <a:bodyPr>
            <a:normAutofit/>
          </a:bodyPr>
          <a:lstStyle/>
          <a:p>
            <a:r>
              <a:rPr lang="cs-CZ" sz="3200" b="1" dirty="0" err="1">
                <a:latin typeface="Chiller" pitchFamily="82" charset="0"/>
              </a:rPr>
              <a:t>We´ve</a:t>
            </a:r>
            <a:r>
              <a:rPr lang="cs-CZ" sz="3200" b="1" dirty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got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school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holidays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>
                <a:latin typeface="Chiller" pitchFamily="82" charset="0"/>
              </a:rPr>
              <a:t>at</a:t>
            </a:r>
            <a:r>
              <a:rPr lang="cs-CZ" sz="3200" b="1" dirty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Christmas</a:t>
            </a:r>
            <a:r>
              <a:rPr lang="cs-CZ" sz="3200" b="1" dirty="0" smtClean="0">
                <a:latin typeface="Chiller" pitchFamily="82" charset="0"/>
              </a:rPr>
              <a:t>. Great! </a:t>
            </a:r>
          </a:p>
          <a:p>
            <a:r>
              <a:rPr lang="cs-CZ" sz="3200" b="1" dirty="0" err="1" smtClean="0">
                <a:latin typeface="Chiller" pitchFamily="82" charset="0"/>
              </a:rPr>
              <a:t>Our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>
                <a:latin typeface="Chiller" pitchFamily="82" charset="0"/>
              </a:rPr>
              <a:t>family</a:t>
            </a:r>
            <a:r>
              <a:rPr lang="cs-CZ" sz="3200" b="1" dirty="0">
                <a:latin typeface="Chiller" pitchFamily="82" charset="0"/>
              </a:rPr>
              <a:t> </a:t>
            </a:r>
            <a:r>
              <a:rPr lang="cs-CZ" sz="3200" b="1" dirty="0" err="1">
                <a:latin typeface="Chiller" pitchFamily="82" charset="0"/>
              </a:rPr>
              <a:t>is</a:t>
            </a:r>
            <a:r>
              <a:rPr lang="cs-CZ" sz="3200" b="1" dirty="0">
                <a:latin typeface="Chiller" pitchFamily="82" charset="0"/>
              </a:rPr>
              <a:t> </a:t>
            </a:r>
            <a:r>
              <a:rPr lang="cs-CZ" sz="3200" b="1" dirty="0" err="1">
                <a:latin typeface="Chiller" pitchFamily="82" charset="0"/>
              </a:rPr>
              <a:t>always</a:t>
            </a:r>
            <a:r>
              <a:rPr lang="cs-CZ" sz="3200" b="1" dirty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together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at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Christmas</a:t>
            </a:r>
            <a:r>
              <a:rPr lang="cs-CZ" sz="3200" b="1" dirty="0" smtClean="0">
                <a:latin typeface="Chiller" pitchFamily="82" charset="0"/>
              </a:rPr>
              <a:t>. </a:t>
            </a:r>
            <a:r>
              <a:rPr lang="cs-CZ" sz="3200" b="1" dirty="0" err="1" smtClean="0">
                <a:latin typeface="Chiller" pitchFamily="82" charset="0"/>
              </a:rPr>
              <a:t>We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have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special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dinner</a:t>
            </a:r>
            <a:r>
              <a:rPr lang="cs-CZ" sz="3200" b="1" dirty="0" smtClean="0">
                <a:latin typeface="Chiller" pitchFamily="82" charset="0"/>
              </a:rPr>
              <a:t> on 24 </a:t>
            </a:r>
            <a:r>
              <a:rPr lang="cs-CZ" sz="3200" b="1" dirty="0" err="1" smtClean="0">
                <a:latin typeface="Chiller" pitchFamily="82" charset="0"/>
              </a:rPr>
              <a:t>December</a:t>
            </a:r>
            <a:r>
              <a:rPr lang="cs-CZ" sz="3200" b="1" dirty="0" smtClean="0">
                <a:latin typeface="Chiller" pitchFamily="82" charset="0"/>
              </a:rPr>
              <a:t>. </a:t>
            </a:r>
            <a:r>
              <a:rPr lang="cs-CZ" sz="3200" b="1" dirty="0" err="1" smtClean="0">
                <a:latin typeface="Chiller" pitchFamily="82" charset="0"/>
              </a:rPr>
              <a:t>We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get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presents</a:t>
            </a:r>
            <a:r>
              <a:rPr lang="cs-CZ" sz="3200" b="1" dirty="0" smtClean="0">
                <a:latin typeface="Chiller" pitchFamily="82" charset="0"/>
              </a:rPr>
              <a:t>. I love </a:t>
            </a:r>
            <a:r>
              <a:rPr lang="cs-CZ" sz="3200" b="1" dirty="0" err="1" smtClean="0">
                <a:latin typeface="Chiller" pitchFamily="82" charset="0"/>
              </a:rPr>
              <a:t>presents</a:t>
            </a:r>
            <a:r>
              <a:rPr lang="cs-CZ" sz="3200" b="1" dirty="0" smtClean="0">
                <a:latin typeface="Chiller" pitchFamily="82" charset="0"/>
              </a:rPr>
              <a:t>!</a:t>
            </a:r>
          </a:p>
          <a:p>
            <a:r>
              <a:rPr lang="cs-CZ" sz="3200" b="1" dirty="0" err="1" smtClean="0">
                <a:latin typeface="Chiller" pitchFamily="82" charset="0"/>
              </a:rPr>
              <a:t>We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celebrate</a:t>
            </a:r>
            <a:r>
              <a:rPr lang="cs-CZ" sz="3200" b="1" dirty="0" smtClean="0">
                <a:latin typeface="Chiller" pitchFamily="82" charset="0"/>
              </a:rPr>
              <a:t> New </a:t>
            </a:r>
            <a:r>
              <a:rPr lang="cs-CZ" sz="3200" b="1" dirty="0" err="1" smtClean="0">
                <a:latin typeface="Chiller" pitchFamily="82" charset="0"/>
              </a:rPr>
              <a:t>Year</a:t>
            </a:r>
            <a:r>
              <a:rPr lang="cs-CZ" sz="3200" b="1" dirty="0" smtClean="0">
                <a:latin typeface="Chiller" pitchFamily="82" charset="0"/>
              </a:rPr>
              <a:t> on 31 </a:t>
            </a:r>
            <a:r>
              <a:rPr lang="cs-CZ" sz="3200" b="1" dirty="0" err="1" smtClean="0">
                <a:latin typeface="Chiller" pitchFamily="82" charset="0"/>
              </a:rPr>
              <a:t>December</a:t>
            </a:r>
            <a:r>
              <a:rPr lang="cs-CZ" sz="3200" b="1" dirty="0" smtClean="0">
                <a:latin typeface="Chiller" pitchFamily="82" charset="0"/>
              </a:rPr>
              <a:t>.         I </a:t>
            </a:r>
            <a:r>
              <a:rPr lang="cs-CZ" sz="3200" b="1" dirty="0" err="1" smtClean="0">
                <a:latin typeface="Chiller" pitchFamily="82" charset="0"/>
              </a:rPr>
              <a:t>usually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stay</a:t>
            </a:r>
            <a:r>
              <a:rPr lang="cs-CZ" sz="3200" b="1" dirty="0" smtClean="0">
                <a:latin typeface="Chiller" pitchFamily="82" charset="0"/>
              </a:rPr>
              <a:t> up </a:t>
            </a:r>
            <a:r>
              <a:rPr lang="cs-CZ" sz="3200" b="1" dirty="0" err="1" smtClean="0">
                <a:latin typeface="Chiller" pitchFamily="82" charset="0"/>
              </a:rPr>
              <a:t>late</a:t>
            </a:r>
            <a:r>
              <a:rPr lang="cs-CZ" sz="3200" b="1" dirty="0" smtClean="0">
                <a:latin typeface="Chiller" pitchFamily="82" charset="0"/>
              </a:rPr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07707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0" r="660"/>
          <a:stretch>
            <a:fillRect/>
          </a:stretch>
        </p:blipFill>
        <p:spPr>
          <a:xfrm>
            <a:off x="4475175" y="836712"/>
            <a:ext cx="4114800" cy="5184576"/>
          </a:xfrm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620688"/>
            <a:ext cx="3694114" cy="3672408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latin typeface="Chiller" pitchFamily="82" charset="0"/>
              </a:rPr>
              <a:t>Spring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starts</a:t>
            </a:r>
            <a:r>
              <a:rPr lang="cs-CZ" sz="2800" b="1" dirty="0" smtClean="0">
                <a:latin typeface="Chiller" pitchFamily="82" charset="0"/>
              </a:rPr>
              <a:t> in </a:t>
            </a:r>
            <a:r>
              <a:rPr lang="cs-CZ" sz="2800" b="1" dirty="0" err="1" smtClean="0">
                <a:latin typeface="Chiller" pitchFamily="82" charset="0"/>
              </a:rPr>
              <a:t>March</a:t>
            </a:r>
            <a:r>
              <a:rPr lang="cs-CZ" sz="2800" b="1" dirty="0" smtClean="0">
                <a:latin typeface="Chiller" pitchFamily="82" charset="0"/>
              </a:rPr>
              <a:t>.</a:t>
            </a:r>
          </a:p>
          <a:p>
            <a:r>
              <a:rPr lang="cs-CZ" sz="2800" b="1" dirty="0" err="1" smtClean="0">
                <a:latin typeface="Chiller" pitchFamily="82" charset="0"/>
              </a:rPr>
              <a:t>It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usually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rains</a:t>
            </a:r>
            <a:r>
              <a:rPr lang="cs-CZ" sz="2800" b="1" dirty="0" smtClean="0">
                <a:latin typeface="Chiller" pitchFamily="82" charset="0"/>
              </a:rPr>
              <a:t> and </a:t>
            </a:r>
            <a:r>
              <a:rPr lang="cs-CZ" sz="2800" b="1" dirty="0" err="1" smtClean="0">
                <a:latin typeface="Chiller" pitchFamily="82" charset="0"/>
              </a:rPr>
              <a:t>the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grass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goes</a:t>
            </a:r>
            <a:r>
              <a:rPr lang="cs-CZ" sz="2800" b="1" dirty="0" smtClean="0">
                <a:latin typeface="Chiller" pitchFamily="82" charset="0"/>
              </a:rPr>
              <a:t> green.</a:t>
            </a:r>
          </a:p>
          <a:p>
            <a:r>
              <a:rPr lang="cs-CZ" sz="2800" b="1" dirty="0" err="1" smtClean="0">
                <a:latin typeface="Chiller" pitchFamily="82" charset="0"/>
              </a:rPr>
              <a:t>We´ve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got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spring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holiday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for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one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week</a:t>
            </a:r>
            <a:r>
              <a:rPr lang="cs-CZ" sz="2800" b="1" dirty="0" smtClean="0">
                <a:latin typeface="Chiller" pitchFamily="82" charset="0"/>
              </a:rPr>
              <a:t>.</a:t>
            </a:r>
          </a:p>
          <a:p>
            <a:r>
              <a:rPr lang="cs-CZ" sz="2800" b="1" dirty="0" smtClean="0">
                <a:latin typeface="Chiller" pitchFamily="82" charset="0"/>
              </a:rPr>
              <a:t>I </a:t>
            </a:r>
            <a:r>
              <a:rPr lang="cs-CZ" sz="2800" b="1" dirty="0" err="1" smtClean="0">
                <a:latin typeface="Chiller" pitchFamily="82" charset="0"/>
              </a:rPr>
              <a:t>like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spring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because</a:t>
            </a:r>
            <a:r>
              <a:rPr lang="cs-CZ" sz="2800" b="1" dirty="0" smtClean="0">
                <a:latin typeface="Chiller" pitchFamily="82" charset="0"/>
              </a:rPr>
              <a:t> my </a:t>
            </a:r>
            <a:r>
              <a:rPr lang="cs-CZ" sz="2800" b="1" dirty="0" err="1" smtClean="0">
                <a:latin typeface="Chiller" pitchFamily="82" charset="0"/>
              </a:rPr>
              <a:t>birthday</a:t>
            </a:r>
            <a:r>
              <a:rPr lang="cs-CZ" sz="2800" b="1" dirty="0" smtClean="0">
                <a:latin typeface="Chiller" pitchFamily="82" charset="0"/>
              </a:rPr>
              <a:t> </a:t>
            </a:r>
            <a:r>
              <a:rPr lang="cs-CZ" sz="2800" b="1" dirty="0" err="1" smtClean="0">
                <a:latin typeface="Chiller" pitchFamily="82" charset="0"/>
              </a:rPr>
              <a:t>is</a:t>
            </a:r>
            <a:r>
              <a:rPr lang="cs-CZ" sz="2800" b="1" dirty="0" smtClean="0">
                <a:latin typeface="Chiller" pitchFamily="82" charset="0"/>
              </a:rPr>
              <a:t> on 28 </a:t>
            </a:r>
            <a:r>
              <a:rPr lang="cs-CZ" sz="2800" b="1" dirty="0" err="1" smtClean="0">
                <a:latin typeface="Chiller" pitchFamily="82" charset="0"/>
              </a:rPr>
              <a:t>March</a:t>
            </a:r>
            <a:r>
              <a:rPr lang="cs-CZ" sz="2800" b="1" dirty="0" smtClean="0">
                <a:latin typeface="Chiller" pitchFamily="82" charset="0"/>
              </a:rPr>
              <a:t>.</a:t>
            </a:r>
            <a:endParaRPr lang="cs-CZ" sz="2800" b="1" dirty="0">
              <a:latin typeface="Chiller" pitchFamily="82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547664" y="4797152"/>
            <a:ext cx="2880320" cy="1584176"/>
          </a:xfrm>
          <a:solidFill>
            <a:srgbClr val="66FF33"/>
          </a:solidFill>
        </p:spPr>
        <p:txBody>
          <a:bodyPr/>
          <a:lstStyle/>
          <a:p>
            <a:pPr marL="0" indent="0" algn="ctr">
              <a:buNone/>
            </a:pPr>
            <a:r>
              <a:rPr lang="cs-CZ" sz="6000" dirty="0" smtClean="0">
                <a:latin typeface="Chiller" pitchFamily="82" charset="0"/>
              </a:rPr>
              <a:t> SPRING </a:t>
            </a:r>
            <a:br>
              <a:rPr lang="cs-CZ" sz="6000" dirty="0" smtClean="0">
                <a:latin typeface="Chiller" pitchFamily="82" charset="0"/>
              </a:rPr>
            </a:br>
            <a:r>
              <a:rPr lang="cs-CZ" sz="3200" dirty="0" smtClean="0">
                <a:latin typeface="Chiller" pitchFamily="82" charset="0"/>
              </a:rPr>
              <a:t>in </a:t>
            </a:r>
            <a:r>
              <a:rPr lang="cs-CZ" sz="3200" dirty="0" err="1" smtClean="0">
                <a:latin typeface="Chiller" pitchFamily="82" charset="0"/>
              </a:rPr>
              <a:t>Ireland</a:t>
            </a:r>
            <a:endParaRPr lang="cs-CZ" sz="3200" dirty="0">
              <a:latin typeface="Chiller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9990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5229200"/>
            <a:ext cx="4669904" cy="1008112"/>
          </a:xfrm>
          <a:ln w="57150">
            <a:solidFill>
              <a:srgbClr val="66FF33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sz="4800" dirty="0" smtClean="0">
                <a:solidFill>
                  <a:srgbClr val="66FF33"/>
                </a:solidFill>
                <a:latin typeface="Chiller" pitchFamily="82" charset="0"/>
              </a:rPr>
              <a:t>MARCH  APRIL  MAY</a:t>
            </a:r>
            <a:endParaRPr lang="cs-CZ" sz="4800" dirty="0">
              <a:solidFill>
                <a:srgbClr val="66FF33"/>
              </a:solidFill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0656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Chiller" pitchFamily="82" charset="0"/>
              </a:rPr>
              <a:t>I </a:t>
            </a:r>
            <a:r>
              <a:rPr lang="cs-CZ" sz="3200" b="1" dirty="0" err="1" smtClean="0">
                <a:latin typeface="Chiller" pitchFamily="82" charset="0"/>
              </a:rPr>
              <a:t>can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ride</a:t>
            </a:r>
            <a:r>
              <a:rPr lang="cs-CZ" sz="3200" b="1" dirty="0" smtClean="0">
                <a:latin typeface="Chiller" pitchFamily="82" charset="0"/>
              </a:rPr>
              <a:t> my bike </a:t>
            </a:r>
            <a:r>
              <a:rPr lang="cs-CZ" sz="3200" b="1" dirty="0" err="1" smtClean="0">
                <a:latin typeface="Chiller" pitchFamily="82" charset="0"/>
              </a:rPr>
              <a:t>again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after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winter</a:t>
            </a:r>
            <a:r>
              <a:rPr lang="cs-CZ" sz="3200" b="1" dirty="0" smtClean="0">
                <a:latin typeface="Chiller" pitchFamily="82" charset="0"/>
              </a:rPr>
              <a:t>.</a:t>
            </a:r>
          </a:p>
          <a:p>
            <a:r>
              <a:rPr lang="cs-CZ" sz="3200" b="1" dirty="0" err="1" smtClean="0">
                <a:latin typeface="Chiller" pitchFamily="82" charset="0"/>
              </a:rPr>
              <a:t>It´s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Easter</a:t>
            </a:r>
            <a:r>
              <a:rPr lang="cs-CZ" sz="3200" b="1" dirty="0" smtClean="0">
                <a:latin typeface="Chiller" pitchFamily="82" charset="0"/>
              </a:rPr>
              <a:t>. </a:t>
            </a:r>
            <a:r>
              <a:rPr lang="cs-CZ" sz="3200" b="1" dirty="0" err="1" smtClean="0">
                <a:latin typeface="Chiller" pitchFamily="82" charset="0"/>
              </a:rPr>
              <a:t>Boys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get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lots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of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eggs</a:t>
            </a:r>
            <a:r>
              <a:rPr lang="cs-CZ" sz="3200" b="1" dirty="0" smtClean="0">
                <a:latin typeface="Chiller" pitchFamily="82" charset="0"/>
              </a:rPr>
              <a:t> and </a:t>
            </a:r>
            <a:r>
              <a:rPr lang="cs-CZ" sz="3200" b="1" dirty="0" err="1" smtClean="0">
                <a:latin typeface="Chiller" pitchFamily="82" charset="0"/>
              </a:rPr>
              <a:t>chocolate</a:t>
            </a:r>
            <a:r>
              <a:rPr lang="cs-CZ" sz="3200" b="1" dirty="0" smtClean="0">
                <a:latin typeface="Chiller" pitchFamily="82" charset="0"/>
              </a:rPr>
              <a:t>.</a:t>
            </a:r>
          </a:p>
          <a:p>
            <a:r>
              <a:rPr lang="cs-CZ" sz="3200" b="1" dirty="0" smtClean="0">
                <a:latin typeface="Chiller" pitchFamily="82" charset="0"/>
              </a:rPr>
              <a:t>My </a:t>
            </a:r>
            <a:r>
              <a:rPr lang="cs-CZ" sz="3200" b="1" dirty="0" err="1" smtClean="0">
                <a:latin typeface="Chiller" pitchFamily="82" charset="0"/>
              </a:rPr>
              <a:t>brother´s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birthday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is</a:t>
            </a:r>
            <a:r>
              <a:rPr lang="cs-CZ" sz="3200" b="1" dirty="0" smtClean="0">
                <a:latin typeface="Chiller" pitchFamily="82" charset="0"/>
              </a:rPr>
              <a:t> on 20 </a:t>
            </a:r>
            <a:r>
              <a:rPr lang="cs-CZ" sz="3200" b="1" dirty="0" err="1" smtClean="0">
                <a:latin typeface="Chiller" pitchFamily="82" charset="0"/>
              </a:rPr>
              <a:t>April</a:t>
            </a:r>
            <a:r>
              <a:rPr lang="cs-CZ" sz="3200" b="1" dirty="0" smtClean="0">
                <a:latin typeface="Chiller" pitchFamily="82" charset="0"/>
              </a:rPr>
              <a:t>. I </a:t>
            </a:r>
            <a:r>
              <a:rPr lang="cs-CZ" sz="3200" b="1" dirty="0" err="1" smtClean="0">
                <a:latin typeface="Chiller" pitchFamily="82" charset="0"/>
              </a:rPr>
              <a:t>buy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him</a:t>
            </a:r>
            <a:r>
              <a:rPr lang="cs-CZ" sz="3200" b="1" dirty="0" smtClean="0">
                <a:latin typeface="Chiller" pitchFamily="82" charset="0"/>
              </a:rPr>
              <a:t> a </a:t>
            </a:r>
            <a:r>
              <a:rPr lang="cs-CZ" sz="3200" b="1" dirty="0" err="1" smtClean="0">
                <a:latin typeface="Chiller" pitchFamily="82" charset="0"/>
              </a:rPr>
              <a:t>present</a:t>
            </a:r>
            <a:r>
              <a:rPr lang="cs-CZ" sz="3200" b="1" dirty="0" smtClean="0">
                <a:latin typeface="Chiller" pitchFamily="82" charset="0"/>
              </a:rPr>
              <a:t>.</a:t>
            </a:r>
          </a:p>
          <a:p>
            <a:r>
              <a:rPr lang="cs-CZ" sz="3200" b="1" dirty="0" smtClean="0">
                <a:latin typeface="Chiller" pitchFamily="82" charset="0"/>
              </a:rPr>
              <a:t>I </a:t>
            </a:r>
            <a:r>
              <a:rPr lang="cs-CZ" sz="3200" b="1" dirty="0" err="1" smtClean="0">
                <a:latin typeface="Chiller" pitchFamily="82" charset="0"/>
              </a:rPr>
              <a:t>always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watch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ice-hockey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>
                <a:latin typeface="Chiller" pitchFamily="82" charset="0"/>
              </a:rPr>
              <a:t>c</a:t>
            </a:r>
            <a:r>
              <a:rPr lang="cs-CZ" sz="3200" b="1" dirty="0" err="1" smtClean="0">
                <a:latin typeface="Chiller" pitchFamily="82" charset="0"/>
              </a:rPr>
              <a:t>hampionship</a:t>
            </a:r>
            <a:r>
              <a:rPr lang="cs-CZ" sz="3200" b="1" dirty="0" smtClean="0">
                <a:latin typeface="Chiller" pitchFamily="82" charset="0"/>
              </a:rPr>
              <a:t> in May. I </a:t>
            </a:r>
            <a:r>
              <a:rPr lang="cs-CZ" sz="3200" b="1" dirty="0" err="1" smtClean="0">
                <a:latin typeface="Chiller" pitchFamily="82" charset="0"/>
              </a:rPr>
              <a:t>really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enjoy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it!</a:t>
            </a:r>
            <a:endParaRPr lang="cs-CZ" sz="3200" b="1" dirty="0" smtClean="0">
              <a:latin typeface="Chiller" pitchFamily="82" charset="0"/>
            </a:endParaRPr>
          </a:p>
          <a:p>
            <a:endParaRPr lang="cs-CZ" sz="3200" b="1" dirty="0">
              <a:latin typeface="Chiller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4203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5175" y="764704"/>
            <a:ext cx="4114800" cy="4248472"/>
          </a:xfrm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620688"/>
            <a:ext cx="3694114" cy="4104456"/>
          </a:xfrm>
        </p:spPr>
        <p:txBody>
          <a:bodyPr>
            <a:normAutofit fontScale="77500" lnSpcReduction="20000"/>
          </a:bodyPr>
          <a:lstStyle/>
          <a:p>
            <a:endParaRPr lang="cs-CZ" sz="2800" b="1" dirty="0" smtClean="0">
              <a:latin typeface="Chiller" pitchFamily="82" charset="0"/>
            </a:endParaRPr>
          </a:p>
          <a:p>
            <a:endParaRPr lang="cs-CZ" sz="2800" b="1" dirty="0">
              <a:latin typeface="Chiller" pitchFamily="82" charset="0"/>
            </a:endParaRPr>
          </a:p>
          <a:p>
            <a:endParaRPr lang="cs-CZ" sz="2800" b="1" dirty="0" smtClean="0">
              <a:latin typeface="Chiller" pitchFamily="82" charset="0"/>
            </a:endParaRPr>
          </a:p>
          <a:p>
            <a:r>
              <a:rPr lang="cs-CZ" sz="3600" b="1" dirty="0" smtClean="0">
                <a:latin typeface="Chiller" pitchFamily="82" charset="0"/>
              </a:rPr>
              <a:t>No </a:t>
            </a:r>
            <a:r>
              <a:rPr lang="cs-CZ" sz="3600" b="1" dirty="0" err="1">
                <a:latin typeface="Chiller" pitchFamily="82" charset="0"/>
              </a:rPr>
              <a:t>school</a:t>
            </a:r>
            <a:r>
              <a:rPr lang="cs-CZ" sz="3600" b="1" dirty="0">
                <a:latin typeface="Chiller" pitchFamily="82" charset="0"/>
              </a:rPr>
              <a:t> </a:t>
            </a:r>
            <a:r>
              <a:rPr lang="cs-CZ" sz="3600" b="1" dirty="0" err="1">
                <a:latin typeface="Chiller" pitchFamily="82" charset="0"/>
              </a:rPr>
              <a:t>fo</a:t>
            </a:r>
            <a:r>
              <a:rPr lang="cs-CZ" sz="3600" b="1" dirty="0">
                <a:latin typeface="Chiller" pitchFamily="82" charset="0"/>
              </a:rPr>
              <a:t> </a:t>
            </a:r>
            <a:r>
              <a:rPr lang="cs-CZ" sz="3600" b="1" dirty="0" err="1">
                <a:latin typeface="Chiller" pitchFamily="82" charset="0"/>
              </a:rPr>
              <a:t>eight</a:t>
            </a:r>
            <a:r>
              <a:rPr lang="cs-CZ" sz="3600" b="1" dirty="0">
                <a:latin typeface="Chiller" pitchFamily="82" charset="0"/>
              </a:rPr>
              <a:t> </a:t>
            </a:r>
            <a:r>
              <a:rPr lang="cs-CZ" sz="3600" b="1" dirty="0" err="1">
                <a:latin typeface="Chiller" pitchFamily="82" charset="0"/>
              </a:rPr>
              <a:t>weeks</a:t>
            </a:r>
            <a:r>
              <a:rPr lang="cs-CZ" sz="3600" b="1" dirty="0">
                <a:latin typeface="Chiller" pitchFamily="82" charset="0"/>
              </a:rPr>
              <a:t>. I </a:t>
            </a:r>
            <a:r>
              <a:rPr lang="cs-CZ" sz="3600" b="1" dirty="0" err="1">
                <a:latin typeface="Chiller" pitchFamily="82" charset="0"/>
              </a:rPr>
              <a:t>can</a:t>
            </a:r>
            <a:r>
              <a:rPr lang="cs-CZ" sz="3600" b="1" dirty="0">
                <a:latin typeface="Chiller" pitchFamily="82" charset="0"/>
              </a:rPr>
              <a:t> </a:t>
            </a:r>
            <a:r>
              <a:rPr lang="cs-CZ" sz="3600" b="1" dirty="0" err="1">
                <a:latin typeface="Chiller" pitchFamily="82" charset="0"/>
              </a:rPr>
              <a:t>sleep</a:t>
            </a:r>
            <a:r>
              <a:rPr lang="cs-CZ" sz="3600" b="1" dirty="0">
                <a:latin typeface="Chiller" pitchFamily="82" charset="0"/>
              </a:rPr>
              <a:t> </a:t>
            </a:r>
            <a:r>
              <a:rPr lang="cs-CZ" sz="3600" b="1" dirty="0" err="1">
                <a:latin typeface="Chiller" pitchFamily="82" charset="0"/>
              </a:rPr>
              <a:t>late</a:t>
            </a:r>
            <a:r>
              <a:rPr lang="cs-CZ" sz="3600" b="1" dirty="0">
                <a:latin typeface="Chiller" pitchFamily="82" charset="0"/>
              </a:rPr>
              <a:t>. Great!</a:t>
            </a:r>
          </a:p>
          <a:p>
            <a:r>
              <a:rPr lang="cs-CZ" sz="3600" b="1" dirty="0" err="1" smtClean="0">
                <a:latin typeface="Chiller" pitchFamily="82" charset="0"/>
              </a:rPr>
              <a:t>The</a:t>
            </a:r>
            <a:r>
              <a:rPr lang="cs-CZ" sz="3600" b="1" dirty="0" smtClean="0">
                <a:latin typeface="Chiller" pitchFamily="82" charset="0"/>
              </a:rPr>
              <a:t> </a:t>
            </a:r>
            <a:r>
              <a:rPr lang="cs-CZ" sz="3600" b="1" dirty="0" err="1">
                <a:latin typeface="Chiller" pitchFamily="82" charset="0"/>
              </a:rPr>
              <a:t>weather</a:t>
            </a:r>
            <a:r>
              <a:rPr lang="cs-CZ" sz="3600" b="1" dirty="0">
                <a:latin typeface="Chiller" pitchFamily="82" charset="0"/>
              </a:rPr>
              <a:t> </a:t>
            </a:r>
            <a:r>
              <a:rPr lang="cs-CZ" sz="3600" b="1" dirty="0" err="1">
                <a:latin typeface="Chiller" pitchFamily="82" charset="0"/>
              </a:rPr>
              <a:t>is</a:t>
            </a:r>
            <a:r>
              <a:rPr lang="cs-CZ" sz="3600" b="1" dirty="0">
                <a:latin typeface="Chiller" pitchFamily="82" charset="0"/>
              </a:rPr>
              <a:t> sunny and </a:t>
            </a:r>
            <a:r>
              <a:rPr lang="cs-CZ" sz="3600" b="1" dirty="0" err="1">
                <a:latin typeface="Chiller" pitchFamily="82" charset="0"/>
              </a:rPr>
              <a:t>warm</a:t>
            </a:r>
            <a:r>
              <a:rPr lang="cs-CZ" sz="3600" b="1" dirty="0">
                <a:latin typeface="Chiller" pitchFamily="82" charset="0"/>
              </a:rPr>
              <a:t>. </a:t>
            </a:r>
            <a:endParaRPr lang="cs-CZ" sz="3600" b="1" dirty="0" smtClean="0">
              <a:latin typeface="Chiller" pitchFamily="82" charset="0"/>
            </a:endParaRPr>
          </a:p>
          <a:p>
            <a:r>
              <a:rPr lang="cs-CZ" sz="3600" b="1" dirty="0" smtClean="0">
                <a:latin typeface="Chiller" pitchFamily="82" charset="0"/>
              </a:rPr>
              <a:t>I </a:t>
            </a:r>
            <a:r>
              <a:rPr lang="cs-CZ" sz="3600" b="1" dirty="0">
                <a:latin typeface="Chiller" pitchFamily="82" charset="0"/>
              </a:rPr>
              <a:t>love </a:t>
            </a:r>
            <a:r>
              <a:rPr lang="cs-CZ" sz="3600" b="1" dirty="0" err="1">
                <a:latin typeface="Chiller" pitchFamily="82" charset="0"/>
              </a:rPr>
              <a:t>summer</a:t>
            </a:r>
            <a:r>
              <a:rPr lang="cs-CZ" sz="3600" b="1" dirty="0">
                <a:latin typeface="Chiller" pitchFamily="82" charset="0"/>
              </a:rPr>
              <a:t>. </a:t>
            </a:r>
            <a:r>
              <a:rPr lang="cs-CZ" sz="3600" b="1" dirty="0" err="1" smtClean="0">
                <a:latin typeface="Chiller" pitchFamily="82" charset="0"/>
              </a:rPr>
              <a:t>The</a:t>
            </a:r>
            <a:r>
              <a:rPr lang="cs-CZ" sz="3600" b="1" dirty="0" smtClean="0">
                <a:latin typeface="Chiller" pitchFamily="82" charset="0"/>
              </a:rPr>
              <a:t> </a:t>
            </a:r>
            <a:r>
              <a:rPr lang="cs-CZ" sz="3600" b="1" dirty="0" err="1">
                <a:latin typeface="Chiller" pitchFamily="82" charset="0"/>
              </a:rPr>
              <a:t>days</a:t>
            </a:r>
            <a:r>
              <a:rPr lang="cs-CZ" sz="3600" b="1" dirty="0">
                <a:latin typeface="Chiller" pitchFamily="82" charset="0"/>
              </a:rPr>
              <a:t> are long </a:t>
            </a:r>
            <a:r>
              <a:rPr lang="cs-CZ" sz="3600" b="1" dirty="0" err="1">
                <a:latin typeface="Chiller" pitchFamily="82" charset="0"/>
              </a:rPr>
              <a:t>again</a:t>
            </a:r>
            <a:r>
              <a:rPr lang="cs-CZ" sz="3600" b="1" dirty="0">
                <a:latin typeface="Chiller" pitchFamily="82" charset="0"/>
              </a:rPr>
              <a:t> and </a:t>
            </a:r>
            <a:r>
              <a:rPr lang="cs-CZ" sz="3600" b="1" dirty="0" err="1">
                <a:latin typeface="Chiller" pitchFamily="82" charset="0"/>
              </a:rPr>
              <a:t>the</a:t>
            </a:r>
            <a:r>
              <a:rPr lang="cs-CZ" sz="3600" b="1" dirty="0">
                <a:latin typeface="Chiller" pitchFamily="82" charset="0"/>
              </a:rPr>
              <a:t> sun </a:t>
            </a:r>
            <a:r>
              <a:rPr lang="cs-CZ" sz="3600" b="1" dirty="0" err="1">
                <a:latin typeface="Chiller" pitchFamily="82" charset="0"/>
              </a:rPr>
              <a:t>gives</a:t>
            </a:r>
            <a:r>
              <a:rPr lang="cs-CZ" sz="3600" b="1" dirty="0">
                <a:latin typeface="Chiller" pitchFamily="82" charset="0"/>
              </a:rPr>
              <a:t> </a:t>
            </a:r>
            <a:r>
              <a:rPr lang="cs-CZ" sz="3600" b="1" dirty="0" err="1">
                <a:latin typeface="Chiller" pitchFamily="82" charset="0"/>
              </a:rPr>
              <a:t>me</a:t>
            </a:r>
            <a:r>
              <a:rPr lang="cs-CZ" sz="3600" b="1" dirty="0">
                <a:latin typeface="Chiller" pitchFamily="82" charset="0"/>
              </a:rPr>
              <a:t> </a:t>
            </a:r>
            <a:r>
              <a:rPr lang="cs-CZ" sz="3600" b="1" dirty="0" err="1">
                <a:latin typeface="Chiller" pitchFamily="82" charset="0"/>
              </a:rPr>
              <a:t>lots</a:t>
            </a:r>
            <a:r>
              <a:rPr lang="cs-CZ" sz="3600" b="1" dirty="0">
                <a:latin typeface="Chiller" pitchFamily="82" charset="0"/>
              </a:rPr>
              <a:t> </a:t>
            </a:r>
            <a:r>
              <a:rPr lang="cs-CZ" sz="3600" b="1" dirty="0" err="1">
                <a:latin typeface="Chiller" pitchFamily="82" charset="0"/>
              </a:rPr>
              <a:t>of</a:t>
            </a:r>
            <a:r>
              <a:rPr lang="cs-CZ" sz="3600" b="1" dirty="0">
                <a:latin typeface="Chiller" pitchFamily="82" charset="0"/>
              </a:rPr>
              <a:t> </a:t>
            </a:r>
            <a:r>
              <a:rPr lang="cs-CZ" sz="3600" b="1" dirty="0" err="1">
                <a:latin typeface="Chiller" pitchFamily="82" charset="0"/>
              </a:rPr>
              <a:t>energy</a:t>
            </a:r>
            <a:r>
              <a:rPr lang="cs-CZ" sz="2800" b="1" dirty="0">
                <a:latin typeface="Chiller" pitchFamily="82" charset="0"/>
              </a:rPr>
              <a:t>.</a:t>
            </a:r>
          </a:p>
          <a:p>
            <a:pPr marL="0" indent="0">
              <a:buNone/>
            </a:pPr>
            <a:endParaRPr lang="cs-CZ" sz="2800" b="1" dirty="0" smtClean="0">
              <a:latin typeface="Chiller" pitchFamily="82" charset="0"/>
            </a:endParaRPr>
          </a:p>
          <a:p>
            <a:endParaRPr lang="cs-CZ" sz="2800" dirty="0" smtClean="0">
              <a:latin typeface="Chiller" pitchFamily="82" charset="0"/>
            </a:endParaRPr>
          </a:p>
          <a:p>
            <a:endParaRPr lang="cs-CZ" sz="2800" b="1" dirty="0">
              <a:latin typeface="Chiller" pitchFamily="82" charset="0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43608" y="4653135"/>
            <a:ext cx="3240360" cy="1584177"/>
          </a:xfrm>
          <a:solidFill>
            <a:schemeClr val="accent6"/>
          </a:solidFill>
        </p:spPr>
        <p:txBody>
          <a:bodyPr/>
          <a:lstStyle/>
          <a:p>
            <a:pPr marL="0" indent="0" algn="ctr">
              <a:buNone/>
            </a:pPr>
            <a:r>
              <a:rPr lang="cs-CZ" sz="6000" dirty="0" smtClean="0">
                <a:latin typeface="Chiller" pitchFamily="82" charset="0"/>
              </a:rPr>
              <a:t>SUMMER</a:t>
            </a:r>
            <a:r>
              <a:rPr lang="cs-CZ" dirty="0" smtClean="0">
                <a:latin typeface="Chiller" pitchFamily="82" charset="0"/>
              </a:rPr>
              <a:t> </a:t>
            </a:r>
            <a:br>
              <a:rPr lang="cs-CZ" dirty="0" smtClean="0">
                <a:latin typeface="Chiller" pitchFamily="82" charset="0"/>
              </a:rPr>
            </a:br>
            <a:r>
              <a:rPr lang="cs-CZ" sz="3200" dirty="0" smtClean="0">
                <a:latin typeface="Chiller" pitchFamily="82" charset="0"/>
              </a:rPr>
              <a:t>in Slovakia</a:t>
            </a:r>
            <a:endParaRPr lang="cs-CZ" sz="3200" dirty="0">
              <a:latin typeface="Chiller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9813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5157192"/>
            <a:ext cx="4525888" cy="936104"/>
          </a:xfrm>
          <a:ln w="57150">
            <a:solidFill>
              <a:schemeClr val="accent6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  <a:latin typeface="Chiller" pitchFamily="82" charset="0"/>
              </a:rPr>
              <a:t>JUNE  JULY  AUGUST</a:t>
            </a:r>
            <a:endParaRPr lang="cs-CZ" dirty="0">
              <a:solidFill>
                <a:schemeClr val="accent6"/>
              </a:solidFill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latin typeface="Chiller" pitchFamily="82" charset="0"/>
              </a:rPr>
              <a:t>Summer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holidays</a:t>
            </a:r>
            <a:r>
              <a:rPr lang="cs-CZ" sz="3200" b="1" dirty="0" smtClean="0">
                <a:latin typeface="Chiller" pitchFamily="82" charset="0"/>
              </a:rPr>
              <a:t> start on 1 July. </a:t>
            </a:r>
          </a:p>
          <a:p>
            <a:r>
              <a:rPr lang="cs-CZ" sz="3200" b="1" dirty="0" smtClean="0">
                <a:latin typeface="Chiller" pitchFamily="82" charset="0"/>
              </a:rPr>
              <a:t> I </a:t>
            </a:r>
            <a:r>
              <a:rPr lang="cs-CZ" sz="3200" b="1" dirty="0" err="1" smtClean="0">
                <a:latin typeface="Chiller" pitchFamily="82" charset="0"/>
              </a:rPr>
              <a:t>often</a:t>
            </a:r>
            <a:r>
              <a:rPr lang="cs-CZ" sz="3200" b="1" dirty="0" smtClean="0">
                <a:latin typeface="Chiller" pitchFamily="82" charset="0"/>
              </a:rPr>
              <a:t> go </a:t>
            </a:r>
            <a:r>
              <a:rPr lang="cs-CZ" sz="3200" b="1" dirty="0" err="1" smtClean="0">
                <a:latin typeface="Chiller" pitchFamily="82" charset="0"/>
              </a:rPr>
              <a:t>swimming</a:t>
            </a:r>
            <a:r>
              <a:rPr lang="cs-CZ" sz="3200" b="1" dirty="0" smtClean="0">
                <a:latin typeface="Chiller" pitchFamily="82" charset="0"/>
              </a:rPr>
              <a:t>. I </a:t>
            </a:r>
            <a:r>
              <a:rPr lang="cs-CZ" sz="3200" b="1" dirty="0" err="1" smtClean="0">
                <a:latin typeface="Chiller" pitchFamily="82" charset="0"/>
              </a:rPr>
              <a:t>cycle</a:t>
            </a:r>
            <a:r>
              <a:rPr lang="cs-CZ" sz="3200" b="1" dirty="0" smtClean="0">
                <a:latin typeface="Chiller" pitchFamily="82" charset="0"/>
              </a:rPr>
              <a:t> a lot.</a:t>
            </a:r>
          </a:p>
          <a:p>
            <a:r>
              <a:rPr lang="cs-CZ" sz="3200" b="1" dirty="0" smtClean="0">
                <a:latin typeface="Chiller" pitchFamily="82" charset="0"/>
              </a:rPr>
              <a:t>I </a:t>
            </a:r>
            <a:r>
              <a:rPr lang="cs-CZ" sz="3200" b="1" dirty="0" err="1" smtClean="0">
                <a:latin typeface="Chiller" pitchFamily="82" charset="0"/>
              </a:rPr>
              <a:t>like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err="1" smtClean="0">
                <a:latin typeface="Chiller" pitchFamily="82" charset="0"/>
              </a:rPr>
              <a:t>roller</a:t>
            </a:r>
            <a:r>
              <a:rPr lang="cs-CZ" sz="3200" b="1" dirty="0" smtClean="0">
                <a:latin typeface="Chiller" pitchFamily="82" charset="0"/>
              </a:rPr>
              <a:t> –</a:t>
            </a:r>
            <a:r>
              <a:rPr lang="cs-CZ" sz="3200" b="1" dirty="0" err="1" smtClean="0">
                <a:latin typeface="Chiller" pitchFamily="82" charset="0"/>
              </a:rPr>
              <a:t>blading</a:t>
            </a:r>
            <a:r>
              <a:rPr lang="cs-CZ" sz="3200" b="1" dirty="0" smtClean="0">
                <a:latin typeface="Chiller" pitchFamily="82" charset="0"/>
              </a:rPr>
              <a:t>, </a:t>
            </a:r>
            <a:r>
              <a:rPr lang="cs-CZ" sz="3200" b="1" dirty="0" err="1" smtClean="0">
                <a:latin typeface="Chiller" pitchFamily="82" charset="0"/>
              </a:rPr>
              <a:t>too</a:t>
            </a:r>
            <a:r>
              <a:rPr lang="cs-CZ" sz="3200" b="1" dirty="0" smtClean="0">
                <a:latin typeface="Chiller" pitchFamily="82" charset="0"/>
              </a:rPr>
              <a:t>.</a:t>
            </a:r>
          </a:p>
          <a:p>
            <a:r>
              <a:rPr lang="cs-CZ" sz="3200" b="1" dirty="0" err="1">
                <a:latin typeface="Chiller" pitchFamily="82" charset="0"/>
              </a:rPr>
              <a:t>We</a:t>
            </a:r>
            <a:r>
              <a:rPr lang="cs-CZ" sz="3200" b="1" dirty="0">
                <a:latin typeface="Chiller" pitchFamily="82" charset="0"/>
              </a:rPr>
              <a:t> </a:t>
            </a:r>
            <a:r>
              <a:rPr lang="cs-CZ" sz="3200" b="1" dirty="0" err="1">
                <a:latin typeface="Chiller" pitchFamily="82" charset="0"/>
              </a:rPr>
              <a:t>usually</a:t>
            </a:r>
            <a:r>
              <a:rPr lang="cs-CZ" sz="3200" b="1" dirty="0">
                <a:latin typeface="Chiller" pitchFamily="82" charset="0"/>
              </a:rPr>
              <a:t> </a:t>
            </a:r>
            <a:r>
              <a:rPr lang="cs-CZ" sz="3200" b="1" dirty="0" err="1">
                <a:latin typeface="Chiller" pitchFamily="82" charset="0"/>
              </a:rPr>
              <a:t>have</a:t>
            </a:r>
            <a:r>
              <a:rPr lang="cs-CZ" sz="3200" b="1" dirty="0">
                <a:latin typeface="Chiller" pitchFamily="82" charset="0"/>
              </a:rPr>
              <a:t> </a:t>
            </a:r>
            <a:r>
              <a:rPr lang="cs-CZ" sz="3200" b="1" dirty="0" err="1">
                <a:latin typeface="Chiller" pitchFamily="82" charset="0"/>
              </a:rPr>
              <a:t>lots</a:t>
            </a:r>
            <a:r>
              <a:rPr lang="cs-CZ" sz="3200" b="1" dirty="0">
                <a:latin typeface="Chiller" pitchFamily="82" charset="0"/>
              </a:rPr>
              <a:t> </a:t>
            </a:r>
            <a:r>
              <a:rPr lang="cs-CZ" sz="3200" b="1" dirty="0" err="1">
                <a:latin typeface="Chiller" pitchFamily="82" charset="0"/>
              </a:rPr>
              <a:t>of</a:t>
            </a:r>
            <a:r>
              <a:rPr lang="cs-CZ" sz="3200" b="1" dirty="0">
                <a:latin typeface="Chiller" pitchFamily="82" charset="0"/>
              </a:rPr>
              <a:t> </a:t>
            </a:r>
            <a:r>
              <a:rPr lang="cs-CZ" sz="3200" b="1" dirty="0" err="1">
                <a:latin typeface="Chiller" pitchFamily="82" charset="0"/>
              </a:rPr>
              <a:t>barbecues</a:t>
            </a:r>
            <a:r>
              <a:rPr lang="cs-CZ" sz="3200" b="1" dirty="0">
                <a:latin typeface="Chiller" pitchFamily="82" charset="0"/>
              </a:rPr>
              <a:t> in </a:t>
            </a:r>
            <a:r>
              <a:rPr lang="cs-CZ" sz="3200" b="1" dirty="0" err="1">
                <a:latin typeface="Chiller" pitchFamily="82" charset="0"/>
              </a:rPr>
              <a:t>the</a:t>
            </a:r>
            <a:r>
              <a:rPr lang="cs-CZ" sz="3200" b="1" dirty="0">
                <a:latin typeface="Chiller" pitchFamily="82" charset="0"/>
              </a:rPr>
              <a:t> </a:t>
            </a:r>
            <a:r>
              <a:rPr lang="cs-CZ" sz="3200" b="1" dirty="0" err="1">
                <a:latin typeface="Chiller" pitchFamily="82" charset="0"/>
              </a:rPr>
              <a:t>evening</a:t>
            </a:r>
            <a:r>
              <a:rPr lang="cs-CZ" sz="3200" b="1" dirty="0" smtClean="0">
                <a:latin typeface="Chiller" pitchFamily="82" charset="0"/>
              </a:rPr>
              <a:t>. </a:t>
            </a:r>
            <a:r>
              <a:rPr lang="cs-CZ" sz="3200" b="1" dirty="0" err="1" smtClean="0">
                <a:latin typeface="Chiller" pitchFamily="82" charset="0"/>
              </a:rPr>
              <a:t>Yummy</a:t>
            </a:r>
            <a:r>
              <a:rPr lang="cs-CZ" sz="3200" b="1" dirty="0" smtClean="0">
                <a:latin typeface="Chiller" pitchFamily="82" charset="0"/>
              </a:rPr>
              <a:t> </a:t>
            </a:r>
            <a:r>
              <a:rPr lang="cs-CZ" sz="3200" b="1" dirty="0" smtClean="0">
                <a:latin typeface="Chiller" pitchFamily="82" charset="0"/>
                <a:sym typeface="Wingdings" pitchFamily="2" charset="2"/>
              </a:rPr>
              <a:t></a:t>
            </a:r>
            <a:endParaRPr lang="cs-CZ" sz="3200" b="1" dirty="0">
              <a:latin typeface="Chiller" pitchFamily="82" charset="0"/>
            </a:endParaRPr>
          </a:p>
          <a:p>
            <a:endParaRPr lang="cs-CZ" sz="3200" b="1" dirty="0">
              <a:latin typeface="Chiller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49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1" y="2852936"/>
            <a:ext cx="6974160" cy="2662232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 err="1" smtClean="0">
                <a:latin typeface="Chiller" pitchFamily="82" charset="0"/>
              </a:rPr>
              <a:t>Thanks</a:t>
            </a:r>
            <a:r>
              <a:rPr lang="cs-CZ" sz="6000" dirty="0" smtClean="0">
                <a:latin typeface="Chiller" pitchFamily="82" charset="0"/>
              </a:rPr>
              <a:t> </a:t>
            </a:r>
            <a:r>
              <a:rPr lang="cs-CZ" sz="6000" dirty="0" err="1" smtClean="0">
                <a:latin typeface="Chiller" pitchFamily="82" charset="0"/>
              </a:rPr>
              <a:t>for</a:t>
            </a:r>
            <a:r>
              <a:rPr lang="cs-CZ" sz="6000" dirty="0" smtClean="0">
                <a:latin typeface="Chiller" pitchFamily="82" charset="0"/>
              </a:rPr>
              <a:t> </a:t>
            </a:r>
            <a:r>
              <a:rPr lang="cs-CZ" sz="6000" dirty="0" err="1" smtClean="0">
                <a:latin typeface="Chiller" pitchFamily="82" charset="0"/>
              </a:rPr>
              <a:t>your</a:t>
            </a:r>
            <a:r>
              <a:rPr lang="cs-CZ" sz="6000" dirty="0" smtClean="0">
                <a:latin typeface="Chiller" pitchFamily="82" charset="0"/>
              </a:rPr>
              <a:t> </a:t>
            </a:r>
            <a:r>
              <a:rPr lang="cs-CZ" sz="6000" dirty="0" err="1" smtClean="0">
                <a:latin typeface="Chiller" pitchFamily="82" charset="0"/>
              </a:rPr>
              <a:t>attention</a:t>
            </a:r>
            <a:r>
              <a:rPr lang="cs-CZ" sz="6000" dirty="0" smtClean="0">
                <a:latin typeface="Chiller" pitchFamily="82" charset="0"/>
              </a:rPr>
              <a:t>. </a:t>
            </a:r>
            <a:r>
              <a:rPr lang="cs-CZ" sz="6000" dirty="0" smtClean="0">
                <a:latin typeface="Chiller" pitchFamily="82" charset="0"/>
                <a:sym typeface="Wingdings" pitchFamily="2" charset="2"/>
              </a:rPr>
              <a:t></a:t>
            </a:r>
            <a:endParaRPr lang="cs-CZ" sz="6000" dirty="0">
              <a:latin typeface="Chiller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326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908720"/>
            <a:ext cx="6512511" cy="4606448"/>
          </a:xfrm>
        </p:spPr>
        <p:txBody>
          <a:bodyPr/>
          <a:lstStyle/>
          <a:p>
            <a:pPr algn="l"/>
            <a:r>
              <a:rPr lang="cs-CZ" sz="6600" dirty="0">
                <a:latin typeface="Comic Sans MS" pitchFamily="66" charset="0"/>
              </a:rPr>
              <a:t>ZDROJE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Vlastní tvorba autora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 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Foto – archiv autora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7336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262</TotalTime>
  <Words>345</Words>
  <Application>Microsoft Office PowerPoint</Application>
  <PresentationFormat>Předvádění na obrazovce (4:3)</PresentationFormat>
  <Paragraphs>53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ZÁKLADNÍ ŠKOLA SLOVAN, KROMĚŘÍŽ, PŘÍSPĚVKOVÁ ORGANIZACE ZEYEROVA 3354, 767 01 KROMĚŘÍŽ  projekt v rámci vzdělávacího programu VZDĚLÁNÍ PRO KONKURENCESCHOPNOST   ŠABLONA ČÍSLO: III/2 NÁZEV:  INOVACE A ZKVALITNĚNÍ VÝUKY PROSTŘEDNICTVÍM ICT      Předmět: Anglický jazyk   Ročník: 7.   Téma: Můj rok   Autor: Mgr. Lenka Havránková   Datum vytvoření: 6. 3. 2012   VY_32_INOVACE_14_LH       </vt:lpstr>
      <vt:lpstr>Prezentace aplikace PowerPoint</vt:lpstr>
      <vt:lpstr>A YEAR IN MY LIFE</vt:lpstr>
      <vt:lpstr>AUTUMN  at Brdo</vt:lpstr>
      <vt:lpstr>SEPTEMBER   OCTOBER    NOVEMBER</vt:lpstr>
      <vt:lpstr>WINTER  in Velké Karlovice</vt:lpstr>
      <vt:lpstr>DECEMBER   JANUARY    FEBRUARY</vt:lpstr>
      <vt:lpstr> SPRING  in Ireland</vt:lpstr>
      <vt:lpstr>MARCH  APRIL  MAY</vt:lpstr>
      <vt:lpstr>SUMMER  in Slovakia</vt:lpstr>
      <vt:lpstr>JUNE  JULY  AUGUST</vt:lpstr>
      <vt:lpstr>Thanks for your attention. </vt:lpstr>
      <vt:lpstr>ZDROJE   Vlastní tvorba autora   Foto – archiv autora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YEAR IN MY LIFE</dc:title>
  <dc:creator>Lenka Havránková</dc:creator>
  <cp:lastModifiedBy>Lenka Havrankova</cp:lastModifiedBy>
  <cp:revision>30</cp:revision>
  <dcterms:created xsi:type="dcterms:W3CDTF">2012-05-30T17:02:45Z</dcterms:created>
  <dcterms:modified xsi:type="dcterms:W3CDTF">2012-11-14T14:58:02Z</dcterms:modified>
</cp:coreProperties>
</file>