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49516-0E11-432C-B485-EEB4EE4AA004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32D47-2B7F-4BC4-9663-80D23B87436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49516-0E11-432C-B485-EEB4EE4AA004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32D47-2B7F-4BC4-9663-80D23B8743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49516-0E11-432C-B485-EEB4EE4AA004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32D47-2B7F-4BC4-9663-80D23B87436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49516-0E11-432C-B485-EEB4EE4AA004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32D47-2B7F-4BC4-9663-80D23B8743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49516-0E11-432C-B485-EEB4EE4AA004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32D47-2B7F-4BC4-9663-80D23B8743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49516-0E11-432C-B485-EEB4EE4AA004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32D47-2B7F-4BC4-9663-80D23B8743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49516-0E11-432C-B485-EEB4EE4AA004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32D47-2B7F-4BC4-9663-80D23B8743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49516-0E11-432C-B485-EEB4EE4AA004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32D47-2B7F-4BC4-9663-80D23B8743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49516-0E11-432C-B485-EEB4EE4AA004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8932D47-2B7F-4BC4-9663-80D23B87436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49516-0E11-432C-B485-EEB4EE4AA004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32D47-2B7F-4BC4-9663-80D23B8743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49516-0E11-432C-B485-EEB4EE4AA004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32D47-2B7F-4BC4-9663-80D23B8743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A449516-0E11-432C-B485-EEB4EE4AA004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8932D47-2B7F-4BC4-9663-80D23B874363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Obdélník 5"/>
          <p:cNvSpPr>
            <a:spLocks noChangeArrowheads="1"/>
          </p:cNvSpPr>
          <p:nvPr/>
        </p:nvSpPr>
        <p:spPr bwMode="auto">
          <a:xfrm>
            <a:off x="1190625" y="2133600"/>
            <a:ext cx="6267450" cy="4237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>
                <a:latin typeface="Trebuchet MS" pitchFamily="34" charset="0"/>
              </a:rPr>
              <a:t> </a:t>
            </a:r>
            <a:r>
              <a:rPr lang="cs-CZ" sz="1100" b="1" dirty="0">
                <a:latin typeface="Trebuchet MS" pitchFamily="34" charset="0"/>
              </a:rPr>
              <a:t>METODICKÝ LIST PRO ZŠ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 Pro zpracování vzdělávacích materiálů (VM)v rámci projektu EU peníze školám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                      Operační program Vzdělávání pro konkurenceschopnost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  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Projekt: Moderní výuka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 Registrační číslo: CZ.1.07/1.4.00/21.3192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 Číslo DUM: </a:t>
            </a:r>
            <a:r>
              <a:rPr lang="cs-CZ" sz="1100" b="1" dirty="0" smtClean="0">
                <a:latin typeface="Trebuchet MS" pitchFamily="34" charset="0"/>
              </a:rPr>
              <a:t>VY_</a:t>
            </a:r>
            <a:r>
              <a:rPr lang="cs-CZ" sz="1100" b="1" dirty="0" smtClean="0"/>
              <a:t>32</a:t>
            </a:r>
            <a:r>
              <a:rPr lang="cs-CZ" sz="1100" b="1" dirty="0" smtClean="0">
                <a:latin typeface="Trebuchet MS" pitchFamily="34" charset="0"/>
              </a:rPr>
              <a:t>_INOVACE_</a:t>
            </a:r>
            <a:r>
              <a:rPr lang="cs-CZ" sz="1100" b="1" dirty="0" smtClean="0"/>
              <a:t>5.1.02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 Jméno autora: Mgr. Jarmila </a:t>
            </a:r>
            <a:r>
              <a:rPr lang="cs-CZ" sz="1100" b="1" dirty="0" err="1">
                <a:latin typeface="Trebuchet MS" pitchFamily="34" charset="0"/>
              </a:rPr>
              <a:t>Gécová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 Datum, období kdy byl vytvořen: říjen 2011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 Název práce: </a:t>
            </a:r>
            <a:r>
              <a:rPr lang="cs-CZ" sz="1100" b="1" dirty="0" smtClean="0"/>
              <a:t>28. říjen 1918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 Předmět, pro který je VM určen: </a:t>
            </a:r>
            <a:r>
              <a:rPr lang="cs-CZ" sz="1100" b="1" dirty="0"/>
              <a:t>Výchova k občanství</a:t>
            </a:r>
            <a:endParaRPr lang="cs-CZ" sz="1100" dirty="0"/>
          </a:p>
          <a:p>
            <a:r>
              <a:rPr lang="cs-CZ" sz="1100" b="1" dirty="0">
                <a:latin typeface="Trebuchet MS" pitchFamily="34" charset="0"/>
              </a:rPr>
              <a:t> Ročník, pro který je VM určen </a:t>
            </a:r>
            <a:r>
              <a:rPr lang="cs-CZ" sz="1100" b="1" dirty="0"/>
              <a:t>6</a:t>
            </a:r>
            <a:r>
              <a:rPr lang="cs-CZ" sz="1100" b="1" dirty="0">
                <a:latin typeface="Trebuchet MS" pitchFamily="34" charset="0"/>
              </a:rPr>
              <a:t>.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 Časová dotace</a:t>
            </a:r>
            <a:r>
              <a:rPr lang="cs-CZ" sz="1100" dirty="0">
                <a:latin typeface="Trebuchet MS" pitchFamily="34" charset="0"/>
              </a:rPr>
              <a:t>: </a:t>
            </a:r>
            <a:r>
              <a:rPr lang="cs-CZ" sz="1100" b="1" dirty="0" smtClean="0"/>
              <a:t>1 h.</a:t>
            </a:r>
            <a:endParaRPr lang="cs-CZ" sz="1100" dirty="0"/>
          </a:p>
          <a:p>
            <a:r>
              <a:rPr lang="cs-CZ" sz="1100" b="1" dirty="0">
                <a:latin typeface="Trebuchet MS" pitchFamily="34" charset="0"/>
              </a:rPr>
              <a:t>  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Vzdělávací oblast, tematický okruh, téma: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/>
              <a:t>Výchova k občanství</a:t>
            </a:r>
            <a:endParaRPr lang="cs-CZ" sz="1100" dirty="0"/>
          </a:p>
          <a:p>
            <a:r>
              <a:rPr lang="cs-CZ" sz="1100" b="1" dirty="0"/>
              <a:t>Má vlast</a:t>
            </a:r>
            <a:endParaRPr lang="cs-CZ" sz="1100" dirty="0"/>
          </a:p>
          <a:p>
            <a:r>
              <a:rPr lang="cs-CZ" sz="1100" b="1" dirty="0"/>
              <a:t>28. říjen 1918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  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Metodický list, anotace- výstižný popis způsobu použití VM ve výuce:</a:t>
            </a:r>
            <a:r>
              <a:rPr lang="cs-CZ" sz="1100" dirty="0">
                <a:latin typeface="Trebuchet MS" pitchFamily="34" charset="0"/>
              </a:rPr>
              <a:t> </a:t>
            </a:r>
          </a:p>
          <a:p>
            <a:r>
              <a:rPr lang="cs-CZ" sz="1100" dirty="0"/>
              <a:t>Prezentace je </a:t>
            </a:r>
            <a:r>
              <a:rPr lang="cs-CZ" sz="1100" dirty="0" smtClean="0"/>
              <a:t>výukovým </a:t>
            </a:r>
            <a:r>
              <a:rPr lang="cs-CZ" sz="1100" dirty="0"/>
              <a:t>materiálem k tématu Má vlast, rozšiřuje národní povědomí a navazuje na znalosti z 5. </a:t>
            </a:r>
            <a:r>
              <a:rPr lang="cs-CZ" sz="1100" dirty="0" smtClean="0"/>
              <a:t>ročníku.</a:t>
            </a:r>
            <a:endParaRPr lang="cs-CZ" sz="1100" dirty="0"/>
          </a:p>
          <a:p>
            <a:r>
              <a:rPr lang="cs-CZ" sz="1100" b="1" dirty="0">
                <a:latin typeface="Trebuchet MS" pitchFamily="34" charset="0"/>
              </a:rPr>
              <a:t> </a:t>
            </a:r>
            <a:endParaRPr lang="cs-CZ" sz="1100" dirty="0">
              <a:latin typeface="Trebuchet MS" pitchFamily="34" charset="0"/>
            </a:endParaRPr>
          </a:p>
          <a:p>
            <a:r>
              <a:rPr lang="cs-CZ" sz="1100" b="1" dirty="0">
                <a:latin typeface="Trebuchet MS" pitchFamily="34" charset="0"/>
              </a:rPr>
              <a:t>Pomůcky</a:t>
            </a:r>
            <a:r>
              <a:rPr lang="cs-CZ" sz="1100" dirty="0">
                <a:latin typeface="Trebuchet MS" pitchFamily="34" charset="0"/>
              </a:rPr>
              <a:t>: </a:t>
            </a:r>
            <a:r>
              <a:rPr lang="cs-CZ" sz="1100" dirty="0"/>
              <a:t>obrazový materiál</a:t>
            </a:r>
            <a:endParaRPr lang="cs-CZ" dirty="0"/>
          </a:p>
        </p:txBody>
      </p:sp>
      <p:pic>
        <p:nvPicPr>
          <p:cNvPr id="1026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2913" y="307306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8024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23678" y="1340768"/>
            <a:ext cx="8556117" cy="1828800"/>
          </a:xfrm>
        </p:spPr>
        <p:txBody>
          <a:bodyPr/>
          <a:lstStyle/>
          <a:p>
            <a:r>
              <a:rPr lang="cs-CZ" dirty="0" smtClean="0"/>
              <a:t>28. ŘÍJEN 1918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STÁTNÍ SVÁTEK ČESKÉ REPUBLIKY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149080"/>
            <a:ext cx="28575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164288" y="692696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VY_32_INOVACE_5.1.02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6237312"/>
            <a:ext cx="18002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/>
              <a:t>vysocina-news.cz,full.jpg</a:t>
            </a:r>
          </a:p>
        </p:txBody>
      </p:sp>
    </p:spTree>
    <p:extLst>
      <p:ext uri="{BB962C8B-B14F-4D97-AF65-F5344CB8AC3E}">
        <p14:creationId xmlns:p14="http://schemas.microsoft.com/office/powerpoint/2010/main" val="2521297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50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RAKOUSKO-UHERSKÁ MONARCHIE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1568" y="1412776"/>
            <a:ext cx="8229600" cy="701432"/>
          </a:xfrm>
        </p:spPr>
        <p:txBody>
          <a:bodyPr/>
          <a:lstStyle/>
          <a:p>
            <a:r>
              <a:rPr lang="cs-CZ" dirty="0" smtClean="0"/>
              <a:t>České země pod nadvládou Rakousko-Uherska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2673" y="5152783"/>
            <a:ext cx="2633146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60848"/>
            <a:ext cx="51530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933390"/>
            <a:ext cx="2667000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20072" y="5661248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císař František Josef I.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56176" y="6519825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Leccos.com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48264" y="6519826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Materialmatejekudeje.cz. </a:t>
            </a:r>
            <a:r>
              <a:rPr lang="cs-CZ" sz="1200" dirty="0" err="1" smtClean="0"/>
              <a:t>jpg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07656" y="5077157"/>
            <a:ext cx="243249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err="1"/>
              <a:t>rakousko-uhersko</a:t>
            </a:r>
            <a:r>
              <a:rPr lang="cs-CZ" sz="1100" dirty="0"/>
              <a:t>- mapa 1867.jpg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0" y="5077157"/>
            <a:ext cx="226774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dirty="0" smtClean="0"/>
              <a:t>kralovstviceske.bloger.cz.800px, </a:t>
            </a:r>
            <a:r>
              <a:rPr lang="cs-CZ" sz="1050" dirty="0" err="1" smtClean="0"/>
              <a:t>jpg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65442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1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4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676456" cy="1143000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1. světová válka </a:t>
            </a:r>
            <a:r>
              <a:rPr lang="cs-CZ" sz="4000" dirty="0" smtClean="0"/>
              <a:t>– </a:t>
            </a:r>
            <a:r>
              <a:rPr lang="cs-CZ" sz="3600" dirty="0" smtClean="0"/>
              <a:t>za císaře pána a </a:t>
            </a:r>
            <a:br>
              <a:rPr lang="cs-CZ" sz="3600" dirty="0" smtClean="0"/>
            </a:br>
            <a:r>
              <a:rPr lang="cs-CZ" sz="3600" dirty="0"/>
              <a:t> </a:t>
            </a:r>
            <a:r>
              <a:rPr lang="cs-CZ" sz="3600" dirty="0" smtClean="0"/>
              <a:t>                                                   jeho rodinu </a:t>
            </a:r>
            <a:r>
              <a:rPr lang="cs-CZ" sz="3600" dirty="0" smtClean="0">
                <a:solidFill>
                  <a:srgbClr val="FF0000"/>
                </a:solidFill>
              </a:rPr>
              <a:t>1914-1918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8229600" cy="2232248"/>
          </a:xfrm>
        </p:spPr>
        <p:txBody>
          <a:bodyPr>
            <a:normAutofit/>
          </a:bodyPr>
          <a:lstStyle/>
          <a:p>
            <a:r>
              <a:rPr lang="cs-CZ" dirty="0"/>
              <a:t> </a:t>
            </a:r>
            <a:r>
              <a:rPr lang="cs-CZ" sz="1800" dirty="0"/>
              <a:t>Všechno začalo tzv. ,,</a:t>
            </a:r>
            <a:r>
              <a:rPr lang="cs-CZ" sz="1800" i="1" dirty="0"/>
              <a:t>V předvečer první světové války</a:t>
            </a:r>
            <a:r>
              <a:rPr lang="cs-CZ" sz="1800" dirty="0"/>
              <a:t>'', kdy byl spáchán atentát na habsburského následovníka trůnu Františka Ferdinanda d'Este. Atentát byl spáchán ve Srbsku skupinou říkající si ,,Černá ruka''. Atentát byl proveden jak na </a:t>
            </a:r>
            <a:r>
              <a:rPr lang="cs-CZ" sz="1800" dirty="0">
                <a:solidFill>
                  <a:srgbClr val="FF0000"/>
                </a:solidFill>
              </a:rPr>
              <a:t>Františka Ferdinanda d'Este</a:t>
            </a:r>
            <a:r>
              <a:rPr lang="cs-CZ" sz="1800" dirty="0"/>
              <a:t>, tak i na jeho ženu </a:t>
            </a:r>
            <a:r>
              <a:rPr lang="cs-CZ" sz="1800" dirty="0">
                <a:solidFill>
                  <a:srgbClr val="FF0000"/>
                </a:solidFill>
              </a:rPr>
              <a:t>Žofii z </a:t>
            </a:r>
            <a:r>
              <a:rPr lang="cs-CZ" sz="1800" dirty="0" err="1">
                <a:solidFill>
                  <a:srgbClr val="FF0000"/>
                </a:solidFill>
              </a:rPr>
              <a:t>Hohenbergu</a:t>
            </a:r>
            <a:r>
              <a:rPr lang="cs-CZ" sz="1800" dirty="0"/>
              <a:t>. Oba tomuto atentátu podlehli. Toto byla záminka pro vypuknutí 1. světové války.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84984"/>
            <a:ext cx="2280591" cy="3037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1718" y="3429000"/>
            <a:ext cx="3101330" cy="2127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1840" y="580526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ZÁKOPOVÁ VÁLKA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91718" y="5559043"/>
            <a:ext cx="489654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ucebnice-dejepisu.ic.cz,800px_Germaninfantry1914.jpg</a:t>
            </a:r>
            <a:endParaRPr lang="cs-CZ" sz="1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699336"/>
            <a:ext cx="2232248" cy="3018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630652" y="3282870"/>
            <a:ext cx="22322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FreePhotoBank,ODV.jpg</a:t>
            </a:r>
            <a:endParaRPr lang="cs-CZ" sz="1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322974"/>
            <a:ext cx="28438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Commons.wikimedia.org.ferdinandzofiarl8.jpg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87457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2000"/>
                            </p:stCondLst>
                            <p:childTnLst>
                              <p:par>
                                <p:cTn id="28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96" y="1556792"/>
            <a:ext cx="3201144" cy="2232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96" y="4148898"/>
            <a:ext cx="3201144" cy="2134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034390"/>
            <a:ext cx="5038725" cy="3790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7794" y="4365104"/>
            <a:ext cx="1876425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19021" y="5881933"/>
            <a:ext cx="49727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prezident – Tomáš </a:t>
            </a:r>
            <a:r>
              <a:rPr lang="cs-CZ" b="1" dirty="0" err="1" smtClean="0">
                <a:solidFill>
                  <a:srgbClr val="0070C0"/>
                </a:solidFill>
              </a:rPr>
              <a:t>Garique</a:t>
            </a:r>
            <a:r>
              <a:rPr lang="cs-CZ" b="1" dirty="0" smtClean="0">
                <a:solidFill>
                  <a:srgbClr val="0070C0"/>
                </a:solidFill>
              </a:rPr>
              <a:t> Masaryk</a:t>
            </a:r>
          </a:p>
          <a:p>
            <a:pPr algn="ctr"/>
            <a:r>
              <a:rPr lang="cs-CZ" dirty="0"/>
              <a:t> </a:t>
            </a:r>
            <a:r>
              <a:rPr lang="cs-CZ" dirty="0" smtClean="0"/>
              <a:t>         </a:t>
            </a:r>
            <a:r>
              <a:rPr lang="cs-CZ" i="1" dirty="0" smtClean="0">
                <a:solidFill>
                  <a:srgbClr val="C00000"/>
                </a:solidFill>
              </a:rPr>
              <a:t>„ Nebát se a nekrást“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849724"/>
            <a:ext cx="4427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Rozpad Rakousko-Uherské monarchie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463531"/>
            <a:ext cx="1573213" cy="206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49998" y="6391956"/>
            <a:ext cx="19367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abicko.avcr.cz,28rijen.jpg</a:t>
            </a: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6056" y="6528264"/>
            <a:ext cx="19017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Masaryk.nazory.cz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43808" y="6530456"/>
            <a:ext cx="1800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aplakatkevznikuCSR.jpg</a:t>
            </a: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764704"/>
            <a:ext cx="35283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commons.wikimedia.org, 185670-vznik-csr-9.jpg</a:t>
            </a:r>
            <a:endParaRPr lang="cs-CZ" sz="1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05405" y="5612879"/>
            <a:ext cx="184881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dirty="0" smtClean="0"/>
              <a:t>vysocina-news.cz,full.jpg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2938800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125</TotalTime>
  <Words>80</Words>
  <Application>Microsoft Office PowerPoint</Application>
  <PresentationFormat>Předvádění na obrazovce (4:3)</PresentationFormat>
  <Paragraphs>49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Prezentace aplikace PowerPoint</vt:lpstr>
      <vt:lpstr>28. ŘÍJEN 1918</vt:lpstr>
      <vt:lpstr>RAKOUSKO-UHERSKÁ MONARCHIE  </vt:lpstr>
      <vt:lpstr>1. světová válka – za císaře pána a                                                      jeho rodinu 1914-1918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28. ŘÍJEN 1918</dc:title>
  <dc:creator>Asus</dc:creator>
  <cp:lastModifiedBy>Jarmila</cp:lastModifiedBy>
  <cp:revision>14</cp:revision>
  <dcterms:created xsi:type="dcterms:W3CDTF">2011-10-19T01:09:40Z</dcterms:created>
  <dcterms:modified xsi:type="dcterms:W3CDTF">2013-10-06T09:31:14Z</dcterms:modified>
</cp:coreProperties>
</file>