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FFFF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VY_32_INOVACE_5.1.06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říjen 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Co nás proslavilo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Výchova k občanství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6.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 smtClean="0"/>
              <a:t>Naše vlast</a:t>
            </a:r>
            <a:endParaRPr lang="cs-CZ" sz="1100" dirty="0"/>
          </a:p>
          <a:p>
            <a:r>
              <a:rPr lang="cs-CZ" sz="1100" b="1" dirty="0"/>
              <a:t>Co nás proslavilo</a:t>
            </a:r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materiálem k</a:t>
            </a:r>
            <a:r>
              <a:rPr lang="cs-CZ" sz="1100" dirty="0"/>
              <a:t> upevňování znalostí </a:t>
            </a:r>
            <a:r>
              <a:rPr lang="cs-CZ" sz="1100" dirty="0" smtClean="0"/>
              <a:t>o ČR, posilování národní hrdosti a uvědomění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prezentace, obrazový soubor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663" y="338137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9881" y="764704"/>
            <a:ext cx="8229600" cy="1143000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5400" dirty="0" smtClean="0">
                <a:solidFill>
                  <a:srgbClr val="FFFF00"/>
                </a:solidFill>
              </a:rPr>
              <a:t>Co nás proslavilo</a:t>
            </a:r>
            <a:endParaRPr lang="cs-CZ" sz="5400" dirty="0">
              <a:solidFill>
                <a:srgbClr val="FFFF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149" y="2726926"/>
            <a:ext cx="5529064" cy="3317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30149" y="6064313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http://free-top.tym.cz/download.php?ds=slepa-mapa-cr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8"/>
            <a:ext cx="1743018" cy="1577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1060450" cy="281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1895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6310" y="6791"/>
            <a:ext cx="8229600" cy="1143000"/>
          </a:xfrm>
        </p:spPr>
        <p:txBody>
          <a:bodyPr/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Stavby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" y="1168770"/>
            <a:ext cx="4381500" cy="311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04567" y="90872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http://www.poklad.cz/vyletni-trasy/na-hrad-karlstejn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9351"/>
            <a:ext cx="3433376" cy="1922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74324" y="13107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http://www.guide-prague.cz/galpopup/prague-introduction-tour/17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33055"/>
            <a:ext cx="1705278" cy="260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80456" y="66117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http://www.coop.cz/magazin/1_2007/prazsky_orloj.html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051" y="2827613"/>
            <a:ext cx="2792413" cy="3719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084230" y="2507868"/>
            <a:ext cx="263405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http://hcz.ic.cz/050914/gal050914_25.htm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26" b="16397"/>
          <a:stretch/>
        </p:blipFill>
        <p:spPr bwMode="auto">
          <a:xfrm>
            <a:off x="323528" y="4758423"/>
            <a:ext cx="3376090" cy="177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97875" y="444114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http://www.libri.cz/databaze/mosty/heslo.php?id=1058</a:t>
            </a:r>
          </a:p>
        </p:txBody>
      </p:sp>
    </p:spTree>
    <p:extLst>
      <p:ext uri="{BB962C8B-B14F-4D97-AF65-F5344CB8AC3E}">
        <p14:creationId xmlns:p14="http://schemas.microsoft.com/office/powerpoint/2010/main" val="42679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Přírodní krásy a útvary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555" y="1394783"/>
            <a:ext cx="430253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1177062"/>
            <a:ext cx="473458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www.ceskosaske-svycarsko.cz/pravcicka-brana/foto-2.html</a:t>
            </a:r>
            <a:endParaRPr lang="cs-CZ" sz="1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3733800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20072" y="66117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http://www.quido.cz/priroda/moravsky_kras.html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10" y="4305300"/>
            <a:ext cx="2223918" cy="1860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26073" y="40590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http://cs.wikipedia.org/wiki/Ach%C3%A1t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500" y="4365725"/>
            <a:ext cx="2548408" cy="178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91356" y="6165304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http://cs.wikipedia.org/wiki/Vltav%C3%ADn</a:t>
            </a: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2286465" cy="2286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860497" y="1300172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</a:t>
            </a:r>
            <a:r>
              <a:rPr lang="cs-CZ" sz="1000" dirty="0" smtClean="0"/>
              <a:t>://geisha.cz/1006/y-rubin</a:t>
            </a:r>
            <a:endParaRPr lang="cs-CZ" sz="10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387" y="692696"/>
            <a:ext cx="1565384" cy="276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540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Slavní čeští umělci, vědci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637" y="1556792"/>
            <a:ext cx="2273395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859183" y="126876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http://www.filmacek.net/o-filmech/skrivanci-na-niti.php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40716"/>
            <a:ext cx="1682874" cy="2371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948264" y="5923164"/>
            <a:ext cx="1819721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>
                <a:solidFill>
                  <a:prstClr val="white"/>
                </a:solidFill>
              </a:rPr>
              <a:t>http://www.kfilmu.net/osobnosti.php?sekce=informace&amp;osoba=zdenek-sverak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211" y="1138997"/>
            <a:ext cx="2695575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70213" y="6514485"/>
            <a:ext cx="222208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http://www.zob.cz/?q=node/1151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423" y="1556792"/>
            <a:ext cx="1063569" cy="2815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53571"/>
            <a:ext cx="3747393" cy="2660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355976" y="6206708"/>
            <a:ext cx="214049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>
                <a:solidFill>
                  <a:prstClr val="white"/>
                </a:solidFill>
              </a:rPr>
              <a:t>http://aktualne.centrum.cz/veda/fotogalerie/2011/10/02/nobelova-cena/foto/411323/</a:t>
            </a:r>
          </a:p>
        </p:txBody>
      </p:sp>
    </p:spTree>
    <p:extLst>
      <p:ext uri="{BB962C8B-B14F-4D97-AF65-F5344CB8AC3E}">
        <p14:creationId xmlns:p14="http://schemas.microsoft.com/office/powerpoint/2010/main" val="2443942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České výrobky – např.: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5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rgbClr val="FF0000"/>
                </a:solidFill>
              </a:rPr>
              <a:t>č</a:t>
            </a:r>
            <a:r>
              <a:rPr lang="cs-CZ" sz="3200" dirty="0" smtClean="0">
                <a:solidFill>
                  <a:srgbClr val="FF0000"/>
                </a:solidFill>
              </a:rPr>
              <a:t>eské sklo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1782108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</a:rPr>
              <a:t>plzeňské pivo Prazdroj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1598" y="3789040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pardubický perník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30909" y="5517232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olomoucké syrečky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2645624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FF00"/>
                </a:solidFill>
              </a:rPr>
              <a:t>auto Škoda Plzeň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45794" y="4571034"/>
            <a:ext cx="4470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FFFF"/>
                </a:solidFill>
              </a:rPr>
              <a:t>karlovarský porcelán</a:t>
            </a:r>
            <a:endParaRPr lang="cs-CZ" sz="3200" dirty="0">
              <a:solidFill>
                <a:srgbClr val="00FFFF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116" y="2492896"/>
            <a:ext cx="2541662" cy="2076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7326560" y="4571034"/>
            <a:ext cx="134989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http://www.e-kramek.cz/cti-zbozi.php?id=Srdce_valentynske</a:t>
            </a:r>
          </a:p>
        </p:txBody>
      </p:sp>
    </p:spTree>
    <p:extLst>
      <p:ext uri="{BB962C8B-B14F-4D97-AF65-F5344CB8AC3E}">
        <p14:creationId xmlns:p14="http://schemas.microsoft.com/office/powerpoint/2010/main" val="28511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Vědecké objevy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FFFF"/>
                </a:solidFill>
              </a:rPr>
              <a:t>Spoj, co k sobě patří:</a:t>
            </a:r>
          </a:p>
          <a:p>
            <a:pPr marL="137160" indent="0">
              <a:buNone/>
            </a:pPr>
            <a:endParaRPr lang="cs-CZ" dirty="0" smtClean="0">
              <a:solidFill>
                <a:srgbClr val="00FFFF"/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MUDr</a:t>
            </a:r>
            <a:r>
              <a:rPr lang="cs-CZ" dirty="0">
                <a:solidFill>
                  <a:srgbClr val="FF0000"/>
                </a:solidFill>
              </a:rPr>
              <a:t>.</a:t>
            </a:r>
            <a:r>
              <a:rPr lang="cs-CZ" dirty="0" smtClean="0">
                <a:solidFill>
                  <a:srgbClr val="FF0000"/>
                </a:solidFill>
              </a:rPr>
              <a:t> Jan Janský 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vynález </a:t>
            </a:r>
            <a:r>
              <a:rPr lang="cs-CZ" sz="1800" dirty="0" smtClean="0">
                <a:solidFill>
                  <a:srgbClr val="FFFF00"/>
                </a:solidFill>
              </a:rPr>
              <a:t>RUCHADLA (pluhu) užívá celý svět</a:t>
            </a:r>
            <a:endParaRPr lang="cs-CZ" dirty="0" smtClean="0">
              <a:solidFill>
                <a:srgbClr val="FF0000"/>
              </a:solidFill>
            </a:endParaRPr>
          </a:p>
          <a:p>
            <a:pPr marL="13716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                                           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Bratři Veverkové             </a:t>
            </a:r>
            <a:r>
              <a:rPr lang="cs-CZ" sz="1800" dirty="0" smtClean="0">
                <a:solidFill>
                  <a:srgbClr val="FFFF00"/>
                </a:solidFill>
              </a:rPr>
              <a:t>opat brněnského kláštera objevil zákony</a:t>
            </a:r>
          </a:p>
          <a:p>
            <a:pPr marL="137160" indent="0">
              <a:buNone/>
            </a:pPr>
            <a:r>
              <a:rPr lang="cs-CZ" sz="1800" dirty="0">
                <a:solidFill>
                  <a:srgbClr val="FFFF00"/>
                </a:solidFill>
              </a:rPr>
              <a:t>	</a:t>
            </a:r>
            <a:r>
              <a:rPr lang="cs-CZ" sz="1800" dirty="0" smtClean="0">
                <a:solidFill>
                  <a:srgbClr val="FFFF00"/>
                </a:solidFill>
              </a:rPr>
              <a:t>	        	                  dědičnosti, dodnes </a:t>
            </a:r>
            <a:r>
              <a:rPr lang="cs-CZ" sz="1800" dirty="0" smtClean="0">
                <a:solidFill>
                  <a:srgbClr val="FFFF00"/>
                </a:solidFill>
              </a:rPr>
              <a:t> je </a:t>
            </a:r>
            <a:r>
              <a:rPr lang="cs-CZ" sz="1800" dirty="0" smtClean="0">
                <a:solidFill>
                  <a:srgbClr val="FFFF00"/>
                </a:solidFill>
              </a:rPr>
              <a:t>využívá genetika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Johan Gregor Mendel	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lodní </a:t>
            </a:r>
            <a:r>
              <a:rPr lang="cs-CZ" sz="1800" dirty="0" smtClean="0">
                <a:solidFill>
                  <a:srgbClr val="FFFF00"/>
                </a:solidFill>
              </a:rPr>
              <a:t>šroub dokonaleji pohánějící loď</a:t>
            </a:r>
            <a:endParaRPr lang="cs-CZ" dirty="0" smtClean="0">
              <a:solidFill>
                <a:srgbClr val="FF0000"/>
              </a:solidFill>
            </a:endParaRPr>
          </a:p>
          <a:p>
            <a:pPr marL="137160" indent="0">
              <a:buNone/>
            </a:pPr>
            <a:endParaRPr lang="cs-CZ" sz="1800" dirty="0" smtClean="0">
              <a:solidFill>
                <a:srgbClr val="FF0000"/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Josef Ressel             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chemik</a:t>
            </a:r>
            <a:r>
              <a:rPr lang="cs-CZ" sz="1800" dirty="0" smtClean="0">
                <a:solidFill>
                  <a:srgbClr val="FFFF00"/>
                </a:solidFill>
              </a:rPr>
              <a:t>, vynálezce </a:t>
            </a:r>
            <a:r>
              <a:rPr lang="cs-CZ" sz="1800" dirty="0">
                <a:solidFill>
                  <a:srgbClr val="FFFF00"/>
                </a:solidFill>
              </a:rPr>
              <a:t>polarografie</a:t>
            </a:r>
            <a:endParaRPr lang="cs-CZ" sz="1800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endParaRPr lang="cs-CZ" sz="1800" dirty="0" smtClean="0">
              <a:solidFill>
                <a:srgbClr val="FF0000"/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prof. Heyrovský</a:t>
            </a:r>
            <a:r>
              <a:rPr lang="cs-CZ" dirty="0" smtClean="0">
                <a:solidFill>
                  <a:srgbClr val="00FFFF"/>
                </a:solidFill>
              </a:rPr>
              <a:t>              </a:t>
            </a:r>
            <a:r>
              <a:rPr lang="cs-CZ" dirty="0" smtClean="0">
                <a:solidFill>
                  <a:srgbClr val="00FFFF"/>
                </a:solidFill>
              </a:rPr>
              <a:t> </a:t>
            </a:r>
            <a:r>
              <a:rPr lang="cs-CZ" sz="1800" dirty="0" smtClean="0">
                <a:solidFill>
                  <a:srgbClr val="FFFF00"/>
                </a:solidFill>
              </a:rPr>
              <a:t>objevil </a:t>
            </a:r>
            <a:r>
              <a:rPr lang="cs-CZ" sz="1800" dirty="0" smtClean="0">
                <a:solidFill>
                  <a:srgbClr val="FFFF00"/>
                </a:solidFill>
              </a:rPr>
              <a:t>4 rozdílné krevní skupiny</a:t>
            </a:r>
            <a:endParaRPr lang="cs-CZ" dirty="0">
              <a:solidFill>
                <a:srgbClr val="00FFFF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20688"/>
            <a:ext cx="238125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53821" y="1877988"/>
            <a:ext cx="216758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http://bandzone.cz/fan/ruchadlo</a:t>
            </a:r>
          </a:p>
        </p:txBody>
      </p:sp>
    </p:spTree>
    <p:extLst>
      <p:ext uri="{BB962C8B-B14F-4D97-AF65-F5344CB8AC3E}">
        <p14:creationId xmlns:p14="http://schemas.microsoft.com/office/powerpoint/2010/main" val="55186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1000"/>
                            </p:stCondLst>
                            <p:childTnLst>
                              <p:par>
                                <p:cTn id="36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4000"/>
                            </p:stCondLst>
                            <p:childTnLst>
                              <p:par>
                                <p:cTn id="40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70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5400" dirty="0">
                <a:solidFill>
                  <a:srgbClr val="FFFF00"/>
                </a:solidFill>
              </a:rPr>
              <a:t>S</a:t>
            </a:r>
            <a:r>
              <a:rPr lang="cs-CZ" sz="5400" dirty="0" smtClean="0">
                <a:solidFill>
                  <a:srgbClr val="FFFF00"/>
                </a:solidFill>
              </a:rPr>
              <a:t>portovci</a:t>
            </a:r>
            <a:endParaRPr lang="cs-CZ" sz="5400" dirty="0">
              <a:solidFill>
                <a:srgbClr val="FFFF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2143125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4340743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www.jablko.cz/Sport_2.htm</a:t>
            </a:r>
            <a:endParaRPr lang="cs-CZ" sz="10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0648"/>
            <a:ext cx="2493599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547257" y="3818881"/>
            <a:ext cx="22875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aktualne.centrum.cz/zpravy/.phtml?id=585518</a:t>
            </a:r>
            <a:endParaRPr lang="cs-CZ" sz="10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291"/>
          <a:stretch/>
        </p:blipFill>
        <p:spPr bwMode="auto">
          <a:xfrm>
            <a:off x="2987824" y="3212976"/>
            <a:ext cx="3224629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627784" y="6457890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http://www.sportuj.com/view.php?nazevclanku=martina-sablikova-videa&amp;cisloclanku=2009100011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3528" y="4798888"/>
            <a:ext cx="2502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olympionik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maraton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45869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hokejista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227687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rychlobruslařka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76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148</TotalTime>
  <Words>143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Co nás proslavilo</vt:lpstr>
      <vt:lpstr>Stavby</vt:lpstr>
      <vt:lpstr>Přírodní krásy a útvary</vt:lpstr>
      <vt:lpstr>Slavní čeští umělci, vědci</vt:lpstr>
      <vt:lpstr>České výrobky – např.:</vt:lpstr>
      <vt:lpstr>Vědecké objevy</vt:lpstr>
      <vt:lpstr>Sportovci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17</cp:revision>
  <dcterms:created xsi:type="dcterms:W3CDTF">2011-10-25T02:22:41Z</dcterms:created>
  <dcterms:modified xsi:type="dcterms:W3CDTF">2013-10-06T09:52:05Z</dcterms:modified>
</cp:coreProperties>
</file>